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8"/>
  </p:notesMasterIdLst>
  <p:sldIdLst>
    <p:sldId id="256" r:id="rId2"/>
    <p:sldId id="615" r:id="rId3"/>
    <p:sldId id="616" r:id="rId4"/>
    <p:sldId id="617" r:id="rId5"/>
    <p:sldId id="505" r:id="rId6"/>
    <p:sldId id="260" r:id="rId7"/>
    <p:sldId id="520" r:id="rId8"/>
    <p:sldId id="618" r:id="rId9"/>
    <p:sldId id="619" r:id="rId10"/>
    <p:sldId id="620" r:id="rId11"/>
    <p:sldId id="621" r:id="rId12"/>
    <p:sldId id="319" r:id="rId13"/>
    <p:sldId id="320" r:id="rId14"/>
    <p:sldId id="557" r:id="rId15"/>
    <p:sldId id="553" r:id="rId16"/>
    <p:sldId id="634" r:id="rId17"/>
    <p:sldId id="511" r:id="rId18"/>
    <p:sldId id="523" r:id="rId19"/>
    <p:sldId id="477" r:id="rId20"/>
    <p:sldId id="524" r:id="rId21"/>
    <p:sldId id="622" r:id="rId22"/>
    <p:sldId id="623" r:id="rId23"/>
    <p:sldId id="624" r:id="rId24"/>
    <p:sldId id="257" r:id="rId25"/>
    <p:sldId id="625" r:id="rId26"/>
    <p:sldId id="626" r:id="rId27"/>
    <p:sldId id="627" r:id="rId28"/>
    <p:sldId id="628" r:id="rId29"/>
    <p:sldId id="259" r:id="rId30"/>
    <p:sldId id="629" r:id="rId31"/>
    <p:sldId id="258" r:id="rId32"/>
    <p:sldId id="630" r:id="rId33"/>
    <p:sldId id="631" r:id="rId34"/>
    <p:sldId id="632" r:id="rId35"/>
    <p:sldId id="633" r:id="rId36"/>
    <p:sldId id="526" r:id="rId37"/>
    <p:sldId id="533" r:id="rId38"/>
    <p:sldId id="297" r:id="rId39"/>
    <p:sldId id="298" r:id="rId40"/>
    <p:sldId id="299" r:id="rId41"/>
    <p:sldId id="300" r:id="rId42"/>
    <p:sldId id="301" r:id="rId43"/>
    <p:sldId id="302" r:id="rId44"/>
    <p:sldId id="529" r:id="rId45"/>
    <p:sldId id="313" r:id="rId46"/>
    <p:sldId id="534" r:id="rId47"/>
    <p:sldId id="535" r:id="rId48"/>
    <p:sldId id="334" r:id="rId49"/>
    <p:sldId id="335" r:id="rId50"/>
    <p:sldId id="336" r:id="rId51"/>
    <p:sldId id="337" r:id="rId52"/>
    <p:sldId id="338" r:id="rId53"/>
    <p:sldId id="339" r:id="rId54"/>
    <p:sldId id="340" r:id="rId55"/>
    <p:sldId id="341" r:id="rId56"/>
    <p:sldId id="342" r:id="rId57"/>
    <p:sldId id="343" r:id="rId58"/>
    <p:sldId id="344" r:id="rId59"/>
    <p:sldId id="345" r:id="rId60"/>
    <p:sldId id="346" r:id="rId61"/>
    <p:sldId id="347" r:id="rId62"/>
    <p:sldId id="348" r:id="rId63"/>
    <p:sldId id="349" r:id="rId64"/>
    <p:sldId id="350" r:id="rId65"/>
    <p:sldId id="527" r:id="rId66"/>
    <p:sldId id="266" r:id="rId67"/>
    <p:sldId id="267" r:id="rId68"/>
    <p:sldId id="275" r:id="rId69"/>
    <p:sldId id="276" r:id="rId70"/>
    <p:sldId id="277" r:id="rId71"/>
    <p:sldId id="278" r:id="rId72"/>
    <p:sldId id="528" r:id="rId73"/>
    <p:sldId id="280" r:id="rId74"/>
    <p:sldId id="281" r:id="rId75"/>
    <p:sldId id="289" r:id="rId76"/>
    <p:sldId id="291" r:id="rId77"/>
    <p:sldId id="293" r:id="rId78"/>
    <p:sldId id="294" r:id="rId79"/>
    <p:sldId id="361" r:id="rId80"/>
    <p:sldId id="362" r:id="rId81"/>
    <p:sldId id="363" r:id="rId82"/>
    <p:sldId id="364" r:id="rId83"/>
    <p:sldId id="370" r:id="rId84"/>
    <p:sldId id="512" r:id="rId85"/>
    <p:sldId id="614" r:id="rId86"/>
    <p:sldId id="513" r:id="rId87"/>
    <p:sldId id="498" r:id="rId88"/>
    <p:sldId id="279" r:id="rId89"/>
    <p:sldId id="502" r:id="rId90"/>
    <p:sldId id="503" r:id="rId91"/>
    <p:sldId id="536" r:id="rId92"/>
    <p:sldId id="508" r:id="rId93"/>
    <p:sldId id="509" r:id="rId94"/>
    <p:sldId id="510" r:id="rId95"/>
    <p:sldId id="559" r:id="rId96"/>
    <p:sldId id="263" r:id="rId97"/>
    <p:sldId id="268" r:id="rId98"/>
    <p:sldId id="269" r:id="rId99"/>
    <p:sldId id="312" r:id="rId100"/>
    <p:sldId id="270" r:id="rId101"/>
    <p:sldId id="271" r:id="rId102"/>
    <p:sldId id="272" r:id="rId103"/>
    <p:sldId id="517" r:id="rId104"/>
    <p:sldId id="518" r:id="rId105"/>
    <p:sldId id="558" r:id="rId106"/>
    <p:sldId id="265" r:id="rId107"/>
    <p:sldId id="599" r:id="rId108"/>
    <p:sldId id="600" r:id="rId109"/>
    <p:sldId id="601" r:id="rId110"/>
    <p:sldId id="602" r:id="rId111"/>
    <p:sldId id="603" r:id="rId112"/>
    <p:sldId id="604" r:id="rId113"/>
    <p:sldId id="605" r:id="rId114"/>
    <p:sldId id="273" r:id="rId115"/>
    <p:sldId id="261" r:id="rId116"/>
    <p:sldId id="262" r:id="rId117"/>
    <p:sldId id="606" r:id="rId118"/>
    <p:sldId id="264" r:id="rId119"/>
    <p:sldId id="274" r:id="rId120"/>
    <p:sldId id="607" r:id="rId121"/>
    <p:sldId id="608" r:id="rId122"/>
    <p:sldId id="609" r:id="rId123"/>
    <p:sldId id="610" r:id="rId124"/>
    <p:sldId id="611" r:id="rId125"/>
    <p:sldId id="612" r:id="rId126"/>
    <p:sldId id="519" r:id="rId1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namanur Rajamani Muthukrishnan" initials="CRM" lastIdx="1" clrIdx="0">
    <p:extLst>
      <p:ext uri="{19B8F6BF-5375-455C-9EA6-DF929625EA0E}">
        <p15:presenceInfo xmlns:p15="http://schemas.microsoft.com/office/powerpoint/2012/main" userId="f852cd76414142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4660"/>
  </p:normalViewPr>
  <p:slideViewPr>
    <p:cSldViewPr snapToGrid="0">
      <p:cViewPr varScale="1">
        <p:scale>
          <a:sx n="91" d="100"/>
          <a:sy n="91" d="100"/>
        </p:scale>
        <p:origin x="173" y="58"/>
      </p:cViewPr>
      <p:guideLst/>
    </p:cSldViewPr>
  </p:slideViewPr>
  <p:notesTextViewPr>
    <p:cViewPr>
      <p:scale>
        <a:sx n="1" d="1"/>
        <a:sy n="1" d="1"/>
      </p:scale>
      <p:origin x="0" y="0"/>
    </p:cViewPr>
  </p:notesTextViewPr>
  <p:sorterViewPr>
    <p:cViewPr varScale="1">
      <p:scale>
        <a:sx n="100" d="100"/>
        <a:sy n="100" d="100"/>
      </p:scale>
      <p:origin x="0" y="-76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commentAuthors" Target="commentAuthor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5BD84-8EBC-4836-B3B4-DAA3774ABBCE}" type="datetimeFigureOut">
              <a:rPr lang="en-IN" smtClean="0"/>
              <a:t>06-08-2023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7C642-253B-4A3B-9852-08F1C592DE8C}" type="slidenum">
              <a:rPr lang="en-IN" smtClean="0"/>
              <a:t>‹#›</a:t>
            </a:fld>
            <a:endParaRPr lang="en-IN" dirty="0"/>
          </a:p>
        </p:txBody>
      </p:sp>
    </p:spTree>
    <p:extLst>
      <p:ext uri="{BB962C8B-B14F-4D97-AF65-F5344CB8AC3E}">
        <p14:creationId xmlns:p14="http://schemas.microsoft.com/office/powerpoint/2010/main" val="299510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dirty="0"/>
          </a:p>
        </p:txBody>
      </p:sp>
    </p:spTree>
    <p:extLst>
      <p:ext uri="{BB962C8B-B14F-4D97-AF65-F5344CB8AC3E}">
        <p14:creationId xmlns:p14="http://schemas.microsoft.com/office/powerpoint/2010/main" val="18676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a26c9256cb_2_3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95" name="Google Shape;695;ga26c9256cb_2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ad37dc10ef_1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712" name="Google Shape;712;gad37dc10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a26c9256cb_2_443: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891" name="Google Shape;891;ga26c9256cb_2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d02265263_0_13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8" name="Google Shape;908;gad022652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ad37dc10ef_0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19" name="Google Shape;919;gad37dc10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a26c9256cb_2_460: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0" name="Google Shape;930;ga26c9256cb_2_4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ga26c9256cb_8_4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9" name="Google Shape;939;ga26c9256cb_8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Google Shape;945;gad02265263_0_15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46" name="Google Shape;946;gad02265263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a26c9256cb_2_46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53" name="Google Shape;953;ga26c9256cb_2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dirty="0"/>
          </a:p>
        </p:txBody>
      </p:sp>
    </p:spTree>
    <p:extLst>
      <p:ext uri="{BB962C8B-B14F-4D97-AF65-F5344CB8AC3E}">
        <p14:creationId xmlns:p14="http://schemas.microsoft.com/office/powerpoint/2010/main" val="234656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gad02265263_0_1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66" name="Google Shape;966;gad02265263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a26c9256cb_2_4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79" name="Google Shape;979;ga26c9256cb_2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d02265263_2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88" name="Google Shape;988;gad02265263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a26c9256cb_2_49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97" name="Google Shape;997;ga26c9256cb_2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8"/>
        <p:cNvGrpSpPr/>
        <p:nvPr/>
      </p:nvGrpSpPr>
      <p:grpSpPr>
        <a:xfrm>
          <a:off x="0" y="0"/>
          <a:ext cx="0" cy="0"/>
          <a:chOff x="0" y="0"/>
          <a:chExt cx="0" cy="0"/>
        </a:xfrm>
      </p:grpSpPr>
      <p:sp>
        <p:nvSpPr>
          <p:cNvPr id="1009" name="Google Shape;1009;gad02265263_2_14: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10" name="Google Shape;1010;gad02265263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gad37dc10ef_0_8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21" name="Google Shape;1021;gad37dc10e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ga26c9256cb_2_512: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33" name="Google Shape;1033;ga26c9256cb_2_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gad02265263_2_2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42" name="Google Shape;1042;gad02265263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a26c9256cb_2_51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50" name="Google Shape;1050;ga26c9256cb_2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ad02265263_2_3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67" name="Google Shape;1067;gad02265263_2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dirty="0"/>
          </a:p>
        </p:txBody>
      </p:sp>
    </p:spTree>
    <p:extLst>
      <p:ext uri="{BB962C8B-B14F-4D97-AF65-F5344CB8AC3E}">
        <p14:creationId xmlns:p14="http://schemas.microsoft.com/office/powerpoint/2010/main" val="1955226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a26c9256cb_2_53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78" name="Google Shape;1078;ga26c9256cb_2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ad02265263_2_5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87" name="Google Shape;1087;gad02265263_2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26c9256cb_2_38: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 name="Google Shape;90;ga26c9256cb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8200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a26c9256cb_2_11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87" name="Google Shape;187;ga26c9256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93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ad02265263_0_58: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01" name="Google Shape;201;gad0226526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8798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ad02265263_0_10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76" name="Google Shape;276;gad0226526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701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a26c9256cb_2_17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86" name="Google Shape;286;ga26c9256cb_2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1101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d02265263_0_1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93" name="Google Shape;293;gad0226526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0518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26c9256cb_2_186: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00" name="Google Shape;300;ga26c9256cb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319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a26c9256cb_6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67" name="Google Shape;367;ga26c9256c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8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77E91B0-A9D7-4AD8-B7D7-8FD2CDEF4EA6}" type="slidenum">
              <a:rPr lang="en-IN" smtClean="0"/>
              <a:t>21</a:t>
            </a:fld>
            <a:endParaRPr lang="en-IN" dirty="0"/>
          </a:p>
        </p:txBody>
      </p:sp>
    </p:spTree>
    <p:extLst>
      <p:ext uri="{BB962C8B-B14F-4D97-AF65-F5344CB8AC3E}">
        <p14:creationId xmlns:p14="http://schemas.microsoft.com/office/powerpoint/2010/main" val="1781751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ad02265263_1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80" name="Google Shape;380;gad02265263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490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ad37dc10ef_0_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92" name="Google Shape;392;gad37dc10e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3436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ad37dc10ef_0_5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71" name="Google Shape;471;gad37dc10ef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5862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ad02265263_1_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85" name="Google Shape;485;gad02265263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711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ad02265263_1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04" name="Google Shape;504;gad02265263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926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d37dc10ef_0_5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15" name="Google Shape;515;gad37dc10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5931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a26c9256cb_2_62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00" name="Google Shape;1200;ga26c9256cb_2_6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5"/>
        <p:cNvGrpSpPr/>
        <p:nvPr/>
      </p:nvGrpSpPr>
      <p:grpSpPr>
        <a:xfrm>
          <a:off x="0" y="0"/>
          <a:ext cx="0" cy="0"/>
          <a:chOff x="0" y="0"/>
          <a:chExt cx="0" cy="0"/>
        </a:xfrm>
      </p:grpSpPr>
      <p:sp>
        <p:nvSpPr>
          <p:cNvPr id="1216" name="Google Shape;1216;gad02265263_2_151: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17" name="Google Shape;1217;gad02265263_2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6"/>
        <p:cNvGrpSpPr/>
        <p:nvPr/>
      </p:nvGrpSpPr>
      <p:grpSpPr>
        <a:xfrm>
          <a:off x="0" y="0"/>
          <a:ext cx="0" cy="0"/>
          <a:chOff x="0" y="0"/>
          <a:chExt cx="0" cy="0"/>
        </a:xfrm>
      </p:grpSpPr>
      <p:sp>
        <p:nvSpPr>
          <p:cNvPr id="1227" name="Google Shape;1227;ga26c9256cb_2_64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28" name="Google Shape;1228;ga26c9256cb_2_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ad02265263_0_17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36" name="Google Shape;1236;gad0226526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a26c9256cb_2_30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47" name="Google Shape;547;ga26c9256cb_2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3"/>
        <p:cNvGrpSpPr/>
        <p:nvPr/>
      </p:nvGrpSpPr>
      <p:grpSpPr>
        <a:xfrm>
          <a:off x="0" y="0"/>
          <a:ext cx="0" cy="0"/>
          <a:chOff x="0" y="0"/>
          <a:chExt cx="0" cy="0"/>
        </a:xfrm>
      </p:grpSpPr>
      <p:sp>
        <p:nvSpPr>
          <p:cNvPr id="1304" name="Google Shape;1304;gad02265263_0_205: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305" name="Google Shape;1305;gad0226526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96</a:t>
            </a:fld>
            <a:endParaRPr lang="en-IN" dirty="0"/>
          </a:p>
        </p:txBody>
      </p:sp>
    </p:spTree>
    <p:extLst>
      <p:ext uri="{BB962C8B-B14F-4D97-AF65-F5344CB8AC3E}">
        <p14:creationId xmlns:p14="http://schemas.microsoft.com/office/powerpoint/2010/main" val="6329728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97</a:t>
            </a:fld>
            <a:endParaRPr lang="en-IN" dirty="0"/>
          </a:p>
        </p:txBody>
      </p:sp>
    </p:spTree>
    <p:extLst>
      <p:ext uri="{BB962C8B-B14F-4D97-AF65-F5344CB8AC3E}">
        <p14:creationId xmlns:p14="http://schemas.microsoft.com/office/powerpoint/2010/main" val="35301358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98</a:t>
            </a:fld>
            <a:endParaRPr lang="en-IN" dirty="0"/>
          </a:p>
        </p:txBody>
      </p:sp>
    </p:spTree>
    <p:extLst>
      <p:ext uri="{BB962C8B-B14F-4D97-AF65-F5344CB8AC3E}">
        <p14:creationId xmlns:p14="http://schemas.microsoft.com/office/powerpoint/2010/main" val="28672898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99</a:t>
            </a:fld>
            <a:endParaRPr lang="en-IN" dirty="0"/>
          </a:p>
        </p:txBody>
      </p:sp>
    </p:spTree>
    <p:extLst>
      <p:ext uri="{BB962C8B-B14F-4D97-AF65-F5344CB8AC3E}">
        <p14:creationId xmlns:p14="http://schemas.microsoft.com/office/powerpoint/2010/main" val="7602195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100</a:t>
            </a:fld>
            <a:endParaRPr lang="en-IN" dirty="0"/>
          </a:p>
        </p:txBody>
      </p:sp>
    </p:spTree>
    <p:extLst>
      <p:ext uri="{BB962C8B-B14F-4D97-AF65-F5344CB8AC3E}">
        <p14:creationId xmlns:p14="http://schemas.microsoft.com/office/powerpoint/2010/main" val="42280134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101</a:t>
            </a:fld>
            <a:endParaRPr lang="en-IN" dirty="0"/>
          </a:p>
        </p:txBody>
      </p:sp>
    </p:spTree>
    <p:extLst>
      <p:ext uri="{BB962C8B-B14F-4D97-AF65-F5344CB8AC3E}">
        <p14:creationId xmlns:p14="http://schemas.microsoft.com/office/powerpoint/2010/main" val="4113768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102</a:t>
            </a:fld>
            <a:endParaRPr lang="en-IN" dirty="0"/>
          </a:p>
        </p:txBody>
      </p:sp>
    </p:spTree>
    <p:extLst>
      <p:ext uri="{BB962C8B-B14F-4D97-AF65-F5344CB8AC3E}">
        <p14:creationId xmlns:p14="http://schemas.microsoft.com/office/powerpoint/2010/main" val="80464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ad02265263_1_9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55" name="Google Shape;555;gad02265263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ga26c9256cb_2_32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64" name="Google Shape;564;ga26c9256cb_2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ad02265263_1_10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77" name="Google Shape;577;gad02265263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d02265263_1_11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88" name="Google Shape;588;gad02265263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67AE-3E4D-45CC-B927-A6098F56F5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DDFC48-9303-4197-92E7-A04C02556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0D94D-8A9B-4E8F-B6A4-9B3E2EF15D01}"/>
              </a:ext>
            </a:extLst>
          </p:cNvPr>
          <p:cNvSpPr>
            <a:spLocks noGrp="1"/>
          </p:cNvSpPr>
          <p:nvPr>
            <p:ph type="dt" sz="half" idx="10"/>
          </p:nvPr>
        </p:nvSpPr>
        <p:spPr/>
        <p:txBody>
          <a:bodyPr/>
          <a:lstStyle/>
          <a:p>
            <a:fld id="{74BF4AB7-0D73-4D03-9215-0724A66F24AC}" type="datetime1">
              <a:rPr lang="en-IN" smtClean="0"/>
              <a:t>06-08-2023</a:t>
            </a:fld>
            <a:endParaRPr lang="en-IN" dirty="0"/>
          </a:p>
        </p:txBody>
      </p:sp>
      <p:sp>
        <p:nvSpPr>
          <p:cNvPr id="5" name="Footer Placeholder 4">
            <a:extLst>
              <a:ext uri="{FF2B5EF4-FFF2-40B4-BE49-F238E27FC236}">
                <a16:creationId xmlns:a16="http://schemas.microsoft.com/office/drawing/2014/main" id="{219644CE-4360-4A1E-B1FA-B251D3F787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0FC2DBF-ECF8-419F-BFC7-E06CF0803440}"/>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8847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A8E1-93C3-4D60-B0C1-6DA41D3FADD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DC6C1-229B-48B1-A1C2-0C3EB72DF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6EFFA8-6E68-4C92-A3DD-842CB58EEBC3}"/>
              </a:ext>
            </a:extLst>
          </p:cNvPr>
          <p:cNvSpPr>
            <a:spLocks noGrp="1"/>
          </p:cNvSpPr>
          <p:nvPr>
            <p:ph type="dt" sz="half" idx="10"/>
          </p:nvPr>
        </p:nvSpPr>
        <p:spPr/>
        <p:txBody>
          <a:bodyPr/>
          <a:lstStyle/>
          <a:p>
            <a:fld id="{E1C8FA15-A1C6-437F-B823-B8675A7B221C}" type="datetime1">
              <a:rPr lang="en-IN" smtClean="0"/>
              <a:t>06-08-2023</a:t>
            </a:fld>
            <a:endParaRPr lang="en-IN" dirty="0"/>
          </a:p>
        </p:txBody>
      </p:sp>
      <p:sp>
        <p:nvSpPr>
          <p:cNvPr id="5" name="Footer Placeholder 4">
            <a:extLst>
              <a:ext uri="{FF2B5EF4-FFF2-40B4-BE49-F238E27FC236}">
                <a16:creationId xmlns:a16="http://schemas.microsoft.com/office/drawing/2014/main" id="{35453A12-5352-41A6-BCBD-F1407312B2B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BFF73D0-B8DB-44D6-8F8B-890784CF4D69}"/>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52674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0BEB0-E25B-45FF-8613-C6758742A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395F9B-EB43-410D-900E-EB9F5BC0E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AA844F-4B2C-4F53-9B8B-3D535E2F63DE}"/>
              </a:ext>
            </a:extLst>
          </p:cNvPr>
          <p:cNvSpPr>
            <a:spLocks noGrp="1"/>
          </p:cNvSpPr>
          <p:nvPr>
            <p:ph type="dt" sz="half" idx="10"/>
          </p:nvPr>
        </p:nvSpPr>
        <p:spPr/>
        <p:txBody>
          <a:bodyPr/>
          <a:lstStyle/>
          <a:p>
            <a:fld id="{50FE7884-7150-46D3-981D-D05CFD90AEA1}" type="datetime1">
              <a:rPr lang="en-IN" smtClean="0"/>
              <a:t>06-08-2023</a:t>
            </a:fld>
            <a:endParaRPr lang="en-IN" dirty="0"/>
          </a:p>
        </p:txBody>
      </p:sp>
      <p:sp>
        <p:nvSpPr>
          <p:cNvPr id="5" name="Footer Placeholder 4">
            <a:extLst>
              <a:ext uri="{FF2B5EF4-FFF2-40B4-BE49-F238E27FC236}">
                <a16:creationId xmlns:a16="http://schemas.microsoft.com/office/drawing/2014/main" id="{85C1DF5D-DED1-4D21-8E66-3EDFD1A7C16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556E8C1-9666-4E72-920F-7BEF1DC9AED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66297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98E3-7986-414F-8DE1-B5C5C40E00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AE3520-58EE-43C3-BA4F-80D7BDC3A3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AFAC1-D4DA-4AFB-9558-BA253D26CF2C}"/>
              </a:ext>
            </a:extLst>
          </p:cNvPr>
          <p:cNvSpPr>
            <a:spLocks noGrp="1"/>
          </p:cNvSpPr>
          <p:nvPr>
            <p:ph type="dt" sz="half" idx="10"/>
          </p:nvPr>
        </p:nvSpPr>
        <p:spPr/>
        <p:txBody>
          <a:bodyPr/>
          <a:lstStyle/>
          <a:p>
            <a:fld id="{DCC49438-10A5-41D7-9A0D-B413CE81B83F}" type="datetime1">
              <a:rPr lang="en-IN" smtClean="0"/>
              <a:t>06-08-2023</a:t>
            </a:fld>
            <a:endParaRPr lang="en-IN" dirty="0"/>
          </a:p>
        </p:txBody>
      </p:sp>
      <p:sp>
        <p:nvSpPr>
          <p:cNvPr id="5" name="Footer Placeholder 4">
            <a:extLst>
              <a:ext uri="{FF2B5EF4-FFF2-40B4-BE49-F238E27FC236}">
                <a16:creationId xmlns:a16="http://schemas.microsoft.com/office/drawing/2014/main" id="{E3355CD7-D8BF-436E-859B-9E9EBF8051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67D0D5A-8FE6-4773-A084-76E7B8B6EF7F}"/>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75022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45F-A50B-4E62-967B-913819A8B7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43F07A-7FD0-4934-8909-519350CB4F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233680-7925-440E-B23A-81B5FBA9991B}"/>
              </a:ext>
            </a:extLst>
          </p:cNvPr>
          <p:cNvSpPr>
            <a:spLocks noGrp="1"/>
          </p:cNvSpPr>
          <p:nvPr>
            <p:ph type="dt" sz="half" idx="10"/>
          </p:nvPr>
        </p:nvSpPr>
        <p:spPr/>
        <p:txBody>
          <a:bodyPr/>
          <a:lstStyle/>
          <a:p>
            <a:fld id="{8F3C36B5-D944-478C-89DB-8D0FD01CA766}" type="datetime1">
              <a:rPr lang="en-IN" smtClean="0"/>
              <a:t>06-08-2023</a:t>
            </a:fld>
            <a:endParaRPr lang="en-IN" dirty="0"/>
          </a:p>
        </p:txBody>
      </p:sp>
      <p:sp>
        <p:nvSpPr>
          <p:cNvPr id="5" name="Footer Placeholder 4">
            <a:extLst>
              <a:ext uri="{FF2B5EF4-FFF2-40B4-BE49-F238E27FC236}">
                <a16:creationId xmlns:a16="http://schemas.microsoft.com/office/drawing/2014/main" id="{DD0994B8-BCB2-4EAB-9243-40D7400EC14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BAB5FD-A937-4491-996E-CDFEB83A57CD}"/>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3610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D418-B266-40F8-A39E-99C057E46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9B8FA8-2EDE-4EB2-BFE1-40CD8DF614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447A8-A924-410E-BF7A-2042352D1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24C0576-986B-4B8D-9CC3-EC08FFC6599E}"/>
              </a:ext>
            </a:extLst>
          </p:cNvPr>
          <p:cNvSpPr>
            <a:spLocks noGrp="1"/>
          </p:cNvSpPr>
          <p:nvPr>
            <p:ph type="dt" sz="half" idx="10"/>
          </p:nvPr>
        </p:nvSpPr>
        <p:spPr/>
        <p:txBody>
          <a:bodyPr/>
          <a:lstStyle/>
          <a:p>
            <a:fld id="{1AF9158D-2FBD-4EBD-87E2-1D00EF6FBC0F}" type="datetime1">
              <a:rPr lang="en-IN" smtClean="0"/>
              <a:t>06-08-2023</a:t>
            </a:fld>
            <a:endParaRPr lang="en-IN" dirty="0"/>
          </a:p>
        </p:txBody>
      </p:sp>
      <p:sp>
        <p:nvSpPr>
          <p:cNvPr id="6" name="Footer Placeholder 5">
            <a:extLst>
              <a:ext uri="{FF2B5EF4-FFF2-40B4-BE49-F238E27FC236}">
                <a16:creationId xmlns:a16="http://schemas.microsoft.com/office/drawing/2014/main" id="{5B610DDA-33F5-46A7-9DAC-1C6F3E93A6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C276772-DBEE-45B4-97BD-CEEF3673C61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9453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C20F-A509-49AF-9933-AAC92A0E9C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54576D-EA62-4BEA-BD6D-A6BA3FDED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7F0AA-CC3B-47A9-9C6D-E1A223691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D0801CB-B4EB-405B-8E35-B29522E33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3A777-DC6F-438B-B62C-2379C69E97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CC3885-8C46-4B3E-9F06-D00F9C5AC68B}"/>
              </a:ext>
            </a:extLst>
          </p:cNvPr>
          <p:cNvSpPr>
            <a:spLocks noGrp="1"/>
          </p:cNvSpPr>
          <p:nvPr>
            <p:ph type="dt" sz="half" idx="10"/>
          </p:nvPr>
        </p:nvSpPr>
        <p:spPr/>
        <p:txBody>
          <a:bodyPr/>
          <a:lstStyle/>
          <a:p>
            <a:fld id="{444C1419-7350-45DD-A2DE-1DEF8EF6675B}" type="datetime1">
              <a:rPr lang="en-IN" smtClean="0"/>
              <a:t>06-08-2023</a:t>
            </a:fld>
            <a:endParaRPr lang="en-IN" dirty="0"/>
          </a:p>
        </p:txBody>
      </p:sp>
      <p:sp>
        <p:nvSpPr>
          <p:cNvPr id="8" name="Footer Placeholder 7">
            <a:extLst>
              <a:ext uri="{FF2B5EF4-FFF2-40B4-BE49-F238E27FC236}">
                <a16:creationId xmlns:a16="http://schemas.microsoft.com/office/drawing/2014/main" id="{B8AE03B2-4DB3-4DB0-B16A-799AB276C4D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EA9AFF2-86A6-4C85-80C2-61BA23B15A1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6108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E214-AA61-4954-AD31-B719E3108DC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8830246-FC2D-41BB-9391-5C3704AF0C8F}"/>
              </a:ext>
            </a:extLst>
          </p:cNvPr>
          <p:cNvSpPr>
            <a:spLocks noGrp="1"/>
          </p:cNvSpPr>
          <p:nvPr>
            <p:ph type="dt" sz="half" idx="10"/>
          </p:nvPr>
        </p:nvSpPr>
        <p:spPr/>
        <p:txBody>
          <a:bodyPr/>
          <a:lstStyle/>
          <a:p>
            <a:fld id="{53605761-22BD-443C-B553-21D6704349FF}" type="datetime1">
              <a:rPr lang="en-IN" smtClean="0"/>
              <a:t>06-08-2023</a:t>
            </a:fld>
            <a:endParaRPr lang="en-IN" dirty="0"/>
          </a:p>
        </p:txBody>
      </p:sp>
      <p:sp>
        <p:nvSpPr>
          <p:cNvPr id="4" name="Footer Placeholder 3">
            <a:extLst>
              <a:ext uri="{FF2B5EF4-FFF2-40B4-BE49-F238E27FC236}">
                <a16:creationId xmlns:a16="http://schemas.microsoft.com/office/drawing/2014/main" id="{EBF444BD-5BF5-44D7-B05D-A30BF672486F}"/>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883045A-5702-4BD8-BEA2-40FF907E806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9986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0611C0-5829-4703-B8F6-BBC5D17BA086}"/>
              </a:ext>
            </a:extLst>
          </p:cNvPr>
          <p:cNvSpPr>
            <a:spLocks noGrp="1"/>
          </p:cNvSpPr>
          <p:nvPr>
            <p:ph type="dt" sz="half" idx="10"/>
          </p:nvPr>
        </p:nvSpPr>
        <p:spPr/>
        <p:txBody>
          <a:bodyPr/>
          <a:lstStyle/>
          <a:p>
            <a:fld id="{C4A43B67-1324-4338-9F91-C8E45AA34FA5}" type="datetime1">
              <a:rPr lang="en-IN" smtClean="0"/>
              <a:t>06-08-2023</a:t>
            </a:fld>
            <a:endParaRPr lang="en-IN" dirty="0"/>
          </a:p>
        </p:txBody>
      </p:sp>
      <p:sp>
        <p:nvSpPr>
          <p:cNvPr id="3" name="Footer Placeholder 2">
            <a:extLst>
              <a:ext uri="{FF2B5EF4-FFF2-40B4-BE49-F238E27FC236}">
                <a16:creationId xmlns:a16="http://schemas.microsoft.com/office/drawing/2014/main" id="{421F70CB-F809-4F9B-ACD5-2F62019285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DC5BA04B-EFED-4E4A-87A2-320AE4B72C0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76744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303A-0CCA-4991-B161-C1EC52654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A9CB65-21A9-42DF-ABCF-DDFFF27F1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EF4A46E-C8FC-43D5-8236-851BB6584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617F1-9A2F-4381-B736-5CF3C9631269}"/>
              </a:ext>
            </a:extLst>
          </p:cNvPr>
          <p:cNvSpPr>
            <a:spLocks noGrp="1"/>
          </p:cNvSpPr>
          <p:nvPr>
            <p:ph type="dt" sz="half" idx="10"/>
          </p:nvPr>
        </p:nvSpPr>
        <p:spPr/>
        <p:txBody>
          <a:bodyPr/>
          <a:lstStyle/>
          <a:p>
            <a:fld id="{FBA116F4-691D-44E4-8662-BF916A56B3F0}" type="datetime1">
              <a:rPr lang="en-IN" smtClean="0"/>
              <a:t>06-08-2023</a:t>
            </a:fld>
            <a:endParaRPr lang="en-IN" dirty="0"/>
          </a:p>
        </p:txBody>
      </p:sp>
      <p:sp>
        <p:nvSpPr>
          <p:cNvPr id="6" name="Footer Placeholder 5">
            <a:extLst>
              <a:ext uri="{FF2B5EF4-FFF2-40B4-BE49-F238E27FC236}">
                <a16:creationId xmlns:a16="http://schemas.microsoft.com/office/drawing/2014/main" id="{CA62E4C2-D186-4FB9-9058-4419D86FC8D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07C5BB-DF53-4FEE-B532-F9496088D2B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0588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20E-9F74-41B2-AE9C-47A8E3624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2B2D4-551C-4D81-9407-AB2C9B64B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51A8D994-4B56-420F-B2C5-C240DCE3B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17D1B-AEA7-4DA8-8021-C2008B63E89A}"/>
              </a:ext>
            </a:extLst>
          </p:cNvPr>
          <p:cNvSpPr>
            <a:spLocks noGrp="1"/>
          </p:cNvSpPr>
          <p:nvPr>
            <p:ph type="dt" sz="half" idx="10"/>
          </p:nvPr>
        </p:nvSpPr>
        <p:spPr/>
        <p:txBody>
          <a:bodyPr/>
          <a:lstStyle/>
          <a:p>
            <a:fld id="{82CEB48A-6A5B-4BF4-814F-1989146B025E}" type="datetime1">
              <a:rPr lang="en-IN" smtClean="0"/>
              <a:t>06-08-2023</a:t>
            </a:fld>
            <a:endParaRPr lang="en-IN" dirty="0"/>
          </a:p>
        </p:txBody>
      </p:sp>
      <p:sp>
        <p:nvSpPr>
          <p:cNvPr id="6" name="Footer Placeholder 5">
            <a:extLst>
              <a:ext uri="{FF2B5EF4-FFF2-40B4-BE49-F238E27FC236}">
                <a16:creationId xmlns:a16="http://schemas.microsoft.com/office/drawing/2014/main" id="{FE02F13B-370D-42D7-8C81-E8C948DEEB1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1BE012B-F8A4-4756-B799-B65344242AF7}"/>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8952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A3B92-2914-480A-BAA3-7544511D3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74D58A-209F-48C6-8FE4-41F7009BC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2E58DC-0EEF-40B7-AB06-1E7F0CB244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DF8B-2D8A-4275-A598-B7FAFDB6DC16}" type="datetime1">
              <a:rPr lang="en-IN" smtClean="0"/>
              <a:t>06-08-2023</a:t>
            </a:fld>
            <a:endParaRPr lang="en-IN" dirty="0"/>
          </a:p>
        </p:txBody>
      </p:sp>
      <p:sp>
        <p:nvSpPr>
          <p:cNvPr id="5" name="Footer Placeholder 4">
            <a:extLst>
              <a:ext uri="{FF2B5EF4-FFF2-40B4-BE49-F238E27FC236}">
                <a16:creationId xmlns:a16="http://schemas.microsoft.com/office/drawing/2014/main" id="{284E762B-FEF2-4894-8583-FE0D5D03E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A0BD4B80-CC6E-416D-9235-65DFA438F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C9CE2-5AEF-428F-9B76-4FE97200EC74}" type="slidenum">
              <a:rPr lang="en-IN" smtClean="0"/>
              <a:t>‹#›</a:t>
            </a:fld>
            <a:endParaRPr lang="en-IN" dirty="0"/>
          </a:p>
        </p:txBody>
      </p:sp>
    </p:spTree>
    <p:extLst>
      <p:ext uri="{BB962C8B-B14F-4D97-AF65-F5344CB8AC3E}">
        <p14:creationId xmlns:p14="http://schemas.microsoft.com/office/powerpoint/2010/main" val="226340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aicte-india.org/sites/default/files/MQP.pdf" TargetMode="External"/><Relationship Id="rId2" Type="http://schemas.openxmlformats.org/officeDocument/2006/relationships/hyperlink" Target="https://www.aicte-india.org/sites/default/files/ExaminationReform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hyperlink" Target="https://www.aicte-india.org/sites/default/files/ExaminationReform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8.xml"/><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9BE-50CF-4EAC-858E-2E76BF8A7BBF}"/>
              </a:ext>
            </a:extLst>
          </p:cNvPr>
          <p:cNvSpPr>
            <a:spLocks noGrp="1"/>
          </p:cNvSpPr>
          <p:nvPr>
            <p:ph type="ctrTitle"/>
          </p:nvPr>
        </p:nvSpPr>
        <p:spPr>
          <a:xfrm>
            <a:off x="1524000" y="501649"/>
            <a:ext cx="9144000" cy="585745"/>
          </a:xfrm>
        </p:spPr>
        <p:txBody>
          <a:bodyPr>
            <a:noAutofit/>
          </a:bodyPr>
          <a:lstStyle/>
          <a:p>
            <a:r>
              <a:rPr lang="en-US" sz="3200" dirty="0"/>
              <a:t>WELCOME</a:t>
            </a:r>
            <a:endParaRPr lang="en-IN" sz="3200" dirty="0"/>
          </a:p>
        </p:txBody>
      </p:sp>
      <p:sp>
        <p:nvSpPr>
          <p:cNvPr id="3" name="Subtitle 2">
            <a:extLst>
              <a:ext uri="{FF2B5EF4-FFF2-40B4-BE49-F238E27FC236}">
                <a16:creationId xmlns:a16="http://schemas.microsoft.com/office/drawing/2014/main" id="{C8C5BF18-0E7D-4BA5-8D88-120E7B735503}"/>
              </a:ext>
            </a:extLst>
          </p:cNvPr>
          <p:cNvSpPr>
            <a:spLocks noGrp="1"/>
          </p:cNvSpPr>
          <p:nvPr>
            <p:ph type="subTitle" idx="1"/>
          </p:nvPr>
        </p:nvSpPr>
        <p:spPr>
          <a:xfrm>
            <a:off x="1524000" y="371830"/>
            <a:ext cx="9144000" cy="6220882"/>
          </a:xfrm>
        </p:spPr>
        <p:txBody>
          <a:bodyPr>
            <a:normAutofit/>
          </a:bodyPr>
          <a:lstStyle/>
          <a:p>
            <a:endParaRPr lang="en-US" b="1" i="0" dirty="0">
              <a:solidFill>
                <a:srgbClr val="000000"/>
              </a:solidFill>
              <a:effectLst/>
              <a:latin typeface="Calibri Light" panose="020F0302020204030204" pitchFamily="34" charset="0"/>
              <a:cs typeface="Calibri Light" panose="020F0302020204030204" pitchFamily="34" charset="0"/>
            </a:endParaRPr>
          </a:p>
          <a:p>
            <a:endParaRPr lang="en-IN" b="1" dirty="0">
              <a:solidFill>
                <a:srgbClr val="000000"/>
              </a:solidFill>
              <a:latin typeface="Calibri Light" panose="020F0302020204030204" pitchFamily="34" charset="0"/>
              <a:cs typeface="Calibri Light" panose="020F0302020204030204" pitchFamily="34" charset="0"/>
            </a:endParaRPr>
          </a:p>
          <a:p>
            <a:r>
              <a:rPr lang="en-US" sz="2000" b="1" u="sng" dirty="0">
                <a:effectLst/>
                <a:latin typeface="+mj-lt"/>
                <a:ea typeface="Calibri" panose="020F0502020204030204" pitchFamily="34" charset="0"/>
                <a:cs typeface="Mangal" panose="02040503050203030202" pitchFamily="18" charset="0"/>
              </a:rPr>
              <a:t>Orientation Workshop on Outcome-Based Education (OBE) and Accreditation </a:t>
            </a:r>
          </a:p>
          <a:p>
            <a:r>
              <a:rPr lang="en-US" b="1" u="sng" dirty="0">
                <a:effectLst/>
                <a:latin typeface="+mj-lt"/>
                <a:ea typeface="Calibri" panose="020F0502020204030204" pitchFamily="34" charset="0"/>
                <a:cs typeface="Mangal" panose="02040503050203030202" pitchFamily="18" charset="0"/>
              </a:rPr>
              <a:t>OBE&amp;A for Program Evaluators (PEVs)</a:t>
            </a:r>
          </a:p>
          <a:p>
            <a:endParaRPr lang="en-US" b="1" u="sng" dirty="0">
              <a:latin typeface="+mj-lt"/>
              <a:ea typeface="Calibri" panose="020F0502020204030204" pitchFamily="34" charset="0"/>
              <a:cs typeface="Mangal" panose="02040503050203030202" pitchFamily="18" charset="0"/>
            </a:endParaRPr>
          </a:p>
          <a:p>
            <a:r>
              <a:rPr lang="en-US" sz="2800" b="1" dirty="0">
                <a:effectLst/>
                <a:ea typeface="Calibri" panose="020F0502020204030204" pitchFamily="34" charset="0"/>
                <a:cs typeface="Mangal" panose="02040503050203030202" pitchFamily="18" charset="0"/>
              </a:rPr>
              <a:t>PEOs, Curriculum and Teaching Learning, Analysis and </a:t>
            </a:r>
          </a:p>
          <a:p>
            <a:r>
              <a:rPr lang="en-US" sz="2800" b="1" dirty="0">
                <a:effectLst/>
                <a:ea typeface="Calibri" panose="020F0502020204030204" pitchFamily="34" charset="0"/>
                <a:cs typeface="Mangal" panose="02040503050203030202" pitchFamily="18" charset="0"/>
              </a:rPr>
              <a:t>Attainment of COs &amp; POs</a:t>
            </a:r>
            <a:endParaRPr lang="en-IN" sz="2800" b="1" dirty="0">
              <a:effectLst/>
              <a:ea typeface="Calibri" panose="020F0502020204030204" pitchFamily="34" charset="0"/>
              <a:cs typeface="Mangal" panose="02040503050203030202" pitchFamily="18" charset="0"/>
            </a:endParaRPr>
          </a:p>
          <a:p>
            <a:r>
              <a:rPr lang="en-IN" sz="2800" b="1" dirty="0">
                <a:solidFill>
                  <a:srgbClr val="000000"/>
                </a:solidFill>
                <a:cs typeface="Calibri Light" panose="020F0302020204030204" pitchFamily="34" charset="0"/>
              </a:rPr>
              <a:t>11:30 – 13:00, 11 August 2023</a:t>
            </a:r>
          </a:p>
          <a:p>
            <a:r>
              <a:rPr lang="en-IN" sz="2800" b="1" dirty="0">
                <a:solidFill>
                  <a:srgbClr val="000000"/>
                </a:solidFill>
                <a:cs typeface="Calibri Light" panose="020F0302020204030204" pitchFamily="34" charset="0"/>
              </a:rPr>
              <a:t>VJTI Mumbai</a:t>
            </a:r>
          </a:p>
          <a:p>
            <a:endParaRPr lang="en-IN" sz="2800" b="1" dirty="0">
              <a:solidFill>
                <a:srgbClr val="000000"/>
              </a:solidFill>
              <a:latin typeface="+mj-lt"/>
              <a:cs typeface="Calibri Light" panose="020F0302020204030204" pitchFamily="34" charset="0"/>
            </a:endParaRPr>
          </a:p>
          <a:p>
            <a:r>
              <a:rPr lang="en-IN" b="1" dirty="0">
                <a:solidFill>
                  <a:srgbClr val="000000"/>
                </a:solidFill>
                <a:cs typeface="Calibri Light" panose="020F0302020204030204" pitchFamily="34" charset="0"/>
              </a:rPr>
              <a:t>Prof  C R  MUTHUKRISHNAN</a:t>
            </a:r>
          </a:p>
          <a:p>
            <a:endParaRPr lang="en-IN"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19BC78B1-1194-4118-AD10-F116A486E4BD}"/>
              </a:ext>
            </a:extLst>
          </p:cNvPr>
          <p:cNvSpPr>
            <a:spLocks noGrp="1"/>
          </p:cNvSpPr>
          <p:nvPr>
            <p:ph type="sldNum" sz="quarter" idx="12"/>
          </p:nvPr>
        </p:nvSpPr>
        <p:spPr/>
        <p:txBody>
          <a:bodyPr/>
          <a:lstStyle/>
          <a:p>
            <a:fld id="{71EC9CE2-5AEF-428F-9B76-4FE97200EC74}" type="slidenum">
              <a:rPr lang="en-IN" smtClean="0"/>
              <a:t>1</a:t>
            </a:fld>
            <a:endParaRPr lang="en-IN" dirty="0"/>
          </a:p>
        </p:txBody>
      </p:sp>
      <p:sp>
        <p:nvSpPr>
          <p:cNvPr id="5" name="Rectangle 4">
            <a:extLst>
              <a:ext uri="{FF2B5EF4-FFF2-40B4-BE49-F238E27FC236}">
                <a16:creationId xmlns:a16="http://schemas.microsoft.com/office/drawing/2014/main" id="{B572149E-D804-43E8-AED8-9E16FF0D4CE5}"/>
              </a:ext>
            </a:extLst>
          </p:cNvPr>
          <p:cNvSpPr/>
          <p:nvPr/>
        </p:nvSpPr>
        <p:spPr>
          <a:xfrm>
            <a:off x="560173" y="135467"/>
            <a:ext cx="11063416" cy="6220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493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7829ABBC-04B5-A8D4-760D-BCB8E8BECD7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84ECEAD8-B0C5-4B55-8D0D-884B20E581B0}" type="slidenum">
              <a:rPr lang="en-US" altLang="en-US" sz="1200">
                <a:latin typeface="Arial" panose="020B0604020202020204" pitchFamily="34" charset="0"/>
              </a:rPr>
              <a:pPr algn="r" eaLnBrk="1" hangingPunct="1"/>
              <a:t>10</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07FDCD3B-E591-41CB-D355-225289AD91BA}"/>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(Bio-Instrumentation)</a:t>
            </a:r>
          </a:p>
        </p:txBody>
      </p:sp>
      <p:sp>
        <p:nvSpPr>
          <p:cNvPr id="8195" name="Rectangle 3">
            <a:extLst>
              <a:ext uri="{FF2B5EF4-FFF2-40B4-BE49-F238E27FC236}">
                <a16:creationId xmlns:a16="http://schemas.microsoft.com/office/drawing/2014/main" id="{F0B129D1-452E-65EE-4FDE-E5E4EAA23FDE}"/>
              </a:ext>
            </a:extLst>
          </p:cNvPr>
          <p:cNvSpPr>
            <a:spLocks noGrp="1" noChangeArrowheads="1"/>
          </p:cNvSpPr>
          <p:nvPr>
            <p:ph type="body" idx="4294967295"/>
          </p:nvPr>
        </p:nvSpPr>
        <p:spPr>
          <a:xfrm>
            <a:off x="2438400" y="1773238"/>
            <a:ext cx="8229600" cy="4525962"/>
          </a:xfrm>
        </p:spPr>
        <p:txBody>
          <a:bodyPr/>
          <a:lstStyle/>
          <a:p>
            <a:pPr>
              <a:defRPr/>
            </a:pPr>
            <a:r>
              <a:rPr lang="en-US" dirty="0"/>
              <a:t>To produce engineers of high caliber who will lead, facilitate and support the development of biotechnology, health, and life sciences industries.</a:t>
            </a:r>
            <a:br>
              <a:rPr lang="en-US" dirty="0"/>
            </a:br>
            <a:endParaRPr lang="en-US" dirty="0"/>
          </a:p>
          <a:p>
            <a:pPr>
              <a:defRPr/>
            </a:pPr>
            <a:r>
              <a:rPr lang="en-US" dirty="0"/>
              <a:t>To spearhead and enhance the efficiency of wealth creation via the biotechnology, health, and life sciences industries.</a:t>
            </a:r>
            <a:r>
              <a:rPr lang="en-US" dirty="0">
                <a:solidFill>
                  <a:srgbClr val="66FFFF"/>
                </a:solidFill>
              </a:rPr>
              <a:t>.</a:t>
            </a:r>
            <a:r>
              <a:rPr lang="en-US" dirty="0">
                <a:solidFill>
                  <a:srgbClr val="66FFFF"/>
                </a:solidFill>
                <a:effectLst/>
              </a:rPr>
              <a:t> </a:t>
            </a:r>
          </a:p>
        </p:txBody>
      </p:sp>
      <p:sp>
        <p:nvSpPr>
          <p:cNvPr id="2" name="Rectangle 1">
            <a:extLst>
              <a:ext uri="{FF2B5EF4-FFF2-40B4-BE49-F238E27FC236}">
                <a16:creationId xmlns:a16="http://schemas.microsoft.com/office/drawing/2014/main" id="{D96E3917-46C7-DB6A-C6C4-5F002AE202D1}"/>
              </a:ext>
            </a:extLst>
          </p:cNvPr>
          <p:cNvSpPr/>
          <p:nvPr/>
        </p:nvSpPr>
        <p:spPr>
          <a:xfrm>
            <a:off x="729842" y="274638"/>
            <a:ext cx="10981189" cy="5874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35560" y="188641"/>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100</a:t>
            </a:fld>
            <a:endParaRPr lang="en-IN" dirty="0"/>
          </a:p>
        </p:txBody>
      </p:sp>
    </p:spTree>
    <p:extLst>
      <p:ext uri="{BB962C8B-B14F-4D97-AF65-F5344CB8AC3E}">
        <p14:creationId xmlns:p14="http://schemas.microsoft.com/office/powerpoint/2010/main" val="17426859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178763"/>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nvGraphicFramePr>
        <p:xfrm>
          <a:off x="2567609" y="3225846"/>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dirty="0">
                          <a:solidFill>
                            <a:schemeClr val="tx1"/>
                          </a:solidFill>
                          <a:effectLst/>
                        </a:rPr>
                        <a:t>Course</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dirty="0">
                          <a:solidFill>
                            <a:schemeClr val="tx1"/>
                          </a:solidFill>
                          <a:effectLst/>
                        </a:rPr>
                        <a:t>C101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dirty="0">
                          <a:solidFill>
                            <a:schemeClr val="tx1"/>
                          </a:solidFill>
                          <a:effectLst/>
                        </a:rPr>
                        <a:t>C102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dirty="0">
                          <a:solidFill>
                            <a:schemeClr val="tx1"/>
                          </a:solidFill>
                          <a:effectLst/>
                        </a:rPr>
                        <a:t>C409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dirty="0">
                          <a:solidFill>
                            <a:schemeClr val="tx1"/>
                          </a:solidFill>
                          <a:effectLst/>
                        </a:rPr>
                        <a:t>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nvGraphicFramePr>
        <p:xfrm>
          <a:off x="2567610" y="4992744"/>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dirty="0">
                          <a:solidFill>
                            <a:schemeClr val="tx1"/>
                          </a:solidFill>
                          <a:effectLst/>
                        </a:rPr>
                        <a:t>Survey 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dirty="0">
                          <a:solidFill>
                            <a:schemeClr val="tx1"/>
                          </a:solidFill>
                          <a:effectLst/>
                        </a:rPr>
                        <a:t>Survey 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dirty="0">
                          <a:solidFill>
                            <a:schemeClr val="tx1"/>
                          </a:solidFill>
                          <a:effectLst/>
                        </a:rPr>
                        <a:t>Survey 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101</a:t>
            </a:fld>
            <a:endParaRPr lang="en-IN" dirty="0"/>
          </a:p>
        </p:txBody>
      </p:sp>
    </p:spTree>
    <p:extLst>
      <p:ext uri="{BB962C8B-B14F-4D97-AF65-F5344CB8AC3E}">
        <p14:creationId xmlns:p14="http://schemas.microsoft.com/office/powerpoint/2010/main" val="368174200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476673"/>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102</a:t>
            </a:fld>
            <a:endParaRPr lang="en-IN" dirty="0"/>
          </a:p>
        </p:txBody>
      </p:sp>
    </p:spTree>
    <p:extLst>
      <p:ext uri="{BB962C8B-B14F-4D97-AF65-F5344CB8AC3E}">
        <p14:creationId xmlns:p14="http://schemas.microsoft.com/office/powerpoint/2010/main" val="21573787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83C7-4B99-4134-A729-CC0F1BEA3073}"/>
              </a:ext>
            </a:extLst>
          </p:cNvPr>
          <p:cNvSpPr>
            <a:spLocks noGrp="1"/>
          </p:cNvSpPr>
          <p:nvPr>
            <p:ph type="title"/>
          </p:nvPr>
        </p:nvSpPr>
        <p:spPr>
          <a:xfrm>
            <a:off x="838200" y="365125"/>
            <a:ext cx="10515600" cy="492831"/>
          </a:xfrm>
        </p:spPr>
        <p:txBody>
          <a:bodyPr>
            <a:normAutofit fontScale="90000"/>
          </a:bodyPr>
          <a:lstStyle/>
          <a:p>
            <a:r>
              <a:rPr lang="en-US" dirty="0"/>
              <a:t>	Capsule view of SAR contents</a:t>
            </a:r>
            <a:endParaRPr lang="en-IN" dirty="0"/>
          </a:p>
        </p:txBody>
      </p:sp>
      <p:sp>
        <p:nvSpPr>
          <p:cNvPr id="3" name="Content Placeholder 2">
            <a:extLst>
              <a:ext uri="{FF2B5EF4-FFF2-40B4-BE49-F238E27FC236}">
                <a16:creationId xmlns:a16="http://schemas.microsoft.com/office/drawing/2014/main" id="{C42BCFF6-4012-4E7C-A8BB-2FBB1735AB0F}"/>
              </a:ext>
            </a:extLst>
          </p:cNvPr>
          <p:cNvSpPr>
            <a:spLocks noGrp="1"/>
          </p:cNvSpPr>
          <p:nvPr>
            <p:ph idx="1"/>
          </p:nvPr>
        </p:nvSpPr>
        <p:spPr>
          <a:xfrm>
            <a:off x="838200" y="857956"/>
            <a:ext cx="10515600" cy="5892800"/>
          </a:xfrm>
        </p:spPr>
        <p:txBody>
          <a:bodyPr/>
          <a:lstStyle/>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data for 3 years  CAY, CAYm1, CAYm2 (in a few places for 4 years)</a:t>
            </a:r>
          </a:p>
          <a:p>
            <a:pPr marL="0" indent="0">
              <a:lnSpc>
                <a:spcPct val="100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list of equipment in labs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6</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faculty information, faculty publications,</a:t>
            </a:r>
          </a:p>
          <a:p>
            <a:pPr marL="0" indent="0">
              <a:lnSpc>
                <a:spcPct val="100000"/>
              </a:lnSpc>
              <a:spcAft>
                <a:spcPts val="800"/>
              </a:spcAft>
              <a:buNone/>
            </a:pPr>
            <a:r>
              <a:rPr lang="en-IN"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criterion 5</a:t>
            </a:r>
            <a:r>
              <a:rPr lang="en-IN" sz="2400" b="1" dirty="0">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student performance, placement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4</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describes processes (e.g. how Vision/Mission are made, stake holder</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involvement, how CO, PO attainment are calculated)</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calculations, e.g. SFR, FSFR, CO, PO attainment, Expenditure per student,</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calculation by peer visit committee provides scoring with justifications in writing - the scoring may differ from that of the institution/program as given in SAR</a:t>
            </a:r>
          </a:p>
          <a:p>
            <a:endParaRPr lang="en-IN" dirty="0"/>
          </a:p>
        </p:txBody>
      </p:sp>
      <p:sp>
        <p:nvSpPr>
          <p:cNvPr id="4" name="Slide Number Placeholder 3">
            <a:extLst>
              <a:ext uri="{FF2B5EF4-FFF2-40B4-BE49-F238E27FC236}">
                <a16:creationId xmlns:a16="http://schemas.microsoft.com/office/drawing/2014/main" id="{EA311F0D-1650-4D3A-ABB7-9756019E2E86}"/>
              </a:ext>
            </a:extLst>
          </p:cNvPr>
          <p:cNvSpPr>
            <a:spLocks noGrp="1"/>
          </p:cNvSpPr>
          <p:nvPr>
            <p:ph type="sldNum" sz="quarter" idx="12"/>
          </p:nvPr>
        </p:nvSpPr>
        <p:spPr/>
        <p:txBody>
          <a:bodyPr/>
          <a:lstStyle/>
          <a:p>
            <a:fld id="{71EC9CE2-5AEF-428F-9B76-4FE97200EC74}" type="slidenum">
              <a:rPr lang="en-IN" smtClean="0"/>
              <a:t>103</a:t>
            </a:fld>
            <a:endParaRPr lang="en-IN" dirty="0"/>
          </a:p>
        </p:txBody>
      </p:sp>
    </p:spTree>
    <p:extLst>
      <p:ext uri="{BB962C8B-B14F-4D97-AF65-F5344CB8AC3E}">
        <p14:creationId xmlns:p14="http://schemas.microsoft.com/office/powerpoint/2010/main" val="40929173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88E1-3949-431E-838B-9A1D1688284E}"/>
              </a:ext>
            </a:extLst>
          </p:cNvPr>
          <p:cNvSpPr>
            <a:spLocks noGrp="1"/>
          </p:cNvSpPr>
          <p:nvPr>
            <p:ph type="title"/>
          </p:nvPr>
        </p:nvSpPr>
        <p:spPr>
          <a:xfrm>
            <a:off x="838200" y="136525"/>
            <a:ext cx="10515600" cy="630061"/>
          </a:xfrm>
        </p:spPr>
        <p:txBody>
          <a:bodyPr>
            <a:normAutofit fontScale="90000"/>
          </a:bodyPr>
          <a:lstStyle/>
          <a:p>
            <a:r>
              <a:rPr lang="en-US" dirty="0"/>
              <a:t>	</a:t>
            </a:r>
            <a:r>
              <a:rPr lang="en-US" sz="3600" dirty="0"/>
              <a:t>what to look for in SAR/website and during the visit</a:t>
            </a:r>
            <a:endParaRPr lang="en-IN" dirty="0"/>
          </a:p>
        </p:txBody>
      </p:sp>
      <p:sp>
        <p:nvSpPr>
          <p:cNvPr id="3" name="Content Placeholder 2">
            <a:extLst>
              <a:ext uri="{FF2B5EF4-FFF2-40B4-BE49-F238E27FC236}">
                <a16:creationId xmlns:a16="http://schemas.microsoft.com/office/drawing/2014/main" id="{81DCE32E-2C20-404A-AD9C-F8F0F7DFD15A}"/>
              </a:ext>
            </a:extLst>
          </p:cNvPr>
          <p:cNvSpPr>
            <a:spLocks noGrp="1"/>
          </p:cNvSpPr>
          <p:nvPr>
            <p:ph idx="1"/>
          </p:nvPr>
        </p:nvSpPr>
        <p:spPr>
          <a:xfrm>
            <a:off x="838200" y="766586"/>
            <a:ext cx="10515600" cy="6091413"/>
          </a:xfrm>
        </p:spPr>
        <p:txBody>
          <a:bodyPr>
            <a:normAutofit/>
          </a:bodyPr>
          <a:lstStyle/>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Clean, good course files – must include question papers, Answer keys or rubrics, result analysis</a:t>
            </a:r>
            <a:r>
              <a:rPr lang="en-IN" sz="2400" b="1" dirty="0">
                <a:latin typeface="Calibri Light" panose="020F0302020204030204" pitchFamily="34" charset="0"/>
                <a:ea typeface="Calibri" panose="020F0502020204030204" pitchFamily="34" charset="0"/>
                <a:cs typeface="Calibri Light" panose="020F0302020204030204" pitchFamily="34" charset="0"/>
              </a:rPr>
              <a:t>, CO-attainment</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CO-&gt;PO mapping - justification in terms of implementation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How were thresholds/rubrics arrived at for CO/PO attainment calculations?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Use of tools – spread sheets are helpful – saves time, can vary parameters  (for example, thresholds) and analyse</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Incremental maintenance/updates  of data at department/program/institution level on ongoing, continuous basis</a:t>
            </a:r>
          </a:p>
          <a:p>
            <a:pPr>
              <a:lnSpc>
                <a:spcPct val="120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E</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fforts toward complex problem solving </a:t>
            </a:r>
            <a:r>
              <a:rPr lang="en-IN" sz="2400" b="1" dirty="0">
                <a:latin typeface="Calibri Light" panose="020F0302020204030204" pitchFamily="34" charset="0"/>
                <a:ea typeface="Calibri" panose="020F0502020204030204" pitchFamily="34" charset="0"/>
                <a:cs typeface="Calibri Light" panose="020F0302020204030204" pitchFamily="34" charset="0"/>
              </a:rPr>
              <a:t> -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higher Bloom-level </a:t>
            </a:r>
            <a:r>
              <a:rPr lang="en-IN" sz="2400" b="1" dirty="0">
                <a:latin typeface="Calibri Light" panose="020F0302020204030204" pitchFamily="34" charset="0"/>
                <a:ea typeface="Calibri" panose="020F0502020204030204" pitchFamily="34" charset="0"/>
                <a:cs typeface="Calibri Light" panose="020F0302020204030204" pitchFamily="34" charset="0"/>
              </a:rPr>
              <a:t>Questions (HOTS) in assessments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F</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aculty awareness and depth of understanding of the SAR</a:t>
            </a:r>
          </a:p>
          <a:p>
            <a:pPr>
              <a:lnSpc>
                <a:spcPct val="107000"/>
              </a:lnSpc>
              <a:spcAft>
                <a:spcPts val="800"/>
              </a:spcAft>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sp>
        <p:nvSpPr>
          <p:cNvPr id="4" name="Slide Number Placeholder 3">
            <a:extLst>
              <a:ext uri="{FF2B5EF4-FFF2-40B4-BE49-F238E27FC236}">
                <a16:creationId xmlns:a16="http://schemas.microsoft.com/office/drawing/2014/main" id="{A3ACB238-A38C-4153-BFDC-A66380138373}"/>
              </a:ext>
            </a:extLst>
          </p:cNvPr>
          <p:cNvSpPr>
            <a:spLocks noGrp="1"/>
          </p:cNvSpPr>
          <p:nvPr>
            <p:ph type="sldNum" sz="quarter" idx="12"/>
          </p:nvPr>
        </p:nvSpPr>
        <p:spPr/>
        <p:txBody>
          <a:bodyPr/>
          <a:lstStyle/>
          <a:p>
            <a:fld id="{71EC9CE2-5AEF-428F-9B76-4FE97200EC74}" type="slidenum">
              <a:rPr lang="en-IN" smtClean="0"/>
              <a:t>104</a:t>
            </a:fld>
            <a:endParaRPr lang="en-IN" dirty="0"/>
          </a:p>
        </p:txBody>
      </p:sp>
      <p:sp>
        <p:nvSpPr>
          <p:cNvPr id="6" name="Rectangle 5">
            <a:extLst>
              <a:ext uri="{FF2B5EF4-FFF2-40B4-BE49-F238E27FC236}">
                <a16:creationId xmlns:a16="http://schemas.microsoft.com/office/drawing/2014/main" id="{0F1A271E-0FA9-4CDD-9A68-CE9DC87AFB17}"/>
              </a:ext>
            </a:extLst>
          </p:cNvPr>
          <p:cNvSpPr/>
          <p:nvPr/>
        </p:nvSpPr>
        <p:spPr>
          <a:xfrm>
            <a:off x="733168" y="708454"/>
            <a:ext cx="10620632" cy="601302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14236126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83EA-213D-48A8-B6F9-6C173ED2159E}"/>
              </a:ext>
            </a:extLst>
          </p:cNvPr>
          <p:cNvSpPr>
            <a:spLocks noGrp="1"/>
          </p:cNvSpPr>
          <p:nvPr>
            <p:ph type="title"/>
          </p:nvPr>
        </p:nvSpPr>
        <p:spPr>
          <a:xfrm>
            <a:off x="838200" y="365125"/>
            <a:ext cx="10515600" cy="409231"/>
          </a:xfrm>
        </p:spPr>
        <p:txBody>
          <a:bodyPr>
            <a:noAutofit/>
          </a:bodyPr>
          <a:lstStyle/>
          <a:p>
            <a:pPr algn="ctr"/>
            <a:r>
              <a:rPr lang="en-US" sz="2800" b="1" dirty="0"/>
              <a:t>what to look for in SAR/website and during the visit (contd..)</a:t>
            </a:r>
            <a:endParaRPr lang="en-IN" sz="2800" b="1" dirty="0"/>
          </a:p>
        </p:txBody>
      </p:sp>
      <p:sp>
        <p:nvSpPr>
          <p:cNvPr id="3" name="Content Placeholder 2">
            <a:extLst>
              <a:ext uri="{FF2B5EF4-FFF2-40B4-BE49-F238E27FC236}">
                <a16:creationId xmlns:a16="http://schemas.microsoft.com/office/drawing/2014/main" id="{98DB9C68-14E8-4079-9FA6-D4346FB8BDEC}"/>
              </a:ext>
            </a:extLst>
          </p:cNvPr>
          <p:cNvSpPr>
            <a:spLocks noGrp="1"/>
          </p:cNvSpPr>
          <p:nvPr>
            <p:ph idx="1"/>
          </p:nvPr>
        </p:nvSpPr>
        <p:spPr>
          <a:xfrm>
            <a:off x="838200" y="1202724"/>
            <a:ext cx="10515600" cy="4974239"/>
          </a:xfrm>
        </p:spPr>
        <p:txBody>
          <a:bodyPr/>
          <a:lstStyle/>
          <a:p>
            <a:pPr>
              <a:lnSpc>
                <a:spcPct val="107000"/>
              </a:lnSpc>
              <a:spcAft>
                <a:spcPts val="800"/>
              </a:spcAft>
            </a:pPr>
            <a:endParaRPr lang="en-IN" sz="2400" b="1"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Adherence  to timings and format for Institute and Department presentations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Following Standards, e.g. listing of faculty publications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Use digital records where applicable – view on projector</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Sharing of  good practices, especially, internally.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pedagogical approaches – evidences and exaggerations</a:t>
            </a:r>
            <a:r>
              <a:rPr lang="en-IN" sz="2400" b="1" dirty="0">
                <a:latin typeface="Calibri Light" panose="020F0302020204030204" pitchFamily="34" charset="0"/>
                <a:ea typeface="Calibri" panose="020F0502020204030204" pitchFamily="34" charset="0"/>
                <a:cs typeface="Calibri Light" panose="020F0302020204030204" pitchFamily="34" charset="0"/>
              </a:rPr>
              <a:t>, if any?</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Curriculum revision – process</a:t>
            </a:r>
            <a:r>
              <a:rPr lang="en-IN" sz="2400" b="1" dirty="0">
                <a:latin typeface="Calibri Light" panose="020F0302020204030204" pitchFamily="34" charset="0"/>
                <a:ea typeface="Calibri" panose="020F0502020204030204" pitchFamily="34" charset="0"/>
                <a:cs typeface="Calibri Light" panose="020F0302020204030204" pitchFamily="34" charset="0"/>
              </a:rPr>
              <a:t>, description</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Improvements in T-L-A</a:t>
            </a:r>
          </a:p>
          <a:p>
            <a:endParaRPr lang="en-IN" dirty="0"/>
          </a:p>
        </p:txBody>
      </p:sp>
      <p:sp>
        <p:nvSpPr>
          <p:cNvPr id="4" name="Slide Number Placeholder 3">
            <a:extLst>
              <a:ext uri="{FF2B5EF4-FFF2-40B4-BE49-F238E27FC236}">
                <a16:creationId xmlns:a16="http://schemas.microsoft.com/office/drawing/2014/main" id="{542B3C9F-A44D-491F-AE2B-12F5214DABB8}"/>
              </a:ext>
            </a:extLst>
          </p:cNvPr>
          <p:cNvSpPr>
            <a:spLocks noGrp="1"/>
          </p:cNvSpPr>
          <p:nvPr>
            <p:ph type="sldNum" sz="quarter" idx="12"/>
          </p:nvPr>
        </p:nvSpPr>
        <p:spPr/>
        <p:txBody>
          <a:bodyPr/>
          <a:lstStyle/>
          <a:p>
            <a:fld id="{71EC9CE2-5AEF-428F-9B76-4FE97200EC74}" type="slidenum">
              <a:rPr lang="en-IN" smtClean="0"/>
              <a:t>105</a:t>
            </a:fld>
            <a:endParaRPr lang="en-IN" dirty="0"/>
          </a:p>
        </p:txBody>
      </p:sp>
      <p:sp>
        <p:nvSpPr>
          <p:cNvPr id="6" name="Rectangle 5">
            <a:extLst>
              <a:ext uri="{FF2B5EF4-FFF2-40B4-BE49-F238E27FC236}">
                <a16:creationId xmlns:a16="http://schemas.microsoft.com/office/drawing/2014/main" id="{8D4C006B-3E1F-413B-A44D-ABE92DAF3E46}"/>
              </a:ext>
            </a:extLst>
          </p:cNvPr>
          <p:cNvSpPr/>
          <p:nvPr/>
        </p:nvSpPr>
        <p:spPr>
          <a:xfrm>
            <a:off x="838200" y="1202724"/>
            <a:ext cx="10515600" cy="503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24575941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60E3C6-C4AF-4181-B63A-AD84B35E45E2}"/>
              </a:ext>
            </a:extLst>
          </p:cNvPr>
          <p:cNvSpPr/>
          <p:nvPr/>
        </p:nvSpPr>
        <p:spPr>
          <a:xfrm>
            <a:off x="1719072" y="225475"/>
            <a:ext cx="8869680" cy="4219104"/>
          </a:xfrm>
          <a:prstGeom prst="rect">
            <a:avLst/>
          </a:prstGeom>
        </p:spPr>
        <p:txBody>
          <a:bodyPr wrap="square">
            <a:spAutoFit/>
          </a:bodyPr>
          <a:lstStyle/>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Evaluation Guidelines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with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indicative exhibits/context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to be Observed/Assessed </a:t>
            </a:r>
          </a:p>
          <a:p>
            <a:pPr marL="19685" marR="19685" algn="ctr">
              <a:spcBef>
                <a:spcPts val="50"/>
              </a:spcBef>
              <a:spcAft>
                <a:spcPts val="0"/>
              </a:spcAft>
            </a:pPr>
            <a:endParaRPr lang="en-US" sz="4400" dirty="0">
              <a:latin typeface="Times New Roman" panose="02020603050405020304" pitchFamily="18" charset="0"/>
              <a:ea typeface="Times New Roman" panose="02020603050405020304" pitchFamily="18" charset="0"/>
            </a:endParaRP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SAR Tier – I (UG Engineering)</a:t>
            </a:r>
            <a:endParaRPr lang="en-IN" sz="44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5CF0B7C-D798-4039-994E-E945817D308D}"/>
              </a:ext>
            </a:extLst>
          </p:cNvPr>
          <p:cNvSpPr/>
          <p:nvPr/>
        </p:nvSpPr>
        <p:spPr>
          <a:xfrm>
            <a:off x="2026508" y="337751"/>
            <a:ext cx="8446420" cy="49838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6191909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1E95C6-19A8-41C2-8D34-FF5FF9F02380}"/>
              </a:ext>
            </a:extLst>
          </p:cNvPr>
          <p:cNvGraphicFramePr>
            <a:graphicFrameLocks noGrp="1"/>
          </p:cNvGraphicFramePr>
          <p:nvPr/>
        </p:nvGraphicFramePr>
        <p:xfrm>
          <a:off x="445964" y="879612"/>
          <a:ext cx="11541819" cy="283148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617359649"/>
                    </a:ext>
                  </a:extLst>
                </a:gridCol>
                <a:gridCol w="693850">
                  <a:extLst>
                    <a:ext uri="{9D8B030D-6E8A-4147-A177-3AD203B41FA5}">
                      <a16:colId xmlns:a16="http://schemas.microsoft.com/office/drawing/2014/main" val="1762533381"/>
                    </a:ext>
                  </a:extLst>
                </a:gridCol>
                <a:gridCol w="7424202">
                  <a:extLst>
                    <a:ext uri="{9D8B030D-6E8A-4147-A177-3AD203B41FA5}">
                      <a16:colId xmlns:a16="http://schemas.microsoft.com/office/drawing/2014/main" val="367886082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02096"/>
                  </a:ext>
                </a:extLst>
              </a:tr>
              <a:tr h="1251457">
                <a:tc>
                  <a:txBody>
                    <a:bodyPr/>
                    <a:lstStyle/>
                    <a:p>
                      <a:pPr marL="265113" marR="63500" indent="-196850">
                        <a:spcAft>
                          <a:spcPts val="0"/>
                        </a:spcAft>
                        <a:tabLst>
                          <a:tab pos="265113" algn="l"/>
                        </a:tabLst>
                      </a:pPr>
                      <a:r>
                        <a:rPr lang="en-US" sz="1200" b="1" dirty="0">
                          <a:solidFill>
                            <a:schemeClr val="tx1"/>
                          </a:solidFill>
                          <a:effectLst/>
                        </a:rPr>
                        <a:t>1.1.State the Vision and Mission of </a:t>
                      </a:r>
                      <a:r>
                        <a:rPr lang="en-US" sz="1200" b="1" spc="-25" dirty="0">
                          <a:solidFill>
                            <a:schemeClr val="tx1"/>
                          </a:solidFill>
                          <a:effectLst/>
                        </a:rPr>
                        <a:t>the </a:t>
                      </a:r>
                      <a:r>
                        <a:rPr lang="en-US" sz="1200" b="1" dirty="0">
                          <a:solidFill>
                            <a:schemeClr val="tx1"/>
                          </a:solidFill>
                          <a:effectLst/>
                        </a:rPr>
                        <a:t>Department and</a:t>
                      </a:r>
                      <a:r>
                        <a:rPr lang="en-US" sz="1200" b="1" spc="15" dirty="0">
                          <a:solidFill>
                            <a:schemeClr val="tx1"/>
                          </a:solidFill>
                          <a:effectLst/>
                        </a:rPr>
                        <a:t> </a:t>
                      </a:r>
                      <a:r>
                        <a:rPr lang="en-US" sz="1200" b="1" dirty="0">
                          <a:solidFill>
                            <a:schemeClr val="tx1"/>
                          </a:solidFill>
                          <a:effectLst/>
                        </a:rPr>
                        <a:t>Institute</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05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Availability of the Vision &amp; Mission statements of the Department</a:t>
                      </a:r>
                      <a:r>
                        <a:rPr lang="en-US" sz="1200" b="0" spc="-45" dirty="0">
                          <a:solidFill>
                            <a:schemeClr val="tx1"/>
                          </a:solidFill>
                          <a:effectLst/>
                        </a:rPr>
                        <a:t> </a:t>
                      </a:r>
                      <a:r>
                        <a:rPr lang="en-US" sz="1200" b="0" spc="-5" dirty="0">
                          <a:solidFill>
                            <a:schemeClr val="tx1"/>
                          </a:solidFill>
                          <a:effectLst/>
                        </a:rPr>
                        <a:t>(1)</a:t>
                      </a:r>
                      <a:endParaRPr lang="en-IN" sz="1200" b="0" spc="-5" dirty="0">
                        <a:solidFill>
                          <a:schemeClr val="tx1"/>
                        </a:solidFill>
                        <a:effectLst/>
                      </a:endParaRPr>
                    </a:p>
                    <a:p>
                      <a:pPr marL="265113" lvl="0" indent="-173038">
                        <a:spcBef>
                          <a:spcPts val="250"/>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Appropriateness/Relevance of the Statements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265113" lvl="0" indent="-173038">
                        <a:spcBef>
                          <a:spcPts val="245"/>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Consistency of the Department statements with the Institute statements</a:t>
                      </a:r>
                      <a:r>
                        <a:rPr lang="en-US" sz="1200" b="0" spc="-25"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66675" marR="60960">
                        <a:lnSpc>
                          <a:spcPct val="115000"/>
                        </a:lnSpc>
                        <a:spcBef>
                          <a:spcPts val="865"/>
                        </a:spcBef>
                        <a:spcAft>
                          <a:spcPts val="0"/>
                        </a:spcAft>
                      </a:pPr>
                      <a:r>
                        <a:rPr lang="en-US" sz="1200" b="0" dirty="0">
                          <a:solidFill>
                            <a:schemeClr val="tx1"/>
                          </a:solidFill>
                          <a:effectLst/>
                        </a:rPr>
                        <a:t>(Here Institute Vision and Mission statements have been asked to ensure consistency with the department Vision and Mission statements; the assessment of the Institute Vision and Mission will be done in Criterion</a:t>
                      </a:r>
                      <a:r>
                        <a:rPr lang="en-US" sz="1200" b="0" spc="-10" dirty="0">
                          <a:solidFill>
                            <a:schemeClr val="tx1"/>
                          </a:solidFill>
                          <a:effectLst/>
                        </a:rPr>
                        <a:t> </a:t>
                      </a:r>
                      <a:r>
                        <a:rPr lang="en-US" sz="1200" b="0" dirty="0">
                          <a:solidFill>
                            <a:schemeClr val="tx1"/>
                          </a:solidFill>
                          <a:effectLst/>
                        </a:rPr>
                        <a:t>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299104"/>
                  </a:ext>
                </a:extLst>
              </a:tr>
              <a:tr h="452708">
                <a:tc gridSpan="3">
                  <a:txBody>
                    <a:bodyPr/>
                    <a:lstStyle/>
                    <a:p>
                      <a:pPr marL="67945"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67945" algn="l">
                        <a:lnSpc>
                          <a:spcPts val="1365"/>
                        </a:lnSpc>
                        <a:spcAft>
                          <a:spcPts val="0"/>
                        </a:spcAft>
                      </a:pPr>
                      <a:r>
                        <a:rPr lang="en-US" sz="1200" b="0" i="1" dirty="0">
                          <a:solidFill>
                            <a:schemeClr val="tx1"/>
                          </a:solidFill>
                          <a:effectLst/>
                        </a:rPr>
                        <a:t>A. Vision &amp; Mission Statements B. Correctness from definition perspective C. Consistency between Institute and Department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61959422"/>
                  </a:ext>
                </a:extLst>
              </a:tr>
              <a:tr h="486384">
                <a:tc>
                  <a:txBody>
                    <a:bodyPr/>
                    <a:lstStyle/>
                    <a:p>
                      <a:pPr marL="265113" marR="63500" indent="-196850">
                        <a:lnSpc>
                          <a:spcPct val="98000"/>
                        </a:lnSpc>
                        <a:spcAft>
                          <a:spcPts val="0"/>
                        </a:spcAft>
                        <a:tabLst>
                          <a:tab pos="265113" algn="l"/>
                          <a:tab pos="963613" algn="l"/>
                          <a:tab pos="1344613" algn="l"/>
                          <a:tab pos="2020888" algn="l"/>
                        </a:tabLst>
                      </a:pPr>
                      <a:r>
                        <a:rPr lang="en-US" sz="1200" dirty="0">
                          <a:solidFill>
                            <a:schemeClr val="tx1"/>
                          </a:solidFill>
                          <a:effectLst/>
                        </a:rPr>
                        <a:t>1.2.State	the	Program	</a:t>
                      </a:r>
                      <a:r>
                        <a:rPr lang="en-US" sz="1200" spc="-15" dirty="0">
                          <a:solidFill>
                            <a:schemeClr val="tx1"/>
                          </a:solidFill>
                          <a:effectLst/>
                        </a:rPr>
                        <a:t>Educational </a:t>
                      </a:r>
                      <a:r>
                        <a:rPr lang="en-US" sz="1200" dirty="0">
                          <a:solidFill>
                            <a:schemeClr val="tx1"/>
                          </a:solidFill>
                          <a:effectLst/>
                        </a:rPr>
                        <a:t>Objectives</a:t>
                      </a:r>
                      <a:r>
                        <a:rPr lang="en-US" sz="1200" spc="-5" dirty="0">
                          <a:solidFill>
                            <a:schemeClr val="tx1"/>
                          </a:solidFill>
                          <a:effectLst/>
                        </a:rPr>
                        <a:t> </a:t>
                      </a:r>
                      <a:r>
                        <a:rPr lang="en-US" sz="1200" dirty="0">
                          <a:solidFill>
                            <a:schemeClr val="tx1"/>
                          </a:solidFill>
                          <a:effectLst/>
                        </a:rPr>
                        <a:t>(PEOs)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Aft>
                          <a:spcPts val="0"/>
                        </a:spcAft>
                        <a:tabLst>
                          <a:tab pos="265113" algn="l"/>
                        </a:tabLst>
                      </a:pPr>
                      <a:r>
                        <a:rPr lang="en-US" sz="1200" b="0" dirty="0">
                          <a:solidFill>
                            <a:schemeClr val="tx1"/>
                          </a:solidFill>
                          <a:effectLst/>
                        </a:rPr>
                        <a:t>A. Listing of the Program Educational Objectives (3 to 5) of the program under consideration (5)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855070"/>
                  </a:ext>
                </a:extLst>
              </a:tr>
              <a:tr h="421101">
                <a:tc gridSpan="3">
                  <a:txBody>
                    <a:bodyPr/>
                    <a:lstStyle/>
                    <a:p>
                      <a:pPr marL="92075" indent="-25400"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92075" indent="-25400" algn="l">
                        <a:lnSpc>
                          <a:spcPts val="1365"/>
                        </a:lnSpc>
                        <a:spcAft>
                          <a:spcPts val="0"/>
                        </a:spcAft>
                      </a:pPr>
                      <a:r>
                        <a:rPr lang="en-US" sz="1200" b="0" i="1" dirty="0">
                          <a:solidFill>
                            <a:schemeClr val="tx1"/>
                          </a:solidFill>
                          <a:effectLst/>
                        </a:rPr>
                        <a:t>A. Availability &amp; correctness of the PEOs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28498320"/>
                  </a:ext>
                </a:extLst>
              </a:tr>
            </a:tbl>
          </a:graphicData>
        </a:graphic>
      </p:graphicFrame>
      <p:sp>
        <p:nvSpPr>
          <p:cNvPr id="6" name="Rectangle 5">
            <a:extLst>
              <a:ext uri="{FF2B5EF4-FFF2-40B4-BE49-F238E27FC236}">
                <a16:creationId xmlns:a16="http://schemas.microsoft.com/office/drawing/2014/main" id="{230ACB6C-B01A-4A27-8CD4-F951E6A05073}"/>
              </a:ext>
            </a:extLst>
          </p:cNvPr>
          <p:cNvSpPr/>
          <p:nvPr/>
        </p:nvSpPr>
        <p:spPr>
          <a:xfrm>
            <a:off x="359664" y="316917"/>
            <a:ext cx="7165848" cy="369332"/>
          </a:xfrm>
          <a:prstGeom prst="rect">
            <a:avLst/>
          </a:prstGeom>
        </p:spPr>
        <p:txBody>
          <a:bodyPr wrap="square">
            <a:spAutoFit/>
          </a:bodyPr>
          <a:lstStyle/>
          <a:p>
            <a:r>
              <a:rPr lang="en-US" b="1" dirty="0">
                <a:latin typeface="+mj-lt"/>
                <a:ea typeface="Times New Roman" panose="02020603050405020304" pitchFamily="18" charset="0"/>
              </a:rPr>
              <a:t>Criterion 1: Vision, Mission and Program Educational Objectives (50)</a:t>
            </a:r>
            <a:endParaRPr lang="en-IN" b="1" dirty="0">
              <a:latin typeface="+mj-lt"/>
            </a:endParaRPr>
          </a:p>
        </p:txBody>
      </p:sp>
      <p:graphicFrame>
        <p:nvGraphicFramePr>
          <p:cNvPr id="7" name="Table 6">
            <a:extLst>
              <a:ext uri="{FF2B5EF4-FFF2-40B4-BE49-F238E27FC236}">
                <a16:creationId xmlns:a16="http://schemas.microsoft.com/office/drawing/2014/main" id="{3EE11EA3-CB96-4350-8D44-49C42E377309}"/>
              </a:ext>
            </a:extLst>
          </p:cNvPr>
          <p:cNvGraphicFramePr>
            <a:graphicFrameLocks noGrp="1"/>
          </p:cNvGraphicFramePr>
          <p:nvPr/>
        </p:nvGraphicFramePr>
        <p:xfrm>
          <a:off x="445965" y="3728489"/>
          <a:ext cx="11541819" cy="2489571"/>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3824148884"/>
                    </a:ext>
                  </a:extLst>
                </a:gridCol>
                <a:gridCol w="693850">
                  <a:extLst>
                    <a:ext uri="{9D8B030D-6E8A-4147-A177-3AD203B41FA5}">
                      <a16:colId xmlns:a16="http://schemas.microsoft.com/office/drawing/2014/main" val="2568853583"/>
                    </a:ext>
                  </a:extLst>
                </a:gridCol>
                <a:gridCol w="7424202">
                  <a:extLst>
                    <a:ext uri="{9D8B030D-6E8A-4147-A177-3AD203B41FA5}">
                      <a16:colId xmlns:a16="http://schemas.microsoft.com/office/drawing/2014/main" val="2911718567"/>
                    </a:ext>
                  </a:extLst>
                </a:gridCol>
              </a:tblGrid>
              <a:tr h="660771">
                <a:tc>
                  <a:txBody>
                    <a:bodyPr/>
                    <a:lstStyle/>
                    <a:p>
                      <a:pPr marL="357188" marR="62230" indent="-288925">
                        <a:spcAft>
                          <a:spcPts val="0"/>
                        </a:spcAft>
                      </a:pPr>
                      <a:r>
                        <a:rPr lang="en-US" sz="1200" dirty="0">
                          <a:solidFill>
                            <a:schemeClr val="tx1"/>
                          </a:solidFill>
                          <a:effectLst/>
                        </a:rPr>
                        <a:t>1.3. Indicate where and how the Vision, Mission and PEOs are published and disseminated among stakeholders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Adequacy in respect of publication &amp; dissemination</a:t>
                      </a:r>
                      <a:r>
                        <a:rPr lang="en-US" sz="1200" b="0" spc="-25"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Process of dissemination among stakeholders</a:t>
                      </a:r>
                      <a:r>
                        <a:rPr lang="en-US" sz="1200" b="0" spc="-10"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Extent of awareness of Vision, Mission &amp; PEOs among the stakeholder</a:t>
                      </a:r>
                      <a:r>
                        <a:rPr lang="en-US" sz="1200" b="0" spc="280" dirty="0">
                          <a:solidFill>
                            <a:schemeClr val="tx1"/>
                          </a:solidFill>
                          <a:effectLst/>
                        </a:rPr>
                        <a:t> </a:t>
                      </a:r>
                      <a:r>
                        <a:rPr lang="en-US" sz="1200" b="0" spc="-5" dirty="0">
                          <a:solidFill>
                            <a:schemeClr val="tx1"/>
                          </a:solidFill>
                          <a:effectLst/>
                        </a:rPr>
                        <a:t>(9)</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199384"/>
                  </a:ext>
                </a:extLst>
              </a:tr>
              <a:tr h="1615266">
                <a:tc gridSpan="3">
                  <a:txBody>
                    <a:bodyPr/>
                    <a:lstStyle/>
                    <a:p>
                      <a:pPr marL="92075" indent="0"/>
                      <a:r>
                        <a:rPr lang="en-US" sz="1200" b="1" i="1" kern="1200" dirty="0">
                          <a:solidFill>
                            <a:schemeClr val="tx1"/>
                          </a:solidFill>
                          <a:effectLst/>
                          <a:latin typeface="+mn-lt"/>
                          <a:ea typeface="+mn-ea"/>
                          <a:cs typeface="+mn-cs"/>
                        </a:rPr>
                        <a:t>Exhibits/Context to be Observed/Assessed:</a:t>
                      </a:r>
                      <a:endParaRPr lang="en-IN" sz="1200" b="1" i="1" kern="1200" dirty="0">
                        <a:solidFill>
                          <a:schemeClr val="tx1"/>
                        </a:solidFill>
                        <a:effectLst/>
                        <a:latin typeface="+mn-lt"/>
                        <a:ea typeface="+mn-ea"/>
                        <a:cs typeface="+mn-cs"/>
                      </a:endParaRPr>
                    </a:p>
                    <a:p>
                      <a:pPr marL="92075" indent="0">
                        <a:buFont typeface="+mj-lt"/>
                        <a:buAutoNum type="alphaUcPeriod"/>
                      </a:pPr>
                      <a:r>
                        <a:rPr lang="en-US" sz="1200" b="1" i="1" kern="1200" dirty="0">
                          <a:solidFill>
                            <a:schemeClr val="tx1"/>
                          </a:solidFill>
                          <a:effectLst/>
                          <a:latin typeface="+mn-lt"/>
                          <a:ea typeface="+mn-ea"/>
                          <a:cs typeface="+mn-cs"/>
                        </a:rPr>
                        <a:t>Adequacy</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Department Vision, Mission and PEOs:  Availability on Institute website under relevant program link; Availability at department notice boards, HoD Chamber, department website, if Available; Availability in department level documents/course of study</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buFont typeface="+mj-lt"/>
                        <a:buNone/>
                      </a:pPr>
                      <a:r>
                        <a:rPr lang="en-US" sz="1200" b="1" i="1" kern="1200" dirty="0">
                          <a:solidFill>
                            <a:schemeClr val="tx1"/>
                          </a:solidFill>
                          <a:effectLst/>
                          <a:latin typeface="+mn-lt"/>
                          <a:ea typeface="+mn-ea"/>
                          <a:cs typeface="+mn-cs"/>
                        </a:rPr>
                        <a:t>B. Process of dissemination</a:t>
                      </a:r>
                    </a:p>
                    <a:p>
                      <a:pPr marL="92075" indent="0"/>
                      <a:r>
                        <a:rPr lang="en-US" sz="1200" b="0" i="1" kern="1200" dirty="0">
                          <a:solidFill>
                            <a:schemeClr val="tx1"/>
                          </a:solidFill>
                          <a:effectLst/>
                          <a:latin typeface="+mn-lt"/>
                          <a:ea typeface="+mn-ea"/>
                          <a:cs typeface="+mn-cs"/>
                        </a:rPr>
                        <a:t>Documentary evidence to indicate the process which ensures awareness among internal and external stakeholders with effective process implementation</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r>
                        <a:rPr lang="en-US" sz="1200" b="1" i="1" kern="1200" dirty="0">
                          <a:solidFill>
                            <a:schemeClr val="tx1"/>
                          </a:solidFill>
                          <a:effectLst/>
                          <a:latin typeface="+mn-lt"/>
                          <a:ea typeface="+mn-ea"/>
                          <a:cs typeface="+mn-cs"/>
                        </a:rPr>
                        <a:t>C. Extent of Awareness</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Based on interaction with internal and external stakeholders</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52705" marR="51435" algn="ctr">
                        <a:lnSpc>
                          <a:spcPts val="1340"/>
                        </a:lnSpc>
                        <a:spcAft>
                          <a:spcPts val="0"/>
                        </a:spcAft>
                      </a:pPr>
                      <a:endParaRPr lang="en-IN" sz="1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342900" lvl="0" indent="-250825">
                        <a:spcAft>
                          <a:spcPts val="0"/>
                        </a:spcAft>
                        <a:buSzPts val="1200"/>
                        <a:buFont typeface="Times New Roman" panose="02020603050405020304" pitchFamily="18" charset="0"/>
                        <a:buAutoNum type="alphaUcPeriod"/>
                        <a:tabLst>
                          <a:tab pos="539750" algn="l"/>
                        </a:tabLst>
                      </a:pPr>
                      <a:endParaRPr lang="en-IN" sz="1000" spc="-5"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1375958230"/>
                  </a:ext>
                </a:extLst>
              </a:tr>
            </a:tbl>
          </a:graphicData>
        </a:graphic>
      </p:graphicFrame>
    </p:spTree>
    <p:extLst>
      <p:ext uri="{BB962C8B-B14F-4D97-AF65-F5344CB8AC3E}">
        <p14:creationId xmlns:p14="http://schemas.microsoft.com/office/powerpoint/2010/main" val="18924454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027CBF0-AFF1-4F2C-84D9-8730D7C80E07}"/>
              </a:ext>
            </a:extLst>
          </p:cNvPr>
          <p:cNvGraphicFramePr>
            <a:graphicFrameLocks noGrp="1"/>
          </p:cNvGraphicFramePr>
          <p:nvPr/>
        </p:nvGraphicFramePr>
        <p:xfrm>
          <a:off x="537296" y="803005"/>
          <a:ext cx="11541819" cy="3191724"/>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800015123"/>
                    </a:ext>
                  </a:extLst>
                </a:gridCol>
                <a:gridCol w="693850">
                  <a:extLst>
                    <a:ext uri="{9D8B030D-6E8A-4147-A177-3AD203B41FA5}">
                      <a16:colId xmlns:a16="http://schemas.microsoft.com/office/drawing/2014/main" val="3344022557"/>
                    </a:ext>
                  </a:extLst>
                </a:gridCol>
                <a:gridCol w="7424202">
                  <a:extLst>
                    <a:ext uri="{9D8B030D-6E8A-4147-A177-3AD203B41FA5}">
                      <a16:colId xmlns:a16="http://schemas.microsoft.com/office/drawing/2014/main" val="3911145564"/>
                    </a:ext>
                  </a:extLst>
                </a:gridCol>
              </a:tblGrid>
              <a:tr h="419558">
                <a:tc>
                  <a:txBody>
                    <a:bodyPr/>
                    <a:lstStyle/>
                    <a:p>
                      <a:pPr marL="357188" marR="62230" indent="-288925" algn="just">
                        <a:spcAft>
                          <a:spcPts val="0"/>
                        </a:spcAft>
                      </a:pPr>
                      <a:r>
                        <a:rPr lang="en-US" sz="1200" b="1" kern="1200" spc="-5" dirty="0">
                          <a:solidFill>
                            <a:schemeClr val="tx1"/>
                          </a:solidFill>
                          <a:effectLst/>
                          <a:latin typeface="+mn-lt"/>
                          <a:ea typeface="+mn-ea"/>
                          <a:cs typeface="+mn-cs"/>
                        </a:rPr>
                        <a:t>1.4. State the process for defining the Vision and Mission of the Department, and PEOs of the program</a:t>
                      </a:r>
                      <a:endParaRPr lang="en-IN" sz="1200" b="1"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kern="1200" spc="-5" dirty="0">
                          <a:solidFill>
                            <a:schemeClr val="tx1"/>
                          </a:solidFill>
                          <a:effectLst/>
                          <a:latin typeface="+mn-lt"/>
                          <a:ea typeface="+mn-ea"/>
                          <a:cs typeface="+mn-cs"/>
                        </a:rPr>
                        <a:t>15</a:t>
                      </a:r>
                      <a:endParaRPr lang="en-IN" sz="1200" b="0" kern="1200" spc="-5"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398780" algn="l"/>
                          <a:tab pos="399415" algn="l"/>
                        </a:tabLst>
                      </a:pPr>
                      <a:r>
                        <a:rPr lang="en-US" sz="1200" b="0" kern="1200" spc="-5" dirty="0">
                          <a:solidFill>
                            <a:schemeClr val="tx1"/>
                          </a:solidFill>
                          <a:effectLst/>
                          <a:latin typeface="+mn-lt"/>
                          <a:ea typeface="+mn-ea"/>
                          <a:cs typeface="+mn-cs"/>
                        </a:rPr>
                        <a:t>Description of process involved in defining the Vision, Mission of the Department (7)</a:t>
                      </a:r>
                      <a:endParaRPr lang="en-IN" sz="1200" b="0" kern="1200" spc="-5" dirty="0">
                        <a:solidFill>
                          <a:schemeClr val="tx1"/>
                        </a:solidFill>
                        <a:effectLst/>
                        <a:latin typeface="+mn-lt"/>
                        <a:ea typeface="+mn-ea"/>
                        <a:cs typeface="+mn-cs"/>
                      </a:endParaRPr>
                    </a:p>
                    <a:p>
                      <a:pPr marL="320675" lvl="0" indent="-228600">
                        <a:spcAft>
                          <a:spcPts val="0"/>
                        </a:spcAft>
                        <a:buSzPts val="900"/>
                        <a:buFont typeface="+mj-lt"/>
                        <a:buAutoNum type="alphaUcPeriod"/>
                        <a:tabLst>
                          <a:tab pos="391160" algn="l"/>
                          <a:tab pos="391795" algn="l"/>
                        </a:tabLst>
                      </a:pPr>
                      <a:r>
                        <a:rPr lang="en-US" sz="1200" b="0" kern="1200" spc="-5" dirty="0">
                          <a:solidFill>
                            <a:schemeClr val="tx1"/>
                          </a:solidFill>
                          <a:effectLst/>
                          <a:latin typeface="+mn-lt"/>
                          <a:ea typeface="+mn-ea"/>
                          <a:cs typeface="+mn-cs"/>
                        </a:rPr>
                        <a:t>Description of process involved in defining the PEOs of the program (8)</a:t>
                      </a:r>
                      <a:endParaRPr lang="en-IN" sz="1200" b="0"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0053283"/>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a:t>
                      </a:r>
                      <a:r>
                        <a:rPr lang="en-US" sz="1200" b="1" i="1" kern="1200" dirty="0">
                          <a:solidFill>
                            <a:schemeClr val="tx1"/>
                          </a:solidFill>
                          <a:effectLst/>
                          <a:latin typeface="+mn-lt"/>
                          <a:ea typeface="+mn-ea"/>
                          <a:cs typeface="+mn-cs"/>
                        </a:rPr>
                        <a:t>xhibits/Context to be Observed/Assessed:</a:t>
                      </a:r>
                      <a:endParaRPr lang="en-IN" sz="1200" b="1" i="1" kern="1200" dirty="0">
                        <a:solidFill>
                          <a:schemeClr val="tx1"/>
                        </a:solidFill>
                        <a:effectLst/>
                        <a:latin typeface="+mn-lt"/>
                        <a:ea typeface="+mn-ea"/>
                        <a:cs typeface="+mn-cs"/>
                      </a:endParaRPr>
                    </a:p>
                    <a:p>
                      <a:pPr marL="67945">
                        <a:spcBef>
                          <a:spcPts val="45"/>
                        </a:spcBef>
                        <a:spcAft>
                          <a:spcPts val="0"/>
                        </a:spcAft>
                      </a:pPr>
                      <a:r>
                        <a:rPr lang="en-US" sz="1200" b="0" i="1" kern="1200" dirty="0">
                          <a:solidFill>
                            <a:schemeClr val="tx1"/>
                          </a:solidFill>
                          <a:effectLst/>
                          <a:latin typeface="+mn-lt"/>
                          <a:ea typeface="+mn-ea"/>
                          <a:cs typeface="+mn-cs"/>
                        </a:rPr>
                        <a:t>Documentary evidence to indicate the process which ensures effective participation of internal and external department stakeholders with effective process implementation.</a:t>
                      </a:r>
                      <a:endParaRPr lang="en-IN" sz="1200" b="0" i="1"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940607"/>
                  </a:ext>
                </a:extLst>
              </a:tr>
              <a:tr h="660771">
                <a:tc>
                  <a:txBody>
                    <a:bodyPr/>
                    <a:lstStyle/>
                    <a:p>
                      <a:pPr marL="525780" marR="63500" indent="-457835">
                        <a:lnSpc>
                          <a:spcPct val="98000"/>
                        </a:lnSpc>
                        <a:spcAft>
                          <a:spcPts val="0"/>
                        </a:spcAft>
                        <a:tabLst>
                          <a:tab pos="525780" algn="l"/>
                        </a:tabLst>
                      </a:pPr>
                      <a:r>
                        <a:rPr lang="en-US" sz="1200" dirty="0">
                          <a:solidFill>
                            <a:schemeClr val="tx1"/>
                          </a:solidFill>
                          <a:effectLst/>
                          <a:latin typeface="+mn-lt"/>
                          <a:ea typeface="Times New Roman" panose="02020603050405020304" pitchFamily="18" charset="0"/>
                          <a:cs typeface="Times New Roman" panose="02020603050405020304" pitchFamily="18" charset="0"/>
                        </a:rPr>
                        <a:t>1.5.	</a:t>
                      </a:r>
                      <a:r>
                        <a:rPr lang="en-US" sz="1200" dirty="0">
                          <a:solidFill>
                            <a:schemeClr val="tx1"/>
                          </a:solidFill>
                          <a:effectLst/>
                          <a:latin typeface="+mn-lt"/>
                          <a:ea typeface="Times New Roman" panose="02020603050405020304" pitchFamily="18" charset="0"/>
                          <a:cs typeface="Mangal" panose="02040503050203030202" pitchFamily="18" charset="0"/>
                        </a:rPr>
                        <a:t>Establish consistency of PEOs </a:t>
                      </a:r>
                      <a:r>
                        <a:rPr lang="en-US" sz="1200" spc="-20" dirty="0">
                          <a:solidFill>
                            <a:schemeClr val="tx1"/>
                          </a:solidFill>
                          <a:effectLst/>
                          <a:latin typeface="+mn-lt"/>
                          <a:ea typeface="Times New Roman" panose="02020603050405020304" pitchFamily="18" charset="0"/>
                          <a:cs typeface="Mangal" panose="02040503050203030202" pitchFamily="18" charset="0"/>
                        </a:rPr>
                        <a:t>with </a:t>
                      </a:r>
                      <a:r>
                        <a:rPr lang="en-US" sz="1200" dirty="0">
                          <a:solidFill>
                            <a:schemeClr val="tx1"/>
                          </a:solidFill>
                          <a:effectLst/>
                          <a:latin typeface="+mn-lt"/>
                          <a:ea typeface="Times New Roman" panose="02020603050405020304" pitchFamily="18" charset="0"/>
                          <a:cs typeface="Mangal" panose="02040503050203030202" pitchFamily="18" charset="0"/>
                        </a:rPr>
                        <a:t>Mission of the</a:t>
                      </a:r>
                      <a:r>
                        <a:rPr lang="en-US" sz="1200" spc="-1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Department</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50"/>
                        </a:lnSpc>
                        <a:spcAft>
                          <a:spcPts val="0"/>
                        </a:spcAft>
                        <a:buSzPts val="900"/>
                        <a:buFont typeface="+mj-lt"/>
                        <a:buAutoNum type="alphaUcPeriod"/>
                        <a:tabLst>
                          <a:tab pos="357188"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Preparation of a matrix of PEOs and elements of Mission statement</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353695"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Consistency/justification of co-relation parameters of the above matrix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964555"/>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Availability of a matrix having PEOs and Mission elements B. Justification for each of the elements mapped in the matrix</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3929305222"/>
                  </a:ext>
                </a:extLst>
              </a:tr>
              <a:tr h="660771">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6690461"/>
                  </a:ext>
                </a:extLst>
              </a:tr>
            </a:tbl>
          </a:graphicData>
        </a:graphic>
      </p:graphicFrame>
      <p:graphicFrame>
        <p:nvGraphicFramePr>
          <p:cNvPr id="5" name="Table 4">
            <a:extLst>
              <a:ext uri="{FF2B5EF4-FFF2-40B4-BE49-F238E27FC236}">
                <a16:creationId xmlns:a16="http://schemas.microsoft.com/office/drawing/2014/main" id="{6DCE65D3-B5A8-4C38-A849-0AC72A995A72}"/>
              </a:ext>
            </a:extLst>
          </p:cNvPr>
          <p:cNvGraphicFramePr>
            <a:graphicFrameLocks noGrp="1"/>
          </p:cNvGraphicFramePr>
          <p:nvPr/>
        </p:nvGraphicFramePr>
        <p:xfrm>
          <a:off x="537295" y="583172"/>
          <a:ext cx="11541819" cy="21983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475010479"/>
                    </a:ext>
                  </a:extLst>
                </a:gridCol>
                <a:gridCol w="693850">
                  <a:extLst>
                    <a:ext uri="{9D8B030D-6E8A-4147-A177-3AD203B41FA5}">
                      <a16:colId xmlns:a16="http://schemas.microsoft.com/office/drawing/2014/main" val="940235159"/>
                    </a:ext>
                  </a:extLst>
                </a:gridCol>
                <a:gridCol w="7424202">
                  <a:extLst>
                    <a:ext uri="{9D8B030D-6E8A-4147-A177-3AD203B41FA5}">
                      <a16:colId xmlns:a16="http://schemas.microsoft.com/office/drawing/2014/main" val="95711368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0145893"/>
                  </a:ext>
                </a:extLst>
              </a:tr>
            </a:tbl>
          </a:graphicData>
        </a:graphic>
      </p:graphicFrame>
    </p:spTree>
    <p:extLst>
      <p:ext uri="{BB962C8B-B14F-4D97-AF65-F5344CB8AC3E}">
        <p14:creationId xmlns:p14="http://schemas.microsoft.com/office/powerpoint/2010/main" val="277305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9AC12F-D853-48B0-8C52-B738DE287BF1}"/>
              </a:ext>
            </a:extLst>
          </p:cNvPr>
          <p:cNvSpPr/>
          <p:nvPr/>
        </p:nvSpPr>
        <p:spPr>
          <a:xfrm>
            <a:off x="361359" y="244773"/>
            <a:ext cx="8377287" cy="369332"/>
          </a:xfrm>
          <a:prstGeom prst="rect">
            <a:avLst/>
          </a:prstGeom>
        </p:spPr>
        <p:txBody>
          <a:bodyPr wrap="square">
            <a:spAutoFit/>
          </a:bodyPr>
          <a:lstStyle/>
          <a:p>
            <a:pPr lvl="0" eaLnBrk="0" fontAlgn="base" hangingPunct="0">
              <a:spcBef>
                <a:spcPct val="0"/>
              </a:spcBef>
              <a:spcAft>
                <a:spcPct val="0"/>
              </a:spcAft>
              <a:tabLst>
                <a:tab pos="303213" algn="l"/>
              </a:tabLst>
            </a:pPr>
            <a:r>
              <a:rPr lang="en-US" altLang="en-US" b="1" dirty="0">
                <a:latin typeface="+mj-lt"/>
                <a:ea typeface="Times New Roman" panose="02020603050405020304" pitchFamily="18" charset="0"/>
              </a:rPr>
              <a:t>Criterion 2: Program Curriculum and Teaching–Learning Processes (100)</a:t>
            </a:r>
            <a:endParaRPr kumimoji="0" lang="en-US" altLang="en-US" sz="1050" b="1" i="0" u="none" strike="noStrike" cap="none" normalizeH="0" baseline="0" dirty="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D932EEF0-5E2B-4E35-AE0B-3DA5F9072FCA}"/>
              </a:ext>
            </a:extLst>
          </p:cNvPr>
          <p:cNvGraphicFramePr>
            <a:graphicFrameLocks noGrp="1"/>
          </p:cNvGraphicFramePr>
          <p:nvPr/>
        </p:nvGraphicFramePr>
        <p:xfrm>
          <a:off x="461913" y="846168"/>
          <a:ext cx="11462994" cy="4651524"/>
        </p:xfrm>
        <a:graphic>
          <a:graphicData uri="http://schemas.openxmlformats.org/drawingml/2006/table">
            <a:tbl>
              <a:tblPr firstRow="1" firstCol="1" lastRow="1" lastCol="1" bandRow="1" bandCol="1">
                <a:tableStyleId>{5C22544A-7EE6-4342-B048-85BDC9FD1C3A}</a:tableStyleId>
              </a:tblPr>
              <a:tblGrid>
                <a:gridCol w="3355943">
                  <a:extLst>
                    <a:ext uri="{9D8B030D-6E8A-4147-A177-3AD203B41FA5}">
                      <a16:colId xmlns:a16="http://schemas.microsoft.com/office/drawing/2014/main" val="2756468884"/>
                    </a:ext>
                  </a:extLst>
                </a:gridCol>
                <a:gridCol w="644329">
                  <a:extLst>
                    <a:ext uri="{9D8B030D-6E8A-4147-A177-3AD203B41FA5}">
                      <a16:colId xmlns:a16="http://schemas.microsoft.com/office/drawing/2014/main" val="3048011839"/>
                    </a:ext>
                  </a:extLst>
                </a:gridCol>
                <a:gridCol w="7462722">
                  <a:extLst>
                    <a:ext uri="{9D8B030D-6E8A-4147-A177-3AD203B41FA5}">
                      <a16:colId xmlns:a16="http://schemas.microsoft.com/office/drawing/2014/main" val="1402538714"/>
                    </a:ext>
                  </a:extLst>
                </a:gridCol>
              </a:tblGrid>
              <a:tr h="247341">
                <a:tc>
                  <a:txBody>
                    <a:bodyPr/>
                    <a:lstStyle/>
                    <a:p>
                      <a:pPr marL="986790" marR="98298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8128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1405" marR="2346960"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8304676"/>
                  </a:ext>
                </a:extLst>
              </a:tr>
              <a:tr h="301657">
                <a:tc>
                  <a:txBody>
                    <a:bodyPr/>
                    <a:lstStyle/>
                    <a:p>
                      <a:pPr marL="67945">
                        <a:lnSpc>
                          <a:spcPts val="1365"/>
                        </a:lnSpc>
                        <a:spcAft>
                          <a:spcPts val="0"/>
                        </a:spcAft>
                      </a:pPr>
                      <a:r>
                        <a:rPr lang="en-US" sz="1200" dirty="0">
                          <a:solidFill>
                            <a:schemeClr val="tx1"/>
                          </a:solidFill>
                          <a:effectLst/>
                        </a:rPr>
                        <a:t>2.1.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65"/>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292980"/>
                  </a:ext>
                </a:extLst>
              </a:tr>
              <a:tr h="480767">
                <a:tc>
                  <a:txBody>
                    <a:bodyPr/>
                    <a:lstStyle/>
                    <a:p>
                      <a:pPr marL="67945">
                        <a:spcAft>
                          <a:spcPts val="0"/>
                        </a:spcAft>
                      </a:pPr>
                      <a:r>
                        <a:rPr lang="en-US" sz="1200" dirty="0">
                          <a:solidFill>
                            <a:schemeClr val="tx1"/>
                          </a:solidFill>
                          <a:effectLst/>
                        </a:rPr>
                        <a:t>2.1.1. State the process for designing the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297180">
                        <a:spcAft>
                          <a:spcPts val="0"/>
                        </a:spcAft>
                      </a:pPr>
                      <a:r>
                        <a:rPr lang="en-US" sz="1200" b="0" dirty="0">
                          <a:solidFill>
                            <a:schemeClr val="tx1"/>
                          </a:solidFill>
                          <a:effectLst/>
                        </a:rPr>
                        <a:t>Process used to demonstrate how the program curriculum is evolved and periodically reviewed considering the POs and PSOs. Also consider the involvement of the Industry.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900225"/>
                  </a:ext>
                </a:extLst>
              </a:tr>
              <a:tr h="44306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i="1" dirty="0">
                          <a:solidFill>
                            <a:schemeClr val="tx1"/>
                          </a:solidFill>
                          <a:effectLst/>
                        </a:rPr>
                        <a:t>Documentary evidence to indicate the process which demonstrate how the program curriculum is evolved and periodically reviewed considering the POs and PSOs.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724648285"/>
                  </a:ext>
                </a:extLst>
              </a:tr>
              <a:tr h="414780">
                <a:tc>
                  <a:txBody>
                    <a:bodyPr/>
                    <a:lstStyle/>
                    <a:p>
                      <a:pPr marL="67945">
                        <a:lnSpc>
                          <a:spcPts val="1340"/>
                        </a:lnSpc>
                        <a:spcAft>
                          <a:spcPts val="0"/>
                        </a:spcAft>
                      </a:pPr>
                      <a:r>
                        <a:rPr lang="en-US" sz="1200" dirty="0">
                          <a:solidFill>
                            <a:schemeClr val="tx1"/>
                          </a:solidFill>
                          <a:effectLst/>
                        </a:rPr>
                        <a:t>2.1.2. Structure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64490">
                        <a:spcAft>
                          <a:spcPts val="0"/>
                        </a:spcAft>
                      </a:pPr>
                      <a:r>
                        <a:rPr lang="en-US" sz="1200" dirty="0">
                          <a:solidFill>
                            <a:schemeClr val="tx1"/>
                          </a:solidFill>
                          <a:effectLst/>
                        </a:rPr>
                        <a:t>Refer to SAR: Expectation in 2.1.2 &amp; 2.1.3 is that the curriculum is well balanced structure &amp; appropriate for a degree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872724"/>
                  </a:ext>
                </a:extLst>
              </a:tr>
              <a:tr h="23567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566451906"/>
                  </a:ext>
                </a:extLst>
              </a:tr>
              <a:tr h="424206">
                <a:tc>
                  <a:txBody>
                    <a:bodyPr/>
                    <a:lstStyle/>
                    <a:p>
                      <a:pPr marL="92710">
                        <a:lnSpc>
                          <a:spcPts val="1340"/>
                        </a:lnSpc>
                        <a:spcAft>
                          <a:spcPts val="0"/>
                        </a:spcAft>
                      </a:pPr>
                      <a:r>
                        <a:rPr lang="en-US" sz="1200" dirty="0">
                          <a:solidFill>
                            <a:schemeClr val="tx1"/>
                          </a:solidFill>
                          <a:effectLst/>
                        </a:rPr>
                        <a:t>2.1.3.State the components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26390" indent="38100">
                        <a:spcAft>
                          <a:spcPts val="0"/>
                        </a:spcAft>
                      </a:pPr>
                      <a:r>
                        <a:rPr lang="en-US" sz="1200" b="0" dirty="0">
                          <a:solidFill>
                            <a:schemeClr val="tx1"/>
                          </a:solidFill>
                          <a:effectLst/>
                        </a:rPr>
                        <a:t>Refer to SAR: Expectation in 2.1.2 &amp; 2.1.3 is that the curriculum is well balanced structure &amp; appropriate for a degree program</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3759119"/>
                  </a:ext>
                </a:extLst>
              </a:tr>
              <a:tr h="595283">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dirty="0">
                          <a:solidFill>
                            <a:schemeClr val="tx1"/>
                          </a:solidFill>
                          <a:effectLst/>
                        </a:rPr>
                        <a:t> </a:t>
                      </a:r>
                      <a:endParaRPr lang="en-IN" sz="1200" b="0" dirty="0">
                        <a:solidFill>
                          <a:schemeClr val="tx1"/>
                        </a:solidFill>
                        <a:effectLst/>
                      </a:endParaRPr>
                    </a:p>
                    <a:p>
                      <a:pPr marL="67945">
                        <a:lnSpc>
                          <a:spcPts val="1320"/>
                        </a:lnSpc>
                        <a:spcAft>
                          <a:spcPts val="0"/>
                        </a:spcAft>
                      </a:pPr>
                      <a:r>
                        <a:rPr lang="en-US" sz="1200" b="0" i="1" dirty="0">
                          <a:solidFill>
                            <a:schemeClr val="tx1"/>
                          </a:solidFill>
                          <a:effectLst/>
                        </a:rPr>
                        <a:t>Documentary evidence</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4288717075"/>
                  </a:ext>
                </a:extLst>
              </a:tr>
              <a:tr h="393361">
                <a:tc>
                  <a:txBody>
                    <a:bodyPr/>
                    <a:lstStyle/>
                    <a:p>
                      <a:pPr marL="107950">
                        <a:lnSpc>
                          <a:spcPts val="1340"/>
                        </a:lnSpc>
                        <a:spcAft>
                          <a:spcPts val="0"/>
                        </a:spcAft>
                      </a:pPr>
                      <a:r>
                        <a:rPr lang="en-US" sz="1200" dirty="0">
                          <a:solidFill>
                            <a:schemeClr val="tx1"/>
                          </a:solidFill>
                          <a:effectLst/>
                        </a:rPr>
                        <a:t>2.1.4. State the process used to identify extent of compliance of the curriculum for attaining the Program Outcomes(POs) &amp; Program Specific Outcomes(PSOs)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9215" marR="8128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a:lnSpc>
                          <a:spcPts val="1340"/>
                        </a:lnSpc>
                        <a:spcAft>
                          <a:spcPts val="0"/>
                        </a:spcAft>
                      </a:pPr>
                      <a:r>
                        <a:rPr lang="en-US" sz="1200" b="0" dirty="0">
                          <a:solidFill>
                            <a:schemeClr val="tx1"/>
                          </a:solidFill>
                          <a:effectLst/>
                        </a:rPr>
                        <a:t>Process used to identify extent of compliance of curriculum for attaining POs &amp; PSOs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3432208"/>
                  </a:ext>
                </a:extLst>
              </a:tr>
              <a:tr h="393361">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100" dirty="0">
                        <a:solidFill>
                          <a:schemeClr val="tx1"/>
                        </a:solidFill>
                        <a:effectLst/>
                      </a:endParaRPr>
                    </a:p>
                    <a:p>
                      <a:pPr marL="67945">
                        <a:spcBef>
                          <a:spcPts val="30"/>
                        </a:spcBef>
                        <a:spcAft>
                          <a:spcPts val="0"/>
                        </a:spcAft>
                      </a:pPr>
                      <a:r>
                        <a:rPr lang="en-US" sz="1150" dirty="0">
                          <a:solidFill>
                            <a:schemeClr val="tx1"/>
                          </a:solidFill>
                          <a:effectLst/>
                        </a:rPr>
                        <a:t> </a:t>
                      </a:r>
                      <a:endParaRPr lang="en-IN" sz="1100" b="0" i="1" dirty="0">
                        <a:solidFill>
                          <a:schemeClr val="tx1"/>
                        </a:solidFill>
                        <a:effectLst/>
                      </a:endParaRPr>
                    </a:p>
                    <a:p>
                      <a:pPr marL="67945">
                        <a:lnSpc>
                          <a:spcPts val="1320"/>
                        </a:lnSpc>
                        <a:spcAft>
                          <a:spcPts val="0"/>
                        </a:spcAft>
                      </a:pPr>
                      <a:r>
                        <a:rPr lang="en-US" sz="1200" b="0" i="1" dirty="0">
                          <a:solidFill>
                            <a:schemeClr val="tx1"/>
                          </a:solidFill>
                          <a:effectLst/>
                        </a:rPr>
                        <a:t>Documentary evidence to indicate the process which ensures mapping/compliance of Curriculum with the POs &amp; PSOs.</a:t>
                      </a:r>
                      <a:endParaRPr lang="en-IN" sz="11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0960">
                        <a:lnSpc>
                          <a:spcPts val="1340"/>
                        </a:lnSpc>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00469"/>
                  </a:ext>
                </a:extLst>
              </a:tr>
            </a:tbl>
          </a:graphicData>
        </a:graphic>
      </p:graphicFrame>
    </p:spTree>
    <p:extLst>
      <p:ext uri="{BB962C8B-B14F-4D97-AF65-F5344CB8AC3E}">
        <p14:creationId xmlns:p14="http://schemas.microsoft.com/office/powerpoint/2010/main" val="233414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504126018"/>
              </p:ext>
            </p:extLst>
          </p:nvPr>
        </p:nvGraphicFramePr>
        <p:xfrm>
          <a:off x="2279576" y="1268759"/>
          <a:ext cx="7848872" cy="4888759"/>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8688">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3392">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313392">
                <a:tc>
                  <a:txBody>
                    <a:bodyPr/>
                    <a:lstStyle/>
                    <a:p>
                      <a:pPr algn="ctr">
                        <a:lnSpc>
                          <a:spcPct val="150000"/>
                        </a:lnSpc>
                        <a:spcAft>
                          <a:spcPts val="0"/>
                        </a:spcAft>
                      </a:pPr>
                      <a:r>
                        <a:rPr lang="en-US" sz="1400" dirty="0">
                          <a:solidFill>
                            <a:srgbClr val="C00000"/>
                          </a:solidFill>
                          <a:effectLst/>
                        </a:rPr>
                        <a:t>1.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Vision, Mission and Program Educational Objectives</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50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3392">
                <a:tc>
                  <a:txBody>
                    <a:bodyPr/>
                    <a:lstStyle/>
                    <a:p>
                      <a:pPr algn="ctr">
                        <a:lnSpc>
                          <a:spcPct val="150000"/>
                        </a:lnSpc>
                        <a:spcAft>
                          <a:spcPts val="0"/>
                        </a:spcAft>
                      </a:pPr>
                      <a:r>
                        <a:rPr lang="en-US" sz="1400" dirty="0">
                          <a:solidFill>
                            <a:srgbClr val="C00000"/>
                          </a:solidFill>
                          <a:effectLst/>
                        </a:rPr>
                        <a:t>2.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Program Curriculum and Teaching –Learning Processes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100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3392">
                <a:tc>
                  <a:txBody>
                    <a:bodyPr/>
                    <a:lstStyle/>
                    <a:p>
                      <a:pPr algn="ctr">
                        <a:lnSpc>
                          <a:spcPct val="150000"/>
                        </a:lnSpc>
                        <a:spcAft>
                          <a:spcPts val="0"/>
                        </a:spcAft>
                      </a:pPr>
                      <a:r>
                        <a:rPr lang="en-US" sz="1400" dirty="0">
                          <a:solidFill>
                            <a:srgbClr val="C00000"/>
                          </a:solidFill>
                          <a:effectLst/>
                        </a:rPr>
                        <a:t>3.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Course Outcomes and Program Outcomes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3392">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3392">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13392">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113">
                <a:tc>
                  <a:txBody>
                    <a:bodyPr/>
                    <a:lstStyle/>
                    <a:p>
                      <a:pPr algn="ctr">
                        <a:lnSpc>
                          <a:spcPct val="150000"/>
                        </a:lnSpc>
                        <a:spcAft>
                          <a:spcPts val="0"/>
                        </a:spcAft>
                      </a:pPr>
                      <a:r>
                        <a:rPr lang="en-US" sz="1400" dirty="0">
                          <a:solidFill>
                            <a:srgbClr val="C00000"/>
                          </a:solidFill>
                          <a:effectLst/>
                        </a:rPr>
                        <a:t>7.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Continuous Improvement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latin typeface="Times New Roman"/>
                          <a:ea typeface="Times New Roman"/>
                        </a:rPr>
                        <a:t>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3392">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3350">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3392">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8688">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120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3392">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  </a:t>
                      </a:r>
                      <a:r>
                        <a:rPr lang="en-US" sz="1400" b="1" dirty="0">
                          <a:solidFill>
                            <a:srgbClr val="C00000"/>
                          </a:solidFill>
                          <a:effectLst/>
                        </a:rPr>
                        <a:t>400</a:t>
                      </a:r>
                      <a:r>
                        <a:rPr lang="en-US" sz="1400" b="1" dirty="0">
                          <a:solidFill>
                            <a:schemeClr val="tx1"/>
                          </a:solidFill>
                          <a:effectLst/>
                        </a:rPr>
                        <a:t>+280+</a:t>
                      </a:r>
                      <a:r>
                        <a:rPr lang="en-US" sz="1400" b="1" dirty="0">
                          <a:solidFill>
                            <a:srgbClr val="7030A0"/>
                          </a:solidFill>
                          <a:effectLst/>
                        </a:rPr>
                        <a:t>220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7C24A2CF-0382-AE5A-02EA-FA3C6E322823}"/>
              </a:ext>
            </a:extLst>
          </p:cNvPr>
          <p:cNvSpPr>
            <a:spLocks noGrp="1"/>
          </p:cNvSpPr>
          <p:nvPr>
            <p:ph type="sldNum" sz="quarter" idx="12"/>
          </p:nvPr>
        </p:nvSpPr>
        <p:spPr/>
        <p:txBody>
          <a:bodyPr/>
          <a:lstStyle/>
          <a:p>
            <a:fld id="{71EC9CE2-5AEF-428F-9B76-4FE97200EC74}" type="slidenum">
              <a:rPr lang="en-IN" smtClean="0"/>
              <a:t>11</a:t>
            </a:fld>
            <a:endParaRPr lang="en-IN" dirty="0"/>
          </a:p>
        </p:txBody>
      </p:sp>
    </p:spTree>
    <p:extLst>
      <p:ext uri="{BB962C8B-B14F-4D97-AF65-F5344CB8AC3E}">
        <p14:creationId xmlns:p14="http://schemas.microsoft.com/office/powerpoint/2010/main" val="27852173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5F86597-F9C3-4158-90D1-F042EB4E8CFC}"/>
              </a:ext>
            </a:extLst>
          </p:cNvPr>
          <p:cNvGraphicFramePr>
            <a:graphicFrameLocks noGrp="1"/>
          </p:cNvGraphicFramePr>
          <p:nvPr/>
        </p:nvGraphicFramePr>
        <p:xfrm>
          <a:off x="252819" y="318567"/>
          <a:ext cx="11686362" cy="5011369"/>
        </p:xfrm>
        <a:graphic>
          <a:graphicData uri="http://schemas.openxmlformats.org/drawingml/2006/table">
            <a:tbl>
              <a:tblPr firstRow="1" firstCol="1" lastRow="1" lastCol="1" bandRow="1" bandCol="1">
                <a:tableStyleId>{5C22544A-7EE6-4342-B048-85BDC9FD1C3A}</a:tableStyleId>
              </a:tblPr>
              <a:tblGrid>
                <a:gridCol w="3418838">
                  <a:extLst>
                    <a:ext uri="{9D8B030D-6E8A-4147-A177-3AD203B41FA5}">
                      <a16:colId xmlns:a16="http://schemas.microsoft.com/office/drawing/2014/main" val="3071382148"/>
                    </a:ext>
                  </a:extLst>
                </a:gridCol>
                <a:gridCol w="765054">
                  <a:extLst>
                    <a:ext uri="{9D8B030D-6E8A-4147-A177-3AD203B41FA5}">
                      <a16:colId xmlns:a16="http://schemas.microsoft.com/office/drawing/2014/main" val="1195724363"/>
                    </a:ext>
                  </a:extLst>
                </a:gridCol>
                <a:gridCol w="7502470">
                  <a:extLst>
                    <a:ext uri="{9D8B030D-6E8A-4147-A177-3AD203B41FA5}">
                      <a16:colId xmlns:a16="http://schemas.microsoft.com/office/drawing/2014/main" val="2250120646"/>
                    </a:ext>
                  </a:extLst>
                </a:gridCol>
              </a:tblGrid>
              <a:tr h="162845">
                <a:tc>
                  <a:txBody>
                    <a:bodyPr/>
                    <a:lstStyle/>
                    <a:p>
                      <a:pPr marL="67945">
                        <a:lnSpc>
                          <a:spcPts val="1365"/>
                        </a:lnSpc>
                        <a:spcAft>
                          <a:spcPts val="0"/>
                        </a:spcAft>
                      </a:pPr>
                      <a:r>
                        <a:rPr lang="en-US" sz="1200" dirty="0">
                          <a:solidFill>
                            <a:schemeClr val="tx1"/>
                          </a:solidFill>
                          <a:effectLst/>
                        </a:rPr>
                        <a:t>2.2. Teaching-Learning Processes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65"/>
                        </a:lnSpc>
                        <a:spcAft>
                          <a:spcPts val="0"/>
                        </a:spcAft>
                      </a:pPr>
                      <a:r>
                        <a:rPr lang="en-US" sz="1200" dirty="0">
                          <a:solidFill>
                            <a:schemeClr val="tx1"/>
                          </a:solidFill>
                          <a:effectLst/>
                        </a:rPr>
                        <a:t>70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8356"/>
                  </a:ext>
                </a:extLst>
              </a:tr>
              <a:tr h="1108251">
                <a:tc>
                  <a:txBody>
                    <a:bodyPr/>
                    <a:lstStyle/>
                    <a:p>
                      <a:pPr marL="449580" marR="340360" indent="-381635">
                        <a:spcAft>
                          <a:spcPts val="0"/>
                        </a:spcAft>
                      </a:pPr>
                      <a:r>
                        <a:rPr lang="en-US" sz="1200" dirty="0">
                          <a:solidFill>
                            <a:schemeClr val="tx1"/>
                          </a:solidFill>
                          <a:effectLst/>
                        </a:rPr>
                        <a:t>2.2.1. Describe the Process followed to improve quality of Teaching Learning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12738" lvl="0" indent="-228600">
                        <a:lnSpc>
                          <a:spcPts val="1340"/>
                        </a:lnSpc>
                        <a:spcAft>
                          <a:spcPts val="0"/>
                        </a:spcAft>
                        <a:buSzPts val="900"/>
                        <a:buFont typeface="+mj-lt"/>
                        <a:buAutoNum type="alphaUcPeriod"/>
                        <a:tabLst>
                          <a:tab pos="358140" algn="l"/>
                        </a:tabLst>
                      </a:pPr>
                      <a:r>
                        <a:rPr lang="en-US" sz="1200" b="0" spc="-15" dirty="0">
                          <a:solidFill>
                            <a:schemeClr val="tx1"/>
                          </a:solidFill>
                          <a:effectLst/>
                        </a:rPr>
                        <a:t>Adherence to Academic Calendar</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Pedagogical initiatives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Methodologies to support weak students and encourage bright students(2)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Quality of classroom teaching (Observation in a Class)</a:t>
                      </a:r>
                      <a:r>
                        <a:rPr lang="en-US" sz="1200" b="0" spc="-3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Conduct of experiments (Observation in Lab)</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Continuous Assessment in the laboratory</a:t>
                      </a:r>
                      <a:r>
                        <a:rPr lang="en-US" sz="1200" b="0" spc="-25"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12738" lvl="0" indent="-228600">
                        <a:lnSpc>
                          <a:spcPts val="1320"/>
                        </a:lnSpc>
                        <a:spcAft>
                          <a:spcPts val="0"/>
                        </a:spcAft>
                        <a:buSzPts val="900"/>
                        <a:buFont typeface="+mj-lt"/>
                        <a:buAutoNum type="alphaUcPeriod"/>
                        <a:tabLst>
                          <a:tab pos="358140" algn="l"/>
                        </a:tabLst>
                      </a:pPr>
                      <a:r>
                        <a:rPr lang="en-US" sz="1200" b="0" spc="-15" dirty="0">
                          <a:solidFill>
                            <a:schemeClr val="tx1"/>
                          </a:solidFill>
                          <a:effectLst/>
                        </a:rPr>
                        <a:t>Student feedback of teaching learning process and actions taken</a:t>
                      </a:r>
                      <a:r>
                        <a:rPr lang="en-US" sz="1200" b="0" spc="-30"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767357"/>
                  </a:ext>
                </a:extLst>
              </a:tr>
              <a:tr h="1454523">
                <a:tc gridSpan="3">
                  <a:txBody>
                    <a:bodyPr/>
                    <a:lstStyle/>
                    <a:p>
                      <a:pPr marL="67945">
                        <a:lnSpc>
                          <a:spcPts val="1375"/>
                        </a:lnSpc>
                        <a:spcAft>
                          <a:spcPts val="0"/>
                        </a:spcAft>
                      </a:pPr>
                      <a:r>
                        <a:rPr lang="en-US" sz="1200" b="1" i="1" dirty="0">
                          <a:solidFill>
                            <a:schemeClr val="tx1"/>
                          </a:solidFill>
                          <a:effectLst/>
                        </a:rPr>
                        <a:t>Exhibits/Context to be Observed/Assessed:</a:t>
                      </a:r>
                      <a:r>
                        <a:rPr lang="en-US" sz="1200" i="1" dirty="0">
                          <a:solidFill>
                            <a:schemeClr val="tx1"/>
                          </a:solidFill>
                          <a:effectLst/>
                        </a:rPr>
                        <a:t> </a:t>
                      </a:r>
                      <a:endParaRPr lang="en-IN" sz="1200" i="1"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Availability of Academic Calendar based on University academic calendar and its effective compliance</a:t>
                      </a:r>
                      <a:endParaRPr lang="en-IN" sz="1200" b="0" i="1" spc="-5" dirty="0">
                        <a:solidFill>
                          <a:schemeClr val="tx1"/>
                        </a:solidFill>
                        <a:effectLst/>
                      </a:endParaRPr>
                    </a:p>
                    <a:p>
                      <a:pPr marL="342900" marR="635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Documentary evidence to support implementation of pedagogical initiatives such as real life examples, collaborative learning, ICT supported learning, interactive class rooms</a:t>
                      </a:r>
                      <a:r>
                        <a:rPr lang="en-US" sz="1200" b="0" i="1" spc="-10" dirty="0">
                          <a:solidFill>
                            <a:schemeClr val="tx1"/>
                          </a:solidFill>
                          <a:effectLst/>
                        </a:rPr>
                        <a:t> </a:t>
                      </a:r>
                      <a:r>
                        <a:rPr lang="en-US" sz="1200" b="0" i="1" spc="-5" dirty="0">
                          <a:solidFill>
                            <a:schemeClr val="tx1"/>
                          </a:solidFill>
                          <a:effectLst/>
                        </a:rPr>
                        <a:t>etc.</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Guidelines to identify weak and bright students; post identification actions taken; impact</a:t>
                      </a:r>
                      <a:r>
                        <a:rPr lang="en-US" sz="1200" b="0" i="1" spc="-30" dirty="0">
                          <a:solidFill>
                            <a:schemeClr val="tx1"/>
                          </a:solidFill>
                          <a:effectLst/>
                        </a:rPr>
                        <a:t> </a:t>
                      </a:r>
                      <a:r>
                        <a:rPr lang="en-US" sz="1200" b="0" i="1" spc="-5" dirty="0">
                          <a:solidFill>
                            <a:schemeClr val="tx1"/>
                          </a:solidFill>
                          <a:effectLst/>
                        </a:rPr>
                        <a:t>observed</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Class room ambience; efforts to keep students engaged (also to be verified during interaction with the students)</a:t>
                      </a:r>
                      <a:endParaRPr lang="en-IN" sz="1200" b="0" i="1" spc="-5" dirty="0">
                        <a:solidFill>
                          <a:schemeClr val="tx1"/>
                        </a:solidFill>
                        <a:effectLst/>
                      </a:endParaRPr>
                    </a:p>
                    <a:p>
                      <a:pPr marL="342900" marR="5080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Quality of laboratory experience with respect to conducting, recording observations, analysis etc.(also to be verified during interaction with the students)</a:t>
                      </a:r>
                      <a:endParaRPr lang="en-IN" sz="1200" b="0" i="1" spc="-5" dirty="0">
                        <a:solidFill>
                          <a:schemeClr val="tx1"/>
                        </a:solidFill>
                        <a:effectLst/>
                      </a:endParaRPr>
                    </a:p>
                    <a:p>
                      <a:pPr marL="342900" marR="236220" lvl="0" indent="-258763">
                        <a:lnSpc>
                          <a:spcPct val="98000"/>
                        </a:lnSpc>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Internal Semester examination and internal marks thereof, Practical record books, each experiment assessment, final marks based on assessment of all the experiments and other assessments; if</a:t>
                      </a:r>
                      <a:r>
                        <a:rPr lang="en-US" sz="1200" b="0" i="1" spc="-10" dirty="0">
                          <a:solidFill>
                            <a:schemeClr val="tx1"/>
                          </a:solidFill>
                          <a:effectLst/>
                        </a:rPr>
                        <a:t> </a:t>
                      </a:r>
                      <a:r>
                        <a:rPr lang="en-US" sz="1200" b="0" i="1" spc="-5" dirty="0">
                          <a:solidFill>
                            <a:schemeClr val="tx1"/>
                          </a:solidFill>
                          <a:effectLst/>
                        </a:rPr>
                        <a:t>any</a:t>
                      </a:r>
                      <a:endParaRPr lang="en-IN" sz="1200" b="0" i="1" spc="-5" dirty="0">
                        <a:solidFill>
                          <a:schemeClr val="tx1"/>
                        </a:solidFill>
                        <a:effectLst/>
                      </a:endParaRPr>
                    </a:p>
                    <a:p>
                      <a:pPr marL="342900" lvl="0" indent="-258763">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Feedback format, frequency, analysis and actions taken (also to be verified during interaction with students)</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9268136"/>
                  </a:ext>
                </a:extLst>
              </a:tr>
              <a:tr h="863295">
                <a:tc>
                  <a:txBody>
                    <a:bodyPr/>
                    <a:lstStyle/>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r>
                        <a:rPr lang="en-US" sz="1200" dirty="0">
                          <a:solidFill>
                            <a:schemeClr val="tx1"/>
                          </a:solidFill>
                          <a:effectLst/>
                        </a:rPr>
                        <a:t>2.2.2. Quality of end semester examination, internal semester question papers, assignments and evaluation</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15</a:t>
                      </a: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15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for internal semester question paper setting and evaluation and effective process implementation (3)</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to ensure questions from outcomes/learning levels perspective (2)</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Evidence of COs coverage in class test / mid-term tests (5)</a:t>
                      </a:r>
                      <a:endParaRPr lang="en-IN" sz="1200" b="0" kern="1200" spc="-15" dirty="0">
                        <a:solidFill>
                          <a:schemeClr val="tx1"/>
                        </a:solidFill>
                        <a:effectLst/>
                        <a:latin typeface="+mn-lt"/>
                        <a:ea typeface="+mn-ea"/>
                        <a:cs typeface="+mn-cs"/>
                      </a:endParaRPr>
                    </a:p>
                    <a:p>
                      <a:pPr marL="342900" lvl="0" indent="-258763">
                        <a:lnSpc>
                          <a:spcPts val="1320"/>
                        </a:lnSpc>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Quality of Assignment and its relevance to COs (5)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066136"/>
                  </a:ext>
                </a:extLst>
              </a:tr>
              <a:tr h="863295">
                <a:tc gridSpan="3">
                  <a:txBody>
                    <a:bodyPr/>
                    <a:lstStyle/>
                    <a:p>
                      <a:pPr marL="67945">
                        <a:lnSpc>
                          <a:spcPts val="1375"/>
                        </a:lnSpc>
                        <a:spcAft>
                          <a:spcPts val="0"/>
                        </a:spcAft>
                      </a:pPr>
                      <a:r>
                        <a:rPr lang="en-US" sz="1200" i="0" dirty="0">
                          <a:solidFill>
                            <a:schemeClr val="tx1"/>
                          </a:solidFill>
                          <a:effectLst/>
                        </a:rPr>
                        <a:t>Exhibits/Context to be Observed/Assessed:</a:t>
                      </a:r>
                      <a:r>
                        <a:rPr lang="en-US" sz="1200" i="1" dirty="0">
                          <a:solidFill>
                            <a:schemeClr val="tx1"/>
                          </a:solidFill>
                          <a:effectLst/>
                        </a:rPr>
                        <a:t> </a:t>
                      </a:r>
                      <a:endParaRPr lang="en-IN" sz="1200" b="0" i="1" dirty="0">
                        <a:solidFill>
                          <a:schemeClr val="tx1"/>
                        </a:solidFill>
                        <a:effectLst/>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Process of internal semester question paper setting, model answers, evaluation and its compliance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Question paper validation to ensure desired standard from outcome attainment perspective as well as learning levels perspective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Mapping of questions with the Course outcomes</a:t>
                      </a:r>
                      <a:endParaRPr lang="en-IN" sz="1200" b="0" i="1" kern="1200" spc="-10" dirty="0">
                        <a:solidFill>
                          <a:schemeClr val="tx1"/>
                        </a:solidFill>
                        <a:effectLst/>
                        <a:latin typeface="+mn-lt"/>
                        <a:ea typeface="+mn-ea"/>
                        <a:cs typeface="+mn-cs"/>
                      </a:endParaRPr>
                    </a:p>
                    <a:p>
                      <a:pPr marL="342900" marR="138430" lvl="0" indent="-258763">
                        <a:lnSpc>
                          <a:spcPts val="1350"/>
                        </a:lnSpc>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Assignments to promote self-learning, survey of contents from multiple sources, assignment evaluation and feedback to the students, mapping with the Cos</a:t>
                      </a:r>
                      <a:endParaRPr lang="en-IN" sz="1200" b="0" i="1" kern="1200" spc="-10" dirty="0">
                        <a:solidFill>
                          <a:schemeClr val="tx1"/>
                        </a:solidFill>
                        <a:effectLst/>
                        <a:latin typeface="+mn-lt"/>
                        <a:ea typeface="+mn-ea"/>
                        <a:cs typeface="+mn-cs"/>
                      </a:endParaRPr>
                    </a:p>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342900" lvl="0" indent="-258763">
                        <a:lnSpc>
                          <a:spcPts val="1320"/>
                        </a:lnSpc>
                        <a:spcAft>
                          <a:spcPts val="0"/>
                        </a:spcAft>
                        <a:buSzPts val="1100"/>
                        <a:buFont typeface="Times New Roman" panose="02020603050405020304" pitchFamily="18" charset="0"/>
                        <a:buAutoNum type="alphaUcPeriod"/>
                        <a:tabLst>
                          <a:tab pos="525780" algn="l"/>
                        </a:tabLst>
                      </a:pP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232346"/>
                  </a:ext>
                </a:extLst>
              </a:tr>
            </a:tbl>
          </a:graphicData>
        </a:graphic>
      </p:graphicFrame>
    </p:spTree>
    <p:extLst>
      <p:ext uri="{BB962C8B-B14F-4D97-AF65-F5344CB8AC3E}">
        <p14:creationId xmlns:p14="http://schemas.microsoft.com/office/powerpoint/2010/main" val="2123094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373CC3-5B3B-4E98-ACDD-0F83777B6FF2}"/>
              </a:ext>
            </a:extLst>
          </p:cNvPr>
          <p:cNvGraphicFramePr>
            <a:graphicFrameLocks noGrp="1"/>
          </p:cNvGraphicFramePr>
          <p:nvPr/>
        </p:nvGraphicFramePr>
        <p:xfrm>
          <a:off x="304800" y="3019932"/>
          <a:ext cx="11686362" cy="355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1885966394"/>
                    </a:ext>
                  </a:extLst>
                </a:gridCol>
                <a:gridCol w="762791">
                  <a:extLst>
                    <a:ext uri="{9D8B030D-6E8A-4147-A177-3AD203B41FA5}">
                      <a16:colId xmlns:a16="http://schemas.microsoft.com/office/drawing/2014/main" val="1831621691"/>
                    </a:ext>
                  </a:extLst>
                </a:gridCol>
                <a:gridCol w="7498338">
                  <a:extLst>
                    <a:ext uri="{9D8B030D-6E8A-4147-A177-3AD203B41FA5}">
                      <a16:colId xmlns:a16="http://schemas.microsoft.com/office/drawing/2014/main" val="122292636"/>
                    </a:ext>
                  </a:extLst>
                </a:gridCol>
              </a:tblGrid>
              <a:tr h="793116">
                <a:tc>
                  <a:txBody>
                    <a:bodyPr/>
                    <a:lstStyle/>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2.2.4. Initiatives related to industry interaction</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supported laboratories</a:t>
                      </a:r>
                      <a:r>
                        <a:rPr lang="en-US" sz="1200" b="0" spc="-2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the program design and Curriculum.</a:t>
                      </a:r>
                      <a:r>
                        <a:rPr lang="en-US" sz="1200" b="0" spc="-2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partial delivery of any regular courses for students</a:t>
                      </a:r>
                      <a:r>
                        <a:rPr lang="en-US" sz="1200" b="0" spc="-5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industry institute interaction and actions taken thereof</a:t>
                      </a:r>
                      <a:r>
                        <a:rPr lang="en-US" sz="1200" b="0" spc="-45"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742440"/>
                  </a:ext>
                </a:extLst>
              </a:tr>
              <a:tr h="87757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100" b="0" i="1" kern="1200" spc="-10" dirty="0">
                        <a:solidFill>
                          <a:schemeClr val="tx1"/>
                        </a:solidFill>
                        <a:effectLst/>
                        <a:latin typeface="+mn-lt"/>
                        <a:ea typeface="+mn-ea"/>
                        <a:cs typeface="+mn-cs"/>
                      </a:endParaRPr>
                    </a:p>
                    <a:p>
                      <a:pPr marL="342900" lvl="0" indent="-250825">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Type of Industries, Type of Labs, objectives, utilization and effectiveness</a:t>
                      </a:r>
                      <a:endParaRPr lang="en-IN" sz="1100" b="0" i="1" kern="1200" spc="-10" dirty="0">
                        <a:solidFill>
                          <a:schemeClr val="tx1"/>
                        </a:solidFill>
                        <a:effectLst/>
                        <a:latin typeface="+mn-lt"/>
                        <a:ea typeface="+mn-ea"/>
                        <a:cs typeface="+mn-cs"/>
                      </a:endParaRPr>
                    </a:p>
                    <a:p>
                      <a:pPr marL="342900" lvl="0" indent="-250825">
                        <a:spcBef>
                          <a:spcPts val="5"/>
                        </a:spcBef>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Documentary evidence</a:t>
                      </a:r>
                      <a:endParaRPr lang="en-IN" sz="1100" b="0" i="1" kern="1200" spc="-1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Analysis and actions taken thereof</a:t>
                      </a:r>
                      <a:endParaRPr lang="en-IN" sz="1100" b="0" i="1" kern="1200" spc="-1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23513961"/>
                  </a:ext>
                </a:extLst>
              </a:tr>
              <a:tr h="728489">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2.2.5. Initiatives related to industry internship/summer training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training/tours for students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150495"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/internship /summer training of more than two weeks and post training Assessment (3)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industrial training (2)</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Student feedback on initiative</a:t>
                      </a:r>
                      <a:r>
                        <a:rPr lang="en-US" sz="1200" b="0" spc="-1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973173"/>
                  </a:ext>
                </a:extLst>
              </a:tr>
              <a:tr h="798100">
                <a:tc gridSpan="3">
                  <a:txBody>
                    <a:bodyPr/>
                    <a:lstStyle/>
                    <a:p>
                      <a:pPr marL="67945">
                        <a:lnSpc>
                          <a:spcPts val="1365"/>
                        </a:lnSpc>
                        <a:spcAft>
                          <a:spcPts val="0"/>
                        </a:spcAft>
                      </a:pPr>
                      <a:r>
                        <a:rPr lang="en-US" sz="1200" dirty="0">
                          <a:solidFill>
                            <a:schemeClr val="tx1"/>
                          </a:solidFill>
                          <a:effectLst/>
                        </a:rPr>
                        <a:t>Exhibits/Context to be Observed/Assessed: (Documentary evidence from A to 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1" i="1" dirty="0">
                        <a:solidFill>
                          <a:schemeClr val="tx1"/>
                        </a:solidFill>
                        <a:effectLst/>
                      </a:endParaRPr>
                    </a:p>
                    <a:p>
                      <a:pPr marL="67945">
                        <a:spcBef>
                          <a:spcPts val="35"/>
                        </a:spcBef>
                        <a:spcAft>
                          <a:spcPts val="0"/>
                        </a:spcAft>
                      </a:pPr>
                      <a:r>
                        <a:rPr lang="en-US" sz="1200" b="0" i="1" dirty="0">
                          <a:solidFill>
                            <a:schemeClr val="tx1"/>
                          </a:solidFill>
                          <a:effectLst/>
                        </a:rPr>
                        <a:t>A. &amp; B. Type of Industries, planned or non-planned activity, objectives clearly defined, no. of students participated, relevant area of training, visit report documented</a:t>
                      </a:r>
                      <a:endParaRPr lang="en-IN" sz="1200" b="0" i="1" dirty="0">
                        <a:solidFill>
                          <a:schemeClr val="tx1"/>
                        </a:solidFill>
                        <a:effectLst/>
                      </a:endParaRPr>
                    </a:p>
                    <a:p>
                      <a:pPr marL="67945">
                        <a:spcAft>
                          <a:spcPts val="0"/>
                        </a:spcAft>
                      </a:pPr>
                      <a:r>
                        <a:rPr lang="en-US" sz="1200" b="0" i="1" dirty="0">
                          <a:solidFill>
                            <a:schemeClr val="tx1"/>
                          </a:solidFill>
                          <a:effectLst/>
                        </a:rPr>
                        <a:t>C.&amp; D. Impact analysis and feedback format, analysis and actions taken (also to be verified during interaction with students)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83707517"/>
                  </a:ext>
                </a:extLst>
              </a:tr>
              <a:tr h="357505">
                <a:tc>
                  <a:txBody>
                    <a:bodyPr/>
                    <a:lstStyle/>
                    <a:p>
                      <a:pPr marL="67945">
                        <a:lnSpc>
                          <a:spcPts val="136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100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50414"/>
                  </a:ext>
                </a:extLst>
              </a:tr>
            </a:tbl>
          </a:graphicData>
        </a:graphic>
      </p:graphicFrame>
      <p:graphicFrame>
        <p:nvGraphicFramePr>
          <p:cNvPr id="5" name="Table 4">
            <a:extLst>
              <a:ext uri="{FF2B5EF4-FFF2-40B4-BE49-F238E27FC236}">
                <a16:creationId xmlns:a16="http://schemas.microsoft.com/office/drawing/2014/main" id="{3379864A-2D24-4071-B9F0-C3DCC7849481}"/>
              </a:ext>
            </a:extLst>
          </p:cNvPr>
          <p:cNvGraphicFramePr>
            <a:graphicFrameLocks noGrp="1"/>
          </p:cNvGraphicFramePr>
          <p:nvPr/>
        </p:nvGraphicFramePr>
        <p:xfrm>
          <a:off x="304800" y="335152"/>
          <a:ext cx="11686362" cy="268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2895394369"/>
                    </a:ext>
                  </a:extLst>
                </a:gridCol>
                <a:gridCol w="762791">
                  <a:extLst>
                    <a:ext uri="{9D8B030D-6E8A-4147-A177-3AD203B41FA5}">
                      <a16:colId xmlns:a16="http://schemas.microsoft.com/office/drawing/2014/main" val="2443834331"/>
                    </a:ext>
                  </a:extLst>
                </a:gridCol>
                <a:gridCol w="7498338">
                  <a:extLst>
                    <a:ext uri="{9D8B030D-6E8A-4147-A177-3AD203B41FA5}">
                      <a16:colId xmlns:a16="http://schemas.microsoft.com/office/drawing/2014/main" val="2242214015"/>
                    </a:ext>
                  </a:extLst>
                </a:gridCol>
              </a:tblGrid>
              <a:tr h="1214374">
                <a:tc>
                  <a:txBody>
                    <a:bodyPr/>
                    <a:lstStyle/>
                    <a:p>
                      <a:pPr marL="67945">
                        <a:lnSpc>
                          <a:spcPts val="1340"/>
                        </a:lnSpc>
                        <a:spcAft>
                          <a:spcPts val="0"/>
                        </a:spcAft>
                      </a:pPr>
                      <a:r>
                        <a:rPr lang="en-US" sz="1200" dirty="0">
                          <a:solidFill>
                            <a:schemeClr val="tx1"/>
                          </a:solidFill>
                          <a:effectLst/>
                        </a:rPr>
                        <a:t>2.2.3. Quality of student projects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8763">
                        <a:lnSpc>
                          <a:spcPts val="134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Identification of projects and allocation methodology to Faculty Members</a:t>
                      </a:r>
                      <a:r>
                        <a:rPr lang="en-US" sz="1200" b="0" spc="-4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33401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Types and relevance of the projects and their contribution towards attainment of POs and PSOs (2)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Project related to Industry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Process for monitoring and evaluation</a:t>
                      </a:r>
                      <a:r>
                        <a:rPr lang="en-US" sz="1200" b="0" spc="-2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Process to assess individual and team performance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Quality of completed projects/working prototypes (5)</a:t>
                      </a:r>
                      <a:endParaRPr lang="en-IN" sz="1200" b="0" spc="-15" dirty="0">
                        <a:solidFill>
                          <a:schemeClr val="tx1"/>
                        </a:solidFill>
                        <a:effectLst/>
                      </a:endParaRPr>
                    </a:p>
                    <a:p>
                      <a:pPr marL="342900" lvl="0" indent="-258763">
                        <a:lnSpc>
                          <a:spcPts val="132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Evidences of papers published /Awards received by projects etc.</a:t>
                      </a:r>
                      <a:r>
                        <a:rPr lang="en-US" sz="1200" b="0" spc="-3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9738304"/>
                  </a:ext>
                </a:extLst>
              </a:tr>
              <a:tr h="1401809">
                <a:tc gridSpan="3">
                  <a:txBody>
                    <a:bodyPr/>
                    <a:lstStyle/>
                    <a:p>
                      <a:pPr marL="67945">
                        <a:lnSpc>
                          <a:spcPts val="1365"/>
                        </a:lnSpc>
                        <a:spcAft>
                          <a:spcPts val="0"/>
                        </a:spcAft>
                      </a:pPr>
                      <a:r>
                        <a:rPr lang="en-US" sz="1200" i="1" dirty="0">
                          <a:solidFill>
                            <a:schemeClr val="tx1"/>
                          </a:solidFill>
                          <a:effectLst/>
                        </a:rPr>
                        <a:t>Exhibits/Context to be Observed/Assessed: </a:t>
                      </a:r>
                      <a:endParaRPr lang="en-IN" sz="1200" i="1"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identification and guide allocation</a:t>
                      </a:r>
                      <a:r>
                        <a:rPr lang="en-US" sz="1200" b="0" i="1" spc="-5" dirty="0">
                          <a:solidFill>
                            <a:schemeClr val="tx1"/>
                          </a:solidFill>
                          <a:effectLst/>
                        </a:rPr>
                        <a:t> </a:t>
                      </a:r>
                      <a:r>
                        <a:rPr lang="en-US" sz="1200" b="0" i="1" spc="-10" dirty="0">
                          <a:solidFill>
                            <a:schemeClr val="tx1"/>
                          </a:solidFill>
                          <a:effectLst/>
                        </a:rPr>
                        <a:t>Process</a:t>
                      </a:r>
                      <a:endParaRPr lang="en-IN" sz="1200" b="0" i="1" spc="-10" dirty="0">
                        <a:solidFill>
                          <a:schemeClr val="tx1"/>
                        </a:solidFill>
                        <a:effectLst/>
                      </a:endParaRPr>
                    </a:p>
                    <a:p>
                      <a:pPr marL="263525" marR="191770"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classification (application, product, research, review etc.) consideration to factors such as environment, safety, ethics, cost, standards and mapping with program outcomes and program specific</a:t>
                      </a:r>
                      <a:r>
                        <a:rPr lang="en-US" sz="1200" b="0" i="1" spc="-5" dirty="0">
                          <a:solidFill>
                            <a:schemeClr val="tx1"/>
                          </a:solidFill>
                          <a:effectLst/>
                        </a:rPr>
                        <a:t> </a:t>
                      </a:r>
                      <a:r>
                        <a:rPr lang="en-US" sz="1200" b="0" i="1" spc="-10" dirty="0">
                          <a:solidFill>
                            <a:schemeClr val="tx1"/>
                          </a:solidFill>
                          <a:effectLst/>
                        </a:rPr>
                        <a:t>outcomes</a:t>
                      </a:r>
                      <a:endParaRPr lang="en-IN" sz="1200" b="0" i="1" spc="-10" dirty="0">
                        <a:solidFill>
                          <a:schemeClr val="tx1"/>
                        </a:solidFill>
                        <a:effectLst/>
                      </a:endParaRPr>
                    </a:p>
                    <a:p>
                      <a:pPr marL="263525" lvl="0" indent="-179388">
                        <a:spcBef>
                          <a:spcPts val="5"/>
                        </a:spcBef>
                        <a:spcAft>
                          <a:spcPts val="0"/>
                        </a:spcAft>
                        <a:buSzPts val="1200"/>
                        <a:buFont typeface="Times New Roman" panose="02020603050405020304" pitchFamily="18" charset="0"/>
                        <a:buAutoNum type="alphaUcPeriod"/>
                        <a:tabLst>
                          <a:tab pos="399415" algn="l"/>
                        </a:tabLst>
                      </a:pPr>
                      <a:r>
                        <a:rPr lang="en-US" sz="1200" b="0" i="1" spc="-10" dirty="0">
                          <a:solidFill>
                            <a:schemeClr val="tx1"/>
                          </a:solidFill>
                          <a:effectLst/>
                        </a:rPr>
                        <a:t>Continuous monitoring mechanism and</a:t>
                      </a:r>
                      <a:r>
                        <a:rPr lang="en-US" sz="1200" b="0" i="1" spc="-15" dirty="0">
                          <a:solidFill>
                            <a:schemeClr val="tx1"/>
                          </a:solidFill>
                          <a:effectLst/>
                        </a:rPr>
                        <a:t> </a:t>
                      </a:r>
                      <a:r>
                        <a:rPr lang="en-US" sz="1200" b="0" i="1" spc="-10" dirty="0">
                          <a:solidFill>
                            <a:schemeClr val="tx1"/>
                          </a:solidFill>
                          <a:effectLst/>
                        </a:rPr>
                        <a:t>evaluation</a:t>
                      </a:r>
                      <a:endParaRPr lang="en-IN" sz="1200" b="0" i="1" spc="-10" dirty="0">
                        <a:solidFill>
                          <a:schemeClr val="tx1"/>
                        </a:solidFill>
                        <a:effectLst/>
                      </a:endParaRPr>
                    </a:p>
                    <a:p>
                      <a:pPr marL="263525" marR="165798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Methodology(Appropriately documented) to assess individual contribution/understanding of the project as well as collective contribution/understanding</a:t>
                      </a:r>
                      <a:endParaRPr lang="en-IN" sz="1200" b="0" i="1" spc="-10"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Based on Projects demonstration</a:t>
                      </a:r>
                      <a:endParaRPr lang="en-IN" sz="1200" b="0" i="1" spc="-10" dirty="0">
                        <a:solidFill>
                          <a:schemeClr val="tx1"/>
                        </a:solidFill>
                        <a:effectLst/>
                      </a:endParaRPr>
                    </a:p>
                    <a:p>
                      <a:pPr marL="263525" lvl="0" indent="-179388">
                        <a:lnSpc>
                          <a:spcPts val="1320"/>
                        </a:lnSpc>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Quality of place (host) where the paper has been published /quality of competition in which award has been</a:t>
                      </a:r>
                      <a:r>
                        <a:rPr lang="en-US" sz="1200" b="0" i="1" spc="-45" dirty="0">
                          <a:solidFill>
                            <a:schemeClr val="tx1"/>
                          </a:solidFill>
                          <a:effectLst/>
                        </a:rPr>
                        <a:t> </a:t>
                      </a:r>
                      <a:r>
                        <a:rPr lang="en-US" sz="1200" b="0" i="1" spc="-10" dirty="0">
                          <a:solidFill>
                            <a:schemeClr val="tx1"/>
                          </a:solidFill>
                          <a:effectLst/>
                        </a:rPr>
                        <a:t>won</a:t>
                      </a:r>
                      <a:endParaRPr lang="en-IN" sz="1200" b="0" i="1" spc="-1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18410694"/>
                  </a:ext>
                </a:extLst>
              </a:tr>
            </a:tbl>
          </a:graphicData>
        </a:graphic>
      </p:graphicFrame>
    </p:spTree>
    <p:extLst>
      <p:ext uri="{BB962C8B-B14F-4D97-AF65-F5344CB8AC3E}">
        <p14:creationId xmlns:p14="http://schemas.microsoft.com/office/powerpoint/2010/main" val="6970014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F124E2-F8B5-4B68-8E56-A7D9ABEBDE7E}"/>
              </a:ext>
            </a:extLst>
          </p:cNvPr>
          <p:cNvSpPr/>
          <p:nvPr/>
        </p:nvSpPr>
        <p:spPr>
          <a:xfrm>
            <a:off x="377952" y="143179"/>
            <a:ext cx="6452616"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3:</a:t>
            </a:r>
            <a:r>
              <a:rPr lang="en-US" dirty="0">
                <a:latin typeface="+mj-lt"/>
                <a:ea typeface="Times New Roman" panose="02020603050405020304" pitchFamily="18" charset="0"/>
              </a:rPr>
              <a:t> </a:t>
            </a:r>
            <a:r>
              <a:rPr lang="en-US" b="1" dirty="0">
                <a:latin typeface="+mj-lt"/>
                <a:ea typeface="Times New Roman" panose="02020603050405020304" pitchFamily="18" charset="0"/>
              </a:rPr>
              <a:t>Course Outcomes and Program Outcomes (175)</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915FC4DD-C714-4EAB-8B8F-7D4068B88270}"/>
              </a:ext>
            </a:extLst>
          </p:cNvPr>
          <p:cNvGraphicFramePr>
            <a:graphicFrameLocks noGrp="1"/>
          </p:cNvGraphicFramePr>
          <p:nvPr/>
        </p:nvGraphicFramePr>
        <p:xfrm>
          <a:off x="548720" y="658815"/>
          <a:ext cx="11393343" cy="5054917"/>
        </p:xfrm>
        <a:graphic>
          <a:graphicData uri="http://schemas.openxmlformats.org/drawingml/2006/table">
            <a:tbl>
              <a:tblPr firstRow="1" firstCol="1" lastRow="1" lastCol="1" bandRow="1" bandCol="1">
                <a:tableStyleId>{5C22544A-7EE6-4342-B048-85BDC9FD1C3A}</a:tableStyleId>
              </a:tblPr>
              <a:tblGrid>
                <a:gridCol w="3278834">
                  <a:extLst>
                    <a:ext uri="{9D8B030D-6E8A-4147-A177-3AD203B41FA5}">
                      <a16:colId xmlns:a16="http://schemas.microsoft.com/office/drawing/2014/main" val="2002566747"/>
                    </a:ext>
                  </a:extLst>
                </a:gridCol>
                <a:gridCol w="749253">
                  <a:extLst>
                    <a:ext uri="{9D8B030D-6E8A-4147-A177-3AD203B41FA5}">
                      <a16:colId xmlns:a16="http://schemas.microsoft.com/office/drawing/2014/main" val="3815783088"/>
                    </a:ext>
                  </a:extLst>
                </a:gridCol>
                <a:gridCol w="7365256">
                  <a:extLst>
                    <a:ext uri="{9D8B030D-6E8A-4147-A177-3AD203B41FA5}">
                      <a16:colId xmlns:a16="http://schemas.microsoft.com/office/drawing/2014/main" val="1109057167"/>
                    </a:ext>
                  </a:extLst>
                </a:gridCol>
              </a:tblGrid>
              <a:tr h="384255">
                <a:tc>
                  <a:txBody>
                    <a:bodyPr/>
                    <a:lstStyle/>
                    <a:p>
                      <a:pPr marL="951230" marR="947420" algn="ctr">
                        <a:spcBef>
                          <a:spcPts val="37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8740" algn="ctr">
                        <a:spcBef>
                          <a:spcPts val="37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spcBef>
                          <a:spcPts val="37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837572"/>
                  </a:ext>
                </a:extLst>
              </a:tr>
              <a:tr h="672712">
                <a:tc>
                  <a:txBody>
                    <a:bodyPr/>
                    <a:lstStyle/>
                    <a:p>
                      <a:pPr marL="316865" marR="76200" indent="-266700">
                        <a:spcBef>
                          <a:spcPts val="375"/>
                        </a:spcBef>
                        <a:spcAft>
                          <a:spcPts val="0"/>
                        </a:spcAft>
                      </a:pPr>
                      <a:r>
                        <a:rPr lang="en-US" sz="1200" dirty="0">
                          <a:solidFill>
                            <a:schemeClr val="tx1"/>
                          </a:solidFill>
                          <a:effectLst/>
                        </a:rPr>
                        <a:t>3.1. Establish the correlation </a:t>
                      </a:r>
                      <a:r>
                        <a:rPr lang="en-US" sz="1200" spc="-15" dirty="0">
                          <a:solidFill>
                            <a:schemeClr val="tx1"/>
                          </a:solidFill>
                          <a:effectLst/>
                        </a:rPr>
                        <a:t>between </a:t>
                      </a:r>
                      <a:r>
                        <a:rPr lang="en-US" sz="1200" dirty="0">
                          <a:solidFill>
                            <a:schemeClr val="tx1"/>
                          </a:solidFill>
                          <a:effectLst/>
                        </a:rPr>
                        <a:t>the courses and the POs</a:t>
                      </a:r>
                      <a:r>
                        <a:rPr lang="en-US" sz="1200" spc="290" dirty="0">
                          <a:solidFill>
                            <a:schemeClr val="tx1"/>
                          </a:solidFill>
                          <a:effectLst/>
                        </a:rPr>
                        <a:t> </a:t>
                      </a:r>
                      <a:r>
                        <a:rPr lang="en-US" sz="1200" dirty="0">
                          <a:solidFill>
                            <a:schemeClr val="tx1"/>
                          </a:solidFill>
                          <a:effectLst/>
                        </a:rPr>
                        <a:t>&amp;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25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Evidence of COs being defined for every course</a:t>
                      </a:r>
                      <a:r>
                        <a:rPr lang="en-US" sz="1200" b="0" spc="25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Availability of COs embedded in the syllabi</a:t>
                      </a:r>
                      <a:r>
                        <a:rPr lang="en-US" sz="1200" b="0" spc="-3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Course Articulation Matrix table to be ascertained</a:t>
                      </a:r>
                      <a:r>
                        <a:rPr lang="en-US" sz="1200" b="0" spc="-2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Program Articulation Matrix tables to be ascertained</a:t>
                      </a:r>
                      <a:r>
                        <a:rPr lang="en-US" sz="1200" b="0" spc="5" dirty="0">
                          <a:solidFill>
                            <a:schemeClr val="tx1"/>
                          </a:solidFill>
                          <a:effectLst/>
                        </a:rPr>
                        <a:t> </a:t>
                      </a:r>
                      <a:r>
                        <a:rPr lang="en-US" sz="1200" b="0" spc="-15" dirty="0">
                          <a:solidFill>
                            <a:schemeClr val="tx1"/>
                          </a:solidFill>
                          <a:effectLst/>
                        </a:rPr>
                        <a:t>(10)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314049"/>
                  </a:ext>
                </a:extLst>
              </a:tr>
              <a:tr h="964894">
                <a:tc gridSpan="3">
                  <a:txBody>
                    <a:bodyPr/>
                    <a:lstStyle/>
                    <a:p>
                      <a:pPr marL="50165">
                        <a:spcBef>
                          <a:spcPts val="375"/>
                        </a:spcBef>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Appropriateness of the statements shall be seen for atleast one course each from 2nd, 3rd and final year of</a:t>
                      </a:r>
                      <a:r>
                        <a:rPr lang="en-US" sz="1200" b="0" i="1" spc="-105" dirty="0">
                          <a:solidFill>
                            <a:schemeClr val="tx1"/>
                          </a:solidFill>
                          <a:effectLst/>
                        </a:rPr>
                        <a:t> </a:t>
                      </a:r>
                      <a:r>
                        <a:rPr lang="en-US" sz="1200" b="0" i="1" spc="-5" dirty="0">
                          <a:solidFill>
                            <a:schemeClr val="tx1"/>
                          </a:solidFill>
                          <a:effectLst/>
                        </a:rPr>
                        <a:t>study</a:t>
                      </a:r>
                      <a:endParaRPr lang="en-IN" sz="1200" b="0" i="1" spc="-5"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two matrices</a:t>
                      </a:r>
                      <a:endParaRPr lang="en-IN" sz="1200" b="0" i="1" spc="-5" dirty="0">
                        <a:solidFill>
                          <a:schemeClr val="tx1"/>
                        </a:solidFill>
                        <a:effectLst/>
                      </a:endParaRPr>
                    </a:p>
                    <a:p>
                      <a:pPr marL="342900" marR="28194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one course per year of study; program outcomes and program specific outcomes getting mapped with the core courses are also to be</a:t>
                      </a:r>
                      <a:r>
                        <a:rPr lang="en-US" sz="1200" b="0" i="1" spc="-20" dirty="0">
                          <a:solidFill>
                            <a:schemeClr val="tx1"/>
                          </a:solidFill>
                          <a:effectLst/>
                        </a:rPr>
                        <a:t> </a:t>
                      </a:r>
                      <a:r>
                        <a:rPr lang="en-US" sz="1200" b="0" i="1" spc="-5" dirty="0">
                          <a:solidFill>
                            <a:schemeClr val="tx1"/>
                          </a:solidFill>
                          <a:effectLst/>
                        </a:rPr>
                        <a:t>verified</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59375871"/>
                  </a:ext>
                </a:extLst>
              </a:tr>
              <a:tr h="378933">
                <a:tc>
                  <a:txBody>
                    <a:bodyPr/>
                    <a:lstStyle/>
                    <a:p>
                      <a:pPr marL="50165">
                        <a:spcBef>
                          <a:spcPts val="390"/>
                        </a:spcBef>
                        <a:spcAft>
                          <a:spcPts val="0"/>
                        </a:spcAft>
                      </a:pPr>
                      <a:r>
                        <a:rPr lang="en-US" sz="1200" dirty="0">
                          <a:solidFill>
                            <a:schemeClr val="tx1"/>
                          </a:solidFill>
                          <a:effectLst/>
                        </a:rPr>
                        <a:t>3.2. Attainment of Course 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7349721"/>
                  </a:ext>
                </a:extLst>
              </a:tr>
              <a:tr h="682824">
                <a:tc>
                  <a:txBody>
                    <a:bodyPr/>
                    <a:lstStyle/>
                    <a:p>
                      <a:pPr marL="485775" marR="43180" indent="-436245" algn="just">
                        <a:spcBef>
                          <a:spcPts val="365"/>
                        </a:spcBef>
                        <a:spcAft>
                          <a:spcPts val="0"/>
                        </a:spcAft>
                        <a:tabLst>
                          <a:tab pos="447675" algn="l"/>
                        </a:tabLst>
                      </a:pPr>
                      <a:r>
                        <a:rPr lang="en-US" sz="1200" dirty="0">
                          <a:solidFill>
                            <a:schemeClr val="tx1"/>
                          </a:solidFill>
                          <a:effectLst/>
                        </a:rPr>
                        <a:t>3.2.1. Describe the assessment tools and processes used to gather the data upon which the evaluation </a:t>
                      </a:r>
                      <a:r>
                        <a:rPr lang="en-US" sz="1200" spc="-35" dirty="0">
                          <a:solidFill>
                            <a:schemeClr val="tx1"/>
                          </a:solidFill>
                          <a:effectLst/>
                        </a:rPr>
                        <a:t>of </a:t>
                      </a:r>
                      <a:r>
                        <a:rPr lang="en-US" sz="1200" dirty="0">
                          <a:solidFill>
                            <a:schemeClr val="tx1"/>
                          </a:solidFill>
                          <a:effectLst/>
                        </a:rPr>
                        <a:t>Course Outcome is</a:t>
                      </a:r>
                      <a:r>
                        <a:rPr lang="en-US" sz="1200" spc="-20" dirty="0">
                          <a:solidFill>
                            <a:schemeClr val="tx1"/>
                          </a:solidFill>
                          <a:effectLst/>
                        </a:rPr>
                        <a:t> </a:t>
                      </a:r>
                      <a:r>
                        <a:rPr lang="en-US" sz="1200" dirty="0">
                          <a:solidFill>
                            <a:schemeClr val="tx1"/>
                          </a:solidFill>
                          <a:effectLst/>
                        </a:rPr>
                        <a:t>based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processes (2)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 /relevance of assessment processes &amp; tools used</a:t>
                      </a:r>
                      <a:r>
                        <a:rPr lang="en-US" sz="1200" b="0" spc="-35" dirty="0">
                          <a:solidFill>
                            <a:schemeClr val="tx1"/>
                          </a:solidFill>
                          <a:effectLst/>
                        </a:rPr>
                        <a:t> </a:t>
                      </a:r>
                      <a:r>
                        <a:rPr lang="en-US" sz="1200" b="0" spc="-15" dirty="0">
                          <a:solidFill>
                            <a:schemeClr val="tx1"/>
                          </a:solidFill>
                          <a:effectLst/>
                        </a:rPr>
                        <a:t>(8)</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131293"/>
                  </a:ext>
                </a:extLst>
              </a:tr>
              <a:tr h="671647">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40"/>
                        </a:spcBef>
                        <a:spcAft>
                          <a:spcPts val="0"/>
                        </a:spcAft>
                      </a:pPr>
                      <a:r>
                        <a:rPr lang="en-US" sz="1200" dirty="0">
                          <a:solidFill>
                            <a:schemeClr val="tx1"/>
                          </a:solidFill>
                          <a:effectLst/>
                        </a:rPr>
                        <a:t> </a:t>
                      </a:r>
                      <a:endParaRPr lang="en-IN" sz="1200" dirty="0">
                        <a:solidFill>
                          <a:schemeClr val="tx1"/>
                        </a:solidFill>
                        <a:effectLst/>
                      </a:endParaRPr>
                    </a:p>
                    <a:p>
                      <a:pPr marL="50165">
                        <a:spcAft>
                          <a:spcPts val="0"/>
                        </a:spcAft>
                      </a:pPr>
                      <a:r>
                        <a:rPr lang="en-US" sz="1200" b="0" i="1" dirty="0">
                          <a:solidFill>
                            <a:schemeClr val="tx1"/>
                          </a:solidFill>
                          <a:effectLst/>
                        </a:rPr>
                        <a:t>A.&amp; B. Evidence for appropriate assessment processes including data collection, verification, analysis, decision making</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80337406"/>
                  </a:ext>
                </a:extLst>
              </a:tr>
              <a:tr h="596074">
                <a:tc>
                  <a:txBody>
                    <a:bodyPr/>
                    <a:lstStyle/>
                    <a:p>
                      <a:pPr marL="431165" marR="50800" indent="-381000">
                        <a:spcBef>
                          <a:spcPts val="365"/>
                        </a:spcBef>
                        <a:spcAft>
                          <a:spcPts val="0"/>
                        </a:spcAft>
                      </a:pPr>
                      <a:r>
                        <a:rPr lang="en-US" sz="1200" dirty="0">
                          <a:solidFill>
                            <a:schemeClr val="tx1"/>
                          </a:solidFill>
                          <a:effectLst/>
                        </a:rPr>
                        <a:t>3.2.2. Record the attainment of Course Outcomes of all courses with respect to set attainment levels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365"/>
                        </a:spcBef>
                        <a:spcAft>
                          <a:spcPts val="0"/>
                        </a:spcAft>
                      </a:pPr>
                      <a:r>
                        <a:rPr lang="en-US" sz="1200" b="0" dirty="0">
                          <a:solidFill>
                            <a:schemeClr val="tx1"/>
                          </a:solidFill>
                          <a:effectLst/>
                        </a:rPr>
                        <a:t>A. Verify the attainment levels as per the benchmark set for all courses (65)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802933"/>
                  </a:ext>
                </a:extLst>
              </a:tr>
              <a:tr h="596074">
                <a:tc gridSpan="3">
                  <a:txBody>
                    <a:bodyPr/>
                    <a:lstStyle/>
                    <a:p>
                      <a:pPr marL="50165">
                        <a:spcBef>
                          <a:spcPts val="390"/>
                        </a:spcBef>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b="0" i="1" dirty="0">
                        <a:solidFill>
                          <a:schemeClr val="tx1"/>
                        </a:solidFill>
                        <a:effectLst/>
                      </a:endParaRPr>
                    </a:p>
                    <a:p>
                      <a:pPr marL="278765" marR="223520" indent="-228600">
                        <a:spcBef>
                          <a:spcPts val="5"/>
                        </a:spcBef>
                        <a:spcAft>
                          <a:spcPts val="0"/>
                        </a:spcAft>
                      </a:pPr>
                      <a:r>
                        <a:rPr lang="en-US" sz="1200" b="0" i="1" dirty="0">
                          <a:solidFill>
                            <a:schemeClr val="tx1"/>
                          </a:solidFill>
                          <a:effectLst/>
                        </a:rPr>
                        <a:t>A. Methodology to define set levels and its compliance; data collection, verification, analysis and decision making; details for one course per year of study to be verified</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82550" marR="76835" algn="ctr">
                        <a:spcBef>
                          <a:spcPts val="365"/>
                        </a:spcBef>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spcBef>
                          <a:spcPts val="365"/>
                        </a:spcBef>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203952"/>
                  </a:ext>
                </a:extLst>
              </a:tr>
            </a:tbl>
          </a:graphicData>
        </a:graphic>
      </p:graphicFrame>
    </p:spTree>
    <p:extLst>
      <p:ext uri="{BB962C8B-B14F-4D97-AF65-F5344CB8AC3E}">
        <p14:creationId xmlns:p14="http://schemas.microsoft.com/office/powerpoint/2010/main" val="352319892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950872-E2B8-46F6-9D39-AA2111EAD29D}"/>
              </a:ext>
            </a:extLst>
          </p:cNvPr>
          <p:cNvGraphicFramePr>
            <a:graphicFrameLocks noGrp="1"/>
          </p:cNvGraphicFramePr>
          <p:nvPr/>
        </p:nvGraphicFramePr>
        <p:xfrm>
          <a:off x="585216" y="201168"/>
          <a:ext cx="11292839" cy="5278951"/>
        </p:xfrm>
        <a:graphic>
          <a:graphicData uri="http://schemas.openxmlformats.org/drawingml/2006/table">
            <a:tbl>
              <a:tblPr firstRow="1" firstCol="1" lastRow="1" lastCol="1" bandRow="1" bandCol="1">
                <a:tableStyleId>{5C22544A-7EE6-4342-B048-85BDC9FD1C3A}</a:tableStyleId>
              </a:tblPr>
              <a:tblGrid>
                <a:gridCol w="3249910">
                  <a:extLst>
                    <a:ext uri="{9D8B030D-6E8A-4147-A177-3AD203B41FA5}">
                      <a16:colId xmlns:a16="http://schemas.microsoft.com/office/drawing/2014/main" val="2350751719"/>
                    </a:ext>
                  </a:extLst>
                </a:gridCol>
                <a:gridCol w="742644">
                  <a:extLst>
                    <a:ext uri="{9D8B030D-6E8A-4147-A177-3AD203B41FA5}">
                      <a16:colId xmlns:a16="http://schemas.microsoft.com/office/drawing/2014/main" val="2198047086"/>
                    </a:ext>
                  </a:extLst>
                </a:gridCol>
                <a:gridCol w="7300285">
                  <a:extLst>
                    <a:ext uri="{9D8B030D-6E8A-4147-A177-3AD203B41FA5}">
                      <a16:colId xmlns:a16="http://schemas.microsoft.com/office/drawing/2014/main" val="309815516"/>
                    </a:ext>
                  </a:extLst>
                </a:gridCol>
              </a:tblGrid>
              <a:tr h="634747">
                <a:tc>
                  <a:txBody>
                    <a:bodyPr/>
                    <a:lstStyle/>
                    <a:p>
                      <a:pPr marL="50165" marR="76200">
                        <a:spcBef>
                          <a:spcPts val="390"/>
                        </a:spcBef>
                        <a:spcAft>
                          <a:spcPts val="0"/>
                        </a:spcAft>
                      </a:pPr>
                      <a:r>
                        <a:rPr lang="en-US" sz="1200" dirty="0">
                          <a:solidFill>
                            <a:schemeClr val="tx1"/>
                          </a:solidFill>
                          <a:effectLst/>
                        </a:rPr>
                        <a:t>3.3. Attainment of Program </a:t>
                      </a:r>
                      <a:r>
                        <a:rPr lang="en-US" sz="1200" spc="-15" dirty="0">
                          <a:solidFill>
                            <a:schemeClr val="tx1"/>
                          </a:solidFill>
                          <a:effectLst/>
                        </a:rPr>
                        <a:t>Outcomes </a:t>
                      </a:r>
                      <a:r>
                        <a:rPr lang="en-US" sz="1200" dirty="0">
                          <a:solidFill>
                            <a:schemeClr val="tx1"/>
                          </a:solidFill>
                          <a:effectLst/>
                        </a:rPr>
                        <a:t>and Program Specific</a:t>
                      </a:r>
                      <a:r>
                        <a:rPr lang="en-US" sz="1200" spc="285" dirty="0">
                          <a:solidFill>
                            <a:schemeClr val="tx1"/>
                          </a:solidFill>
                          <a:effectLst/>
                        </a:rPr>
                        <a:t> </a:t>
                      </a:r>
                      <a:r>
                        <a:rPr lang="en-US" sz="1200" dirty="0">
                          <a:solidFill>
                            <a:schemeClr val="tx1"/>
                          </a:solidFill>
                          <a:effectLst/>
                        </a:rPr>
                        <a:t>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011205"/>
                  </a:ext>
                </a:extLst>
              </a:tr>
              <a:tr h="974597">
                <a:tc>
                  <a:txBody>
                    <a:bodyPr/>
                    <a:lstStyle/>
                    <a:p>
                      <a:pPr marL="393065" marR="76200" indent="-342900">
                        <a:spcBef>
                          <a:spcPts val="365"/>
                        </a:spcBef>
                        <a:spcAft>
                          <a:spcPts val="0"/>
                        </a:spcAft>
                      </a:pPr>
                      <a:r>
                        <a:rPr lang="en-US" sz="1200" dirty="0">
                          <a:solidFill>
                            <a:schemeClr val="tx1"/>
                          </a:solidFill>
                          <a:effectLst/>
                        </a:rPr>
                        <a:t>3.3.1.Describe assessment tools and processes used for assessing the attainment of each of the POs &amp;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tools &amp; processes</a:t>
                      </a:r>
                      <a:r>
                        <a:rPr lang="en-US" sz="1200" b="0" spc="29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quality/relevance of assessment tools/processes used</a:t>
                      </a:r>
                      <a:r>
                        <a:rPr lang="en-US" sz="1200" b="0" spc="-5" dirty="0">
                          <a:solidFill>
                            <a:schemeClr val="tx1"/>
                          </a:solidFill>
                          <a:effectLst/>
                        </a:rPr>
                        <a:t> </a:t>
                      </a:r>
                      <a:r>
                        <a:rPr lang="en-US" sz="1200" b="0" spc="-15" dirty="0">
                          <a:solidFill>
                            <a:schemeClr val="tx1"/>
                          </a:solidFill>
                          <a:effectLst/>
                        </a:rPr>
                        <a:t>(5)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89718"/>
                  </a:ext>
                </a:extLst>
              </a:tr>
              <a:tr h="1124712">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0" dirty="0">
                        <a:solidFill>
                          <a:schemeClr val="tx1"/>
                        </a:solidFill>
                        <a:effectLst/>
                      </a:endParaRPr>
                    </a:p>
                    <a:p>
                      <a:pPr marL="50165" marR="223520">
                        <a:spcAft>
                          <a:spcPts val="0"/>
                        </a:spcAft>
                      </a:pPr>
                      <a:r>
                        <a:rPr lang="en-US" sz="1200" b="0" dirty="0">
                          <a:solidFill>
                            <a:schemeClr val="tx1"/>
                          </a:solidFill>
                          <a:effectLst/>
                        </a:rPr>
                        <a:t>A.&amp;B. Direct and indirect assessment tools &amp; processes ; effective compliance; direct assessment methodology, indirect assessment formats-collection- analysis; decision making based on direct and indirect assessment</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1868083"/>
                  </a:ext>
                </a:extLst>
              </a:tr>
              <a:tr h="859809">
                <a:tc>
                  <a:txBody>
                    <a:bodyPr/>
                    <a:lstStyle/>
                    <a:p>
                      <a:pPr marL="431165" marR="67310" indent="-381000">
                        <a:spcBef>
                          <a:spcPts val="355"/>
                        </a:spcBef>
                        <a:spcAft>
                          <a:spcPts val="0"/>
                        </a:spcAft>
                      </a:pPr>
                      <a:r>
                        <a:rPr lang="en-US" sz="1200" dirty="0">
                          <a:solidFill>
                            <a:schemeClr val="tx1"/>
                          </a:solidFill>
                          <a:effectLst/>
                        </a:rPr>
                        <a:t>3.3.2. Provide results of evaluation of each PO &amp; PSO</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5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Verification of documents, results and level of attainment of each PO/PSO (50)</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Overall levels of attainment</a:t>
                      </a:r>
                      <a:r>
                        <a:rPr lang="en-US" sz="1200" b="0" spc="10" dirty="0">
                          <a:solidFill>
                            <a:schemeClr val="tx1"/>
                          </a:solidFill>
                          <a:effectLst/>
                        </a:rPr>
                        <a:t> </a:t>
                      </a:r>
                      <a:r>
                        <a:rPr lang="en-US" sz="1200" b="0" spc="-15" dirty="0">
                          <a:solidFill>
                            <a:schemeClr val="tx1"/>
                          </a:solidFill>
                          <a:effectLst/>
                        </a:rPr>
                        <a:t>(15)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0687153"/>
                  </a:ext>
                </a:extLst>
              </a:tr>
              <a:tr h="1051219">
                <a:tc gridSpan="3">
                  <a:txBody>
                    <a:bodyPr/>
                    <a:lstStyle/>
                    <a:p>
                      <a:pPr marL="50165">
                        <a:spcBef>
                          <a:spcPts val="390"/>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92075" marR="223520" indent="0">
                        <a:spcBef>
                          <a:spcPts val="5"/>
                        </a:spcBef>
                        <a:spcAft>
                          <a:spcPts val="0"/>
                        </a:spcAft>
                      </a:pPr>
                      <a:r>
                        <a:rPr lang="en-US" sz="1200" b="0" dirty="0">
                          <a:solidFill>
                            <a:schemeClr val="tx1"/>
                          </a:solidFill>
                          <a:effectLst/>
                        </a:rPr>
                        <a:t>A. &amp; B. Appropriate attainment level and documentary evidences; details for POs &amp; PSOs attainment from core courses to be verified. Also atleast two POs &amp; two PSOs attainment levels shall be verified</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014379667"/>
                  </a:ext>
                </a:extLst>
              </a:tr>
              <a:tr h="633867">
                <a:tc>
                  <a:txBody>
                    <a:bodyPr/>
                    <a:lstStyle/>
                    <a:p>
                      <a:pPr marL="50165">
                        <a:spcBef>
                          <a:spcPts val="375"/>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175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950091"/>
                  </a:ext>
                </a:extLst>
              </a:tr>
            </a:tbl>
          </a:graphicData>
        </a:graphic>
      </p:graphicFrame>
    </p:spTree>
    <p:extLst>
      <p:ext uri="{BB962C8B-B14F-4D97-AF65-F5344CB8AC3E}">
        <p14:creationId xmlns:p14="http://schemas.microsoft.com/office/powerpoint/2010/main" val="17551977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0141B77-235D-4D14-9650-B80E16C0EE29}"/>
              </a:ext>
            </a:extLst>
          </p:cNvPr>
          <p:cNvGraphicFramePr>
            <a:graphicFrameLocks noGrp="1"/>
          </p:cNvGraphicFramePr>
          <p:nvPr/>
        </p:nvGraphicFramePr>
        <p:xfrm>
          <a:off x="630936" y="682554"/>
          <a:ext cx="11219687" cy="5785589"/>
        </p:xfrm>
        <a:graphic>
          <a:graphicData uri="http://schemas.openxmlformats.org/drawingml/2006/table">
            <a:tbl>
              <a:tblPr firstRow="1" firstCol="1" lastRow="1" lastCol="1" bandRow="1" bandCol="1">
                <a:tableStyleId>{5C22544A-7EE6-4342-B048-85BDC9FD1C3A}</a:tableStyleId>
              </a:tblPr>
              <a:tblGrid>
                <a:gridCol w="3288453">
                  <a:extLst>
                    <a:ext uri="{9D8B030D-6E8A-4147-A177-3AD203B41FA5}">
                      <a16:colId xmlns:a16="http://schemas.microsoft.com/office/drawing/2014/main" val="3815644920"/>
                    </a:ext>
                  </a:extLst>
                </a:gridCol>
                <a:gridCol w="732330">
                  <a:extLst>
                    <a:ext uri="{9D8B030D-6E8A-4147-A177-3AD203B41FA5}">
                      <a16:colId xmlns:a16="http://schemas.microsoft.com/office/drawing/2014/main" val="1335951546"/>
                    </a:ext>
                  </a:extLst>
                </a:gridCol>
                <a:gridCol w="7198904">
                  <a:extLst>
                    <a:ext uri="{9D8B030D-6E8A-4147-A177-3AD203B41FA5}">
                      <a16:colId xmlns:a16="http://schemas.microsoft.com/office/drawing/2014/main" val="3606195398"/>
                    </a:ext>
                  </a:extLst>
                </a:gridCol>
              </a:tblGrid>
              <a:tr h="297441">
                <a:tc>
                  <a:txBody>
                    <a:bodyPr/>
                    <a:lstStyle/>
                    <a:p>
                      <a:pPr marL="986790" marR="98425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0645" marR="8001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65234"/>
                  </a:ext>
                </a:extLst>
              </a:tr>
              <a:tr h="1412198">
                <a:tc>
                  <a:txBody>
                    <a:bodyPr/>
                    <a:lstStyle/>
                    <a:p>
                      <a:pPr marL="67945">
                        <a:spcBef>
                          <a:spcPts val="595"/>
                        </a:spcBef>
                        <a:spcAft>
                          <a:spcPts val="0"/>
                        </a:spcAft>
                      </a:pPr>
                      <a:r>
                        <a:rPr lang="en-US" sz="1200" dirty="0">
                          <a:solidFill>
                            <a:schemeClr val="tx1"/>
                          </a:solidFill>
                          <a:effectLst/>
                        </a:rPr>
                        <a:t>4.1. Enrolment Ratio (20)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90%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(20)</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80%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(18)</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70%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(16)</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60%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(14)</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525145" algn="l"/>
                          <a:tab pos="525780" algn="l"/>
                        </a:tabLst>
                      </a:pPr>
                      <a:r>
                        <a:rPr lang="en-US" sz="1200" b="0" spc="-15" dirty="0">
                          <a:solidFill>
                            <a:schemeClr val="tx1"/>
                          </a:solidFill>
                          <a:effectLst/>
                        </a:rPr>
                        <a:t>Otherwise</a:t>
                      </a:r>
                      <a:r>
                        <a:rPr lang="en-US" sz="1200" b="0" spc="-5" dirty="0">
                          <a:solidFill>
                            <a:schemeClr val="tx1"/>
                          </a:solidFill>
                          <a:effectLst/>
                        </a:rPr>
                        <a:t> </a:t>
                      </a:r>
                      <a:r>
                        <a:rPr lang="en-US" sz="1200" b="0" spc="-15" dirty="0">
                          <a:solidFill>
                            <a:schemeClr val="tx1"/>
                          </a:solidFill>
                          <a:effectLst/>
                        </a:rPr>
                        <a:t>‘0’.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85475"/>
                  </a:ext>
                </a:extLst>
              </a:tr>
              <a:tr h="58480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74295">
                        <a:spcAft>
                          <a:spcPts val="0"/>
                        </a:spcAft>
                      </a:pPr>
                      <a:r>
                        <a:rPr lang="en-US" sz="1200" b="0" i="1" dirty="0">
                          <a:solidFill>
                            <a:schemeClr val="tx1"/>
                          </a:solidFill>
                          <a:effectLst/>
                        </a:rPr>
                        <a:t>A. B. &amp; C. 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9882437"/>
                  </a:ext>
                </a:extLst>
              </a:tr>
              <a:tr h="348340">
                <a:tc>
                  <a:txBody>
                    <a:bodyPr/>
                    <a:lstStyle/>
                    <a:p>
                      <a:pPr marL="335280" marR="82550" indent="-267335">
                        <a:spcAft>
                          <a:spcPts val="0"/>
                        </a:spcAft>
                      </a:pPr>
                      <a:r>
                        <a:rPr lang="en-US" sz="1200" dirty="0">
                          <a:solidFill>
                            <a:schemeClr val="tx1"/>
                          </a:solidFill>
                          <a:effectLst/>
                        </a:rPr>
                        <a:t>4.2. Success Rate in the stipulated period of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7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150255"/>
                  </a:ext>
                </a:extLst>
              </a:tr>
              <a:tr h="912366">
                <a:tc>
                  <a:txBody>
                    <a:bodyPr/>
                    <a:lstStyle/>
                    <a:p>
                      <a:pPr marL="67945" marR="63500">
                        <a:spcAft>
                          <a:spcPts val="0"/>
                        </a:spcAft>
                      </a:pPr>
                      <a:r>
                        <a:rPr lang="en-US" sz="1200" dirty="0">
                          <a:solidFill>
                            <a:schemeClr val="tx1"/>
                          </a:solidFill>
                          <a:effectLst/>
                        </a:rPr>
                        <a:t>4.2.1. Success rate without backlog in any Semester/year of study</a:t>
                      </a:r>
                      <a:endParaRPr lang="en-IN" sz="1200" dirty="0">
                        <a:solidFill>
                          <a:schemeClr val="tx1"/>
                        </a:solidFill>
                        <a:effectLst/>
                      </a:endParaRPr>
                    </a:p>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67945" marR="63500">
                        <a:lnSpc>
                          <a:spcPct val="101000"/>
                        </a:lnSpc>
                        <a:spcAft>
                          <a:spcPts val="0"/>
                        </a:spcAft>
                      </a:pPr>
                      <a:r>
                        <a:rPr lang="en-US" sz="1200" dirty="0">
                          <a:solidFill>
                            <a:schemeClr val="tx1"/>
                          </a:solidFill>
                          <a:effectLst/>
                        </a:rPr>
                        <a:t>Without Backlog means: No repeat(s) in any course in any semester/year of study</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rPr>
                        <a:t>SI= (Number of students who graduated from the program without repeat(s) in any course)/(Number of students admitted in the first year of that batch and actually admitted in 2nd year via lateral entry and separate division, if applicable)</a:t>
                      </a:r>
                      <a:endParaRPr lang="en-IN" sz="1200" b="0" dirty="0">
                        <a:solidFill>
                          <a:schemeClr val="tx1"/>
                        </a:solidFill>
                        <a:effectLst/>
                      </a:endParaRPr>
                    </a:p>
                    <a:p>
                      <a:pPr marL="67945" marR="1838325">
                        <a:spcAft>
                          <a:spcPts val="0"/>
                        </a:spcAft>
                      </a:pPr>
                      <a:r>
                        <a:rPr lang="en-US" sz="1200" b="0" dirty="0">
                          <a:solidFill>
                            <a:schemeClr val="tx1"/>
                          </a:solidFill>
                          <a:effectLst/>
                        </a:rPr>
                        <a:t>Average SI = Mean of success index (SI) for past three batches Success rate without backlogs in any year of study = 15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187845"/>
                  </a:ext>
                </a:extLst>
              </a:tr>
              <a:tr h="58533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106680">
                        <a:spcAft>
                          <a:spcPts val="0"/>
                        </a:spcAft>
                      </a:pPr>
                      <a:r>
                        <a:rPr lang="en-US" sz="1200" b="0" i="1" dirty="0">
                          <a:solidFill>
                            <a:schemeClr val="tx1"/>
                          </a:solidFill>
                          <a:effectLst/>
                        </a:rPr>
                        <a:t>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52281381"/>
                  </a:ext>
                </a:extLst>
              </a:tr>
              <a:tr h="298502">
                <a:tc>
                  <a:txBody>
                    <a:bodyPr/>
                    <a:lstStyle/>
                    <a:p>
                      <a:pPr marL="67945">
                        <a:lnSpc>
                          <a:spcPts val="1340"/>
                        </a:lnSpc>
                        <a:spcAft>
                          <a:spcPts val="0"/>
                        </a:spcAft>
                        <a:tabLst>
                          <a:tab pos="561975" algn="l"/>
                          <a:tab pos="1194435" algn="l"/>
                          <a:tab pos="1575435" algn="l"/>
                          <a:tab pos="1997710" algn="l"/>
                          <a:tab pos="2630805" algn="l"/>
                        </a:tabLst>
                      </a:pPr>
                      <a:r>
                        <a:rPr lang="en-US" sz="1200" dirty="0">
                          <a:solidFill>
                            <a:schemeClr val="tx1"/>
                          </a:solidFill>
                          <a:effectLst/>
                        </a:rPr>
                        <a:t>4.2.2.	Success	rate	in stipulated </a:t>
                      </a:r>
                      <a:r>
                        <a:rPr lang="en-US" sz="1200" spc="125" dirty="0">
                          <a:solidFill>
                            <a:schemeClr val="tx1"/>
                          </a:solidFill>
                          <a:effectLst/>
                        </a:rPr>
                        <a:t>period</a:t>
                      </a:r>
                      <a:r>
                        <a:rPr lang="en-US" sz="1200" dirty="0">
                          <a:solidFill>
                            <a:schemeClr val="tx1"/>
                          </a:solidFill>
                          <a:effectLst/>
                        </a:rPr>
                        <a:t> </a:t>
                      </a:r>
                      <a:r>
                        <a:rPr lang="en-US" sz="1200" spc="125" dirty="0">
                          <a:solidFill>
                            <a:schemeClr val="tx1"/>
                          </a:solidFill>
                          <a:effectLst/>
                        </a:rPr>
                        <a:t>(</a:t>
                      </a:r>
                      <a:r>
                        <a:rPr lang="en-US" sz="1200" dirty="0">
                          <a:solidFill>
                            <a:schemeClr val="tx1"/>
                          </a:solidFill>
                          <a:effectLst/>
                        </a:rPr>
                        <a:t>actual </a:t>
                      </a:r>
                      <a:r>
                        <a:rPr lang="en-US" sz="1200" spc="130" dirty="0">
                          <a:solidFill>
                            <a:schemeClr val="tx1"/>
                          </a:solidFill>
                          <a:effectLst/>
                        </a:rPr>
                        <a:t>duration</a:t>
                      </a:r>
                      <a:r>
                        <a:rPr lang="en-US" sz="1200" dirty="0">
                          <a:solidFill>
                            <a:schemeClr val="tx1"/>
                          </a:solidFill>
                          <a:effectLst/>
                        </a:rPr>
                        <a:t> </a:t>
                      </a:r>
                      <a:r>
                        <a:rPr lang="en-US" sz="1200" spc="130" dirty="0">
                          <a:solidFill>
                            <a:schemeClr val="tx1"/>
                          </a:solidFill>
                          <a:effectLst/>
                        </a:rPr>
                        <a:t>of</a:t>
                      </a:r>
                      <a:r>
                        <a:rPr lang="en-US" sz="1200" dirty="0">
                          <a:solidFill>
                            <a:schemeClr val="tx1"/>
                          </a:solidFill>
                          <a:effectLst/>
                        </a:rPr>
                        <a:t> </a:t>
                      </a:r>
                      <a:r>
                        <a:rPr lang="en-US" sz="1200" spc="115" dirty="0">
                          <a:solidFill>
                            <a:schemeClr val="tx1"/>
                          </a:solidFill>
                          <a:effectLst/>
                        </a:rPr>
                        <a:t>the </a:t>
                      </a:r>
                      <a:r>
                        <a:rPr lang="en-US" sz="1200" b="1" kern="1200" dirty="0">
                          <a:solidFill>
                            <a:schemeClr val="tx1"/>
                          </a:solidFill>
                          <a:effectLst/>
                          <a:latin typeface="+mn-lt"/>
                          <a:ea typeface="+mn-ea"/>
                          <a:cs typeface="+mn-cs"/>
                        </a:rPr>
                        <a:t>program) [Total of with backlog + without backlog]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algn="ctr">
                        <a:lnSpc>
                          <a:spcPts val="1340"/>
                        </a:lnSpc>
                        <a:spcAft>
                          <a:spcPts val="0"/>
                        </a:spcAft>
                      </a:pPr>
                      <a:r>
                        <a:rPr lang="en-US" sz="1200" dirty="0">
                          <a:solidFill>
                            <a:schemeClr val="tx1"/>
                          </a:solidFill>
                          <a:effectLst/>
                        </a:rPr>
                        <a:t>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SI= (Number of students who graduated from the program in the stipulated period</a:t>
                      </a:r>
                      <a:r>
                        <a:rPr lang="en-US" sz="1200" b="0" spc="-80" dirty="0">
                          <a:solidFill>
                            <a:schemeClr val="tx1"/>
                          </a:solidFill>
                          <a:effectLst/>
                        </a:rPr>
                        <a:t> </a:t>
                      </a:r>
                      <a:r>
                        <a:rPr lang="en-US" sz="1200" b="0" dirty="0">
                          <a:solidFill>
                            <a:schemeClr val="tx1"/>
                          </a:solidFill>
                          <a:effectLst/>
                        </a:rPr>
                        <a:t>of course duration)/(Number of students admitted in the first year of that batch and actually</a:t>
                      </a:r>
                      <a:r>
                        <a:rPr lang="en-US" sz="1200" b="0" spc="-75" dirty="0">
                          <a:solidFill>
                            <a:schemeClr val="tx1"/>
                          </a:solidFill>
                          <a:effectLst/>
                        </a:rPr>
                        <a:t> </a:t>
                      </a:r>
                      <a:r>
                        <a:rPr lang="en-US" sz="1200" b="0" dirty="0">
                          <a:solidFill>
                            <a:schemeClr val="tx1"/>
                          </a:solidFill>
                          <a:effectLst/>
                        </a:rPr>
                        <a:t>admitted </a:t>
                      </a:r>
                      <a:r>
                        <a:rPr lang="en-US" sz="1200" b="0" kern="1200" dirty="0">
                          <a:solidFill>
                            <a:schemeClr val="tx1"/>
                          </a:solidFill>
                          <a:effectLst/>
                          <a:latin typeface="+mn-lt"/>
                          <a:ea typeface="+mn-ea"/>
                          <a:cs typeface="+mn-cs"/>
                        </a:rPr>
                        <a:t>in 2nd year via lateral entry and separate division, if applicable)</a:t>
                      </a:r>
                      <a:endParaRPr lang="en-IN" sz="1200" b="0" kern="1200" dirty="0">
                        <a:solidFill>
                          <a:schemeClr val="tx1"/>
                        </a:solidFill>
                        <a:effectLst/>
                        <a:latin typeface="+mn-lt"/>
                        <a:ea typeface="+mn-ea"/>
                        <a:cs typeface="+mn-cs"/>
                      </a:endParaRPr>
                    </a:p>
                    <a:p>
                      <a:pPr marL="92075" indent="0"/>
                      <a:r>
                        <a:rPr lang="en-US" sz="1200" b="0" kern="1200" dirty="0">
                          <a:solidFill>
                            <a:schemeClr val="tx1"/>
                          </a:solidFill>
                          <a:effectLst/>
                          <a:latin typeface="+mn-lt"/>
                          <a:ea typeface="+mn-ea"/>
                          <a:cs typeface="+mn-cs"/>
                        </a:rPr>
                        <a:t>Average SI = mean of success index (SI) for past three batches Success rate = 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370377"/>
                  </a:ext>
                </a:extLst>
              </a:tr>
              <a:tr h="298502">
                <a:tc gridSpan="3">
                  <a:txBody>
                    <a:bodyPr/>
                    <a:lstStyle/>
                    <a:p>
                      <a:pPr marL="92075" indent="0"/>
                      <a:r>
                        <a:rPr lang="en-US" sz="1200" b="1" i="0" kern="1200" dirty="0">
                          <a:solidFill>
                            <a:schemeClr val="tx1"/>
                          </a:solidFill>
                          <a:effectLst/>
                          <a:latin typeface="+mn-lt"/>
                          <a:ea typeface="+mn-ea"/>
                          <a:cs typeface="+mn-cs"/>
                        </a:rPr>
                        <a:t>Exhibits/Context to be Observed/Assessed:</a:t>
                      </a:r>
                      <a:endParaRPr lang="en-IN" sz="1200" b="1" i="0" kern="1200" dirty="0">
                        <a:solidFill>
                          <a:schemeClr val="tx1"/>
                        </a:solidFill>
                        <a:effectLst/>
                        <a:latin typeface="+mn-lt"/>
                        <a:ea typeface="+mn-ea"/>
                        <a:cs typeface="+mn-cs"/>
                      </a:endParaRPr>
                    </a:p>
                    <a:p>
                      <a:pPr marL="92075" indent="0"/>
                      <a:r>
                        <a:rPr lang="en-US" sz="1200" b="1" kern="1200" dirty="0">
                          <a:solidFill>
                            <a:schemeClr val="tx1"/>
                          </a:solidFill>
                          <a:effectLst/>
                          <a:latin typeface="+mn-lt"/>
                          <a:ea typeface="+mn-ea"/>
                          <a:cs typeface="+mn-cs"/>
                        </a:rPr>
                        <a:t> </a:t>
                      </a:r>
                      <a:endParaRPr lang="en-IN" sz="1200" b="1"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Data to be verified for each of the assessment years</a:t>
                      </a:r>
                      <a:endParaRPr lang="en-IN" sz="1200" b="0" i="0"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Note: if 100% students clear without any backlog then also total marks scored will be 40 as both 4.2.1 &amp; 4.2.2 will be applicable simultaneously.</a:t>
                      </a:r>
                      <a:endParaRPr lang="en-IN" sz="1200" b="0" i="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algn="ctr">
                        <a:lnSpc>
                          <a:spcPts val="1340"/>
                        </a:lnSpc>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67945">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642880308"/>
                  </a:ext>
                </a:extLst>
              </a:tr>
            </a:tbl>
          </a:graphicData>
        </a:graphic>
      </p:graphicFrame>
      <p:sp>
        <p:nvSpPr>
          <p:cNvPr id="5" name="Rectangle 1">
            <a:extLst>
              <a:ext uri="{FF2B5EF4-FFF2-40B4-BE49-F238E27FC236}">
                <a16:creationId xmlns:a16="http://schemas.microsoft.com/office/drawing/2014/main" id="{8BD7CFB3-7B4E-4E11-9A5C-E95A2595D8F1}"/>
              </a:ext>
            </a:extLst>
          </p:cNvPr>
          <p:cNvSpPr>
            <a:spLocks noChangeArrowheads="1"/>
          </p:cNvSpPr>
          <p:nvPr/>
        </p:nvSpPr>
        <p:spPr bwMode="auto">
          <a:xfrm>
            <a:off x="566623" y="182697"/>
            <a:ext cx="415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1pPr>
            <a:lvl2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2pPr>
            <a:lvl3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3pPr>
            <a:lvl4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4pPr>
            <a:lvl5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5pPr>
            <a:lvl6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6pPr>
            <a:lvl7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7pPr>
            <a:lvl8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8pPr>
            <a:lvl9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1975" algn="l"/>
                <a:tab pos="1193800" algn="l"/>
                <a:tab pos="1574800" algn="l"/>
                <a:tab pos="1997075" algn="l"/>
                <a:tab pos="2630488" algn="l"/>
              </a:tabLst>
            </a:pPr>
            <a:r>
              <a:rPr kumimoji="0" lang="en-US" altLang="en-US" b="1" i="0" u="none" strike="noStrike" cap="none" normalizeH="0" baseline="0" dirty="0">
                <a:ln>
                  <a:noFill/>
                </a:ln>
                <a:solidFill>
                  <a:schemeClr val="tx1"/>
                </a:solidFill>
                <a:effectLst/>
                <a:latin typeface="+mj-lt"/>
                <a:ea typeface="Times New Roman" panose="02020603050405020304" pitchFamily="18" charset="0"/>
              </a:rPr>
              <a:t>Criterion 4: Students’ Performance (100)</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089819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9DFA4E-02A0-489E-9D55-83DBB2146904}"/>
              </a:ext>
            </a:extLst>
          </p:cNvPr>
          <p:cNvGraphicFramePr>
            <a:graphicFrameLocks noGrp="1"/>
          </p:cNvGraphicFramePr>
          <p:nvPr/>
        </p:nvGraphicFramePr>
        <p:xfrm>
          <a:off x="310896" y="145447"/>
          <a:ext cx="11649456" cy="6483318"/>
        </p:xfrm>
        <a:graphic>
          <a:graphicData uri="http://schemas.openxmlformats.org/drawingml/2006/table">
            <a:tbl>
              <a:tblPr firstRow="1" firstCol="1" lastRow="1" lastCol="1" bandRow="1" bandCol="1">
                <a:tableStyleId>{5C22544A-7EE6-4342-B048-85BDC9FD1C3A}</a:tableStyleId>
              </a:tblPr>
              <a:tblGrid>
                <a:gridCol w="3414416">
                  <a:extLst>
                    <a:ext uri="{9D8B030D-6E8A-4147-A177-3AD203B41FA5}">
                      <a16:colId xmlns:a16="http://schemas.microsoft.com/office/drawing/2014/main" val="3658496401"/>
                    </a:ext>
                  </a:extLst>
                </a:gridCol>
                <a:gridCol w="760382">
                  <a:extLst>
                    <a:ext uri="{9D8B030D-6E8A-4147-A177-3AD203B41FA5}">
                      <a16:colId xmlns:a16="http://schemas.microsoft.com/office/drawing/2014/main" val="2459885179"/>
                    </a:ext>
                  </a:extLst>
                </a:gridCol>
                <a:gridCol w="7474658">
                  <a:extLst>
                    <a:ext uri="{9D8B030D-6E8A-4147-A177-3AD203B41FA5}">
                      <a16:colId xmlns:a16="http://schemas.microsoft.com/office/drawing/2014/main" val="247161302"/>
                    </a:ext>
                  </a:extLst>
                </a:gridCol>
              </a:tblGrid>
              <a:tr h="875665">
                <a:tc>
                  <a:txBody>
                    <a:bodyPr/>
                    <a:lstStyle/>
                    <a:p>
                      <a:pPr marL="67945" marR="63500">
                        <a:spcAft>
                          <a:spcPts val="0"/>
                        </a:spcAft>
                      </a:pPr>
                      <a:r>
                        <a:rPr lang="en-US" sz="1200" dirty="0">
                          <a:solidFill>
                            <a:schemeClr val="tx1"/>
                          </a:solidFill>
                          <a:effectLst/>
                          <a:latin typeface="+mn-lt"/>
                        </a:rPr>
                        <a:t>4.3. Academic Performance in Second Year</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b="0" dirty="0">
                          <a:solidFill>
                            <a:schemeClr val="tx1"/>
                          </a:solidFill>
                          <a:effectLst/>
                          <a:latin typeface="+mn-lt"/>
                        </a:rPr>
                        <a:t>10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00"/>
                        </a:lnSpc>
                        <a:spcAft>
                          <a:spcPts val="0"/>
                        </a:spcAft>
                      </a:pPr>
                      <a:r>
                        <a:rPr lang="en-US" sz="1200" b="0" dirty="0">
                          <a:solidFill>
                            <a:schemeClr val="tx1"/>
                          </a:solidFill>
                          <a:effectLst/>
                          <a:latin typeface="+mn-lt"/>
                        </a:rPr>
                        <a:t>Academic Performance Level = Average API (Academic Performance Index)</a:t>
                      </a:r>
                      <a:endParaRPr lang="en-IN" sz="1200" b="0" dirty="0">
                        <a:solidFill>
                          <a:schemeClr val="tx1"/>
                        </a:solidFill>
                        <a:effectLst/>
                        <a:latin typeface="+mn-lt"/>
                      </a:endParaRPr>
                    </a:p>
                    <a:p>
                      <a:pPr marL="67945" marR="206375">
                        <a:spcAft>
                          <a:spcPts val="0"/>
                        </a:spcAft>
                      </a:pPr>
                      <a:r>
                        <a:rPr lang="en-US" sz="1200" b="0" dirty="0">
                          <a:solidFill>
                            <a:schemeClr val="tx1"/>
                          </a:solidFill>
                          <a:effectLst/>
                          <a:latin typeface="+mn-lt"/>
                        </a:rPr>
                        <a:t>API = ((Mean of 2nd Year Grade Point Average of all successful Students on a 10 point scale) or (Mean of the percentage of marks of all successful student sin Second Year/10))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Third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723722"/>
                  </a:ext>
                </a:extLst>
              </a:tr>
              <a:tr h="539337">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0"/>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 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65464974"/>
                  </a:ext>
                </a:extLst>
              </a:tr>
              <a:tr h="1050925">
                <a:tc>
                  <a:txBody>
                    <a:bodyPr/>
                    <a:lstStyle/>
                    <a:p>
                      <a:pPr marL="335280" marR="485140" indent="-267335">
                        <a:spcAft>
                          <a:spcPts val="0"/>
                        </a:spcAft>
                      </a:pPr>
                      <a:r>
                        <a:rPr lang="en-US" sz="1200" dirty="0">
                          <a:solidFill>
                            <a:schemeClr val="tx1"/>
                          </a:solidFill>
                          <a:effectLst/>
                          <a:latin typeface="+mn-lt"/>
                        </a:rPr>
                        <a:t>4.4. Placement, Higher studies and Entrepreneurship</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latin typeface="+mn-lt"/>
                        </a:rPr>
                        <a:t>Assessment Points = 30 × average of three years of [ (x + y + z)/N] where, x = Number of students placed in companies or Government sector through on/off campus recruitment</a:t>
                      </a:r>
                      <a:endParaRPr lang="en-IN" sz="1100" b="0" dirty="0">
                        <a:solidFill>
                          <a:schemeClr val="tx1"/>
                        </a:solidFill>
                        <a:effectLst/>
                        <a:latin typeface="+mn-lt"/>
                      </a:endParaRPr>
                    </a:p>
                    <a:p>
                      <a:pPr marL="67945" marR="633095">
                        <a:spcAft>
                          <a:spcPts val="0"/>
                        </a:spcAft>
                      </a:pPr>
                      <a:r>
                        <a:rPr lang="en-US" sz="1200" b="0" dirty="0">
                          <a:solidFill>
                            <a:schemeClr val="tx1"/>
                          </a:solidFill>
                          <a:effectLst/>
                          <a:latin typeface="+mn-lt"/>
                        </a:rPr>
                        <a:t>y = Number of students admitted to higher studies with valid qualifying scores (GATE or equivalent State or National level tests, GRE, GMAT etc.)</a:t>
                      </a:r>
                      <a:endParaRPr lang="en-IN" sz="1100" b="0" dirty="0">
                        <a:solidFill>
                          <a:schemeClr val="tx1"/>
                        </a:solidFill>
                        <a:effectLst/>
                        <a:latin typeface="+mn-lt"/>
                      </a:endParaRPr>
                    </a:p>
                    <a:p>
                      <a:pPr marL="67945" marR="2059940">
                        <a:lnSpc>
                          <a:spcPts val="1350"/>
                        </a:lnSpc>
                        <a:spcAft>
                          <a:spcPts val="0"/>
                        </a:spcAft>
                      </a:pPr>
                      <a:r>
                        <a:rPr lang="en-US" sz="1200" b="0" dirty="0">
                          <a:solidFill>
                            <a:schemeClr val="tx1"/>
                          </a:solidFill>
                          <a:effectLst/>
                          <a:latin typeface="+mn-lt"/>
                        </a:rPr>
                        <a:t>z = No. of students turned entrepreneur in engineering/technology N =Total number of final year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516896"/>
                  </a:ext>
                </a:extLst>
              </a:tr>
              <a:tr h="613664">
                <a:tc gridSpan="3">
                  <a:txBody>
                    <a:bodyPr/>
                    <a:lstStyle/>
                    <a:p>
                      <a:pPr marL="67945">
                        <a:lnSpc>
                          <a:spcPts val="1360"/>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5"/>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3344258"/>
                  </a:ext>
                </a:extLst>
              </a:tr>
              <a:tr h="296672">
                <a:tc>
                  <a:txBody>
                    <a:bodyPr/>
                    <a:lstStyle/>
                    <a:p>
                      <a:pPr marL="67945">
                        <a:lnSpc>
                          <a:spcPts val="1365"/>
                        </a:lnSpc>
                        <a:spcAft>
                          <a:spcPts val="0"/>
                        </a:spcAft>
                      </a:pPr>
                      <a:r>
                        <a:rPr lang="en-US" sz="1200" dirty="0">
                          <a:solidFill>
                            <a:schemeClr val="tx1"/>
                          </a:solidFill>
                          <a:effectLst/>
                          <a:latin typeface="+mn-lt"/>
                        </a:rPr>
                        <a:t>4.5. Professional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199477"/>
                  </a:ext>
                </a:extLst>
              </a:tr>
              <a:tr h="357505">
                <a:tc>
                  <a:txBody>
                    <a:bodyPr/>
                    <a:lstStyle/>
                    <a:p>
                      <a:pPr marL="449580" marR="15113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4.5.1. Professional societies / chapters and organizing engineering events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5463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Availability &amp; activities of professional societies/chapters (3)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marR="1936750" lvl="0" indent="-250825">
                        <a:spcAft>
                          <a:spcPts val="0"/>
                        </a:spcAft>
                        <a:buSzPts val="1200"/>
                        <a:buFont typeface="Times New Roman" panose="02020603050405020304" pitchFamily="18" charset="0"/>
                        <a:buAutoNum type="alphaUcPeriod"/>
                        <a:tabLst>
                          <a:tab pos="245110"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Number, quality of engineering events (organized at institute) (2) (Level -</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Institute/State/National/International)</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301862"/>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40437565"/>
                  </a:ext>
                </a:extLst>
              </a:tr>
              <a:tr h="357505">
                <a:tc>
                  <a:txBody>
                    <a:bodyPr/>
                    <a:lstStyle/>
                    <a:p>
                      <a:pPr marL="449580" marR="184785"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4.5.2. Publication of technical magazines, newsletters,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13360" algn="r">
                        <a:lnSpc>
                          <a:spcPts val="1355"/>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5"/>
                        </a:lnSpc>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Quality &amp; Relevance of the contents and Print Material</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Participation of Students from the program (2)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067548"/>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1" dirty="0">
                          <a:solidFill>
                            <a:schemeClr val="tx1"/>
                          </a:solidFill>
                          <a:effectLst/>
                          <a:latin typeface="+mn-lt"/>
                          <a:ea typeface="Times New Roman" panose="02020603050405020304" pitchFamily="18" charset="0"/>
                          <a:cs typeface="Mangal" panose="02040503050203030202" pitchFamily="18" charset="0"/>
                        </a:rPr>
                        <a:t> </a:t>
                      </a:r>
                      <a:endParaRPr lang="en-IN" sz="1100" i="1"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a:t>
                      </a:r>
                      <a:r>
                        <a:rPr lang="en-US" sz="1200" b="0" i="1" spc="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evidence</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 evidence - Students participation (also to be confirmed during interaction with the</a:t>
                      </a:r>
                      <a:r>
                        <a:rPr lang="en-US" sz="1200" b="0" i="1" spc="-1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students)</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2858871"/>
                  </a:ext>
                </a:extLst>
              </a:tr>
              <a:tr h="357505">
                <a:tc>
                  <a:txBody>
                    <a:bodyPr/>
                    <a:lstStyle/>
                    <a:p>
                      <a:pPr marL="449580" marR="12954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4.5.3. Participation in inter-institute events by students of the program of</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44958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study </a:t>
                      </a:r>
                      <a:r>
                        <a:rPr lang="en-US" sz="1200" b="1" dirty="0">
                          <a:solidFill>
                            <a:schemeClr val="tx1"/>
                          </a:solidFill>
                          <a:effectLst/>
                          <a:latin typeface="+mn-lt"/>
                          <a:ea typeface="Times New Roman" panose="02020603050405020304" pitchFamily="18" charset="0"/>
                          <a:cs typeface="Mangal" panose="02040503050203030202" pitchFamily="18" charset="0"/>
                        </a:rPr>
                        <a:t>(at other institutions)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within the state</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outside the state</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Prizes/awards received in such events (5)</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067666"/>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0" dirty="0">
                          <a:solidFill>
                            <a:schemeClr val="tx1"/>
                          </a:solidFill>
                          <a:effectLst/>
                          <a:latin typeface="+mn-lt"/>
                          <a:ea typeface="Times New Roman" panose="02020603050405020304" pitchFamily="18" charset="0"/>
                          <a:cs typeface="Mangal" panose="02040503050203030202" pitchFamily="18" charset="0"/>
                        </a:rPr>
                        <a:t>A.B.&amp; C. Quality of events and documentary evidence</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02921677"/>
                  </a:ext>
                </a:extLst>
              </a:tr>
              <a:tr h="357505">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93675" algn="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572172"/>
                  </a:ext>
                </a:extLst>
              </a:tr>
            </a:tbl>
          </a:graphicData>
        </a:graphic>
      </p:graphicFrame>
    </p:spTree>
    <p:extLst>
      <p:ext uri="{BB962C8B-B14F-4D97-AF65-F5344CB8AC3E}">
        <p14:creationId xmlns:p14="http://schemas.microsoft.com/office/powerpoint/2010/main" val="3746593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0B8C32-E66B-4344-BA81-CAA8D5878AF3}"/>
              </a:ext>
            </a:extLst>
          </p:cNvPr>
          <p:cNvSpPr/>
          <p:nvPr/>
        </p:nvSpPr>
        <p:spPr>
          <a:xfrm>
            <a:off x="393192" y="75966"/>
            <a:ext cx="5629656" cy="369332"/>
          </a:xfrm>
          <a:prstGeom prst="rect">
            <a:avLst/>
          </a:prstGeom>
        </p:spPr>
        <p:txBody>
          <a:bodyPr wrap="square">
            <a:spAutoFit/>
          </a:bodyPr>
          <a:lstStyle/>
          <a:p>
            <a:pPr>
              <a:spcBef>
                <a:spcPts val="450"/>
              </a:spcBef>
              <a:spcAft>
                <a:spcPts val="0"/>
              </a:spcAft>
            </a:pPr>
            <a:r>
              <a:rPr lang="en-US" b="1" dirty="0">
                <a:latin typeface="+mj-lt"/>
                <a:ea typeface="Times New Roman" panose="02020603050405020304" pitchFamily="18" charset="0"/>
              </a:rPr>
              <a:t>Criterion 5: Faculty Information and Contributions (200)</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5605B64-C021-4BFF-AA53-1226218CAA41}"/>
              </a:ext>
            </a:extLst>
          </p:cNvPr>
          <p:cNvGraphicFramePr>
            <a:graphicFrameLocks noGrp="1"/>
          </p:cNvGraphicFramePr>
          <p:nvPr/>
        </p:nvGraphicFramePr>
        <p:xfrm>
          <a:off x="466344" y="445298"/>
          <a:ext cx="11558016" cy="6340282"/>
        </p:xfrm>
        <a:graphic>
          <a:graphicData uri="http://schemas.openxmlformats.org/drawingml/2006/table">
            <a:tbl>
              <a:tblPr firstRow="1" firstCol="1" lastRow="1" lastCol="1" bandRow="1" bandCol="1">
                <a:tableStyleId>{5C22544A-7EE6-4342-B048-85BDC9FD1C3A}</a:tableStyleId>
              </a:tblPr>
              <a:tblGrid>
                <a:gridCol w="3318420">
                  <a:extLst>
                    <a:ext uri="{9D8B030D-6E8A-4147-A177-3AD203B41FA5}">
                      <a16:colId xmlns:a16="http://schemas.microsoft.com/office/drawing/2014/main" val="1218654365"/>
                    </a:ext>
                  </a:extLst>
                </a:gridCol>
                <a:gridCol w="686569">
                  <a:extLst>
                    <a:ext uri="{9D8B030D-6E8A-4147-A177-3AD203B41FA5}">
                      <a16:colId xmlns:a16="http://schemas.microsoft.com/office/drawing/2014/main" val="1605270188"/>
                    </a:ext>
                  </a:extLst>
                </a:gridCol>
                <a:gridCol w="7553027">
                  <a:extLst>
                    <a:ext uri="{9D8B030D-6E8A-4147-A177-3AD203B41FA5}">
                      <a16:colId xmlns:a16="http://schemas.microsoft.com/office/drawing/2014/main" val="3950201915"/>
                    </a:ext>
                  </a:extLst>
                </a:gridCol>
              </a:tblGrid>
              <a:tr h="177681">
                <a:tc>
                  <a:txBody>
                    <a:bodyPr/>
                    <a:lstStyle/>
                    <a:p>
                      <a:pPr marL="0" marR="953770" indent="0" algn="ctr">
                        <a:lnSpc>
                          <a:spcPts val="1365"/>
                        </a:lnSpc>
                        <a:spcAft>
                          <a:spcPts val="0"/>
                        </a:spcAft>
                      </a:pPr>
                      <a:r>
                        <a:rPr lang="en-US" sz="1200" b="1" dirty="0">
                          <a:solidFill>
                            <a:schemeClr val="tx1"/>
                          </a:solidFill>
                          <a:effectLst/>
                        </a:rPr>
                        <a:t>Sub Criteria</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0165" algn="ctr">
                        <a:lnSpc>
                          <a:spcPts val="1365"/>
                        </a:lnSpc>
                        <a:spcAft>
                          <a:spcPts val="0"/>
                        </a:spcAft>
                      </a:pPr>
                      <a:r>
                        <a:rPr lang="en-US" sz="1200" b="1" dirty="0">
                          <a:solidFill>
                            <a:schemeClr val="tx1"/>
                          </a:solidFill>
                          <a:effectLst/>
                        </a:rPr>
                        <a:t>Marks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marR="2403475" indent="0" algn="ctr">
                        <a:lnSpc>
                          <a:spcPts val="1365"/>
                        </a:lnSpc>
                        <a:spcAft>
                          <a:spcPts val="0"/>
                        </a:spcAft>
                      </a:pPr>
                      <a:r>
                        <a:rPr lang="en-US" sz="1200" b="1" dirty="0">
                          <a:solidFill>
                            <a:schemeClr val="tx1"/>
                          </a:solidFill>
                          <a:effectLst/>
                        </a:rPr>
                        <a:t>Evaluation Guidelines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691057"/>
                  </a:ext>
                </a:extLst>
              </a:tr>
              <a:tr h="1538211">
                <a:tc>
                  <a:txBody>
                    <a:bodyPr/>
                    <a:lstStyle/>
                    <a:p>
                      <a:pPr marL="67945">
                        <a:lnSpc>
                          <a:spcPts val="1365"/>
                        </a:lnSpc>
                        <a:spcAft>
                          <a:spcPts val="0"/>
                        </a:spcAft>
                      </a:pPr>
                      <a:r>
                        <a:rPr lang="en-US" sz="1200" dirty="0">
                          <a:solidFill>
                            <a:schemeClr val="tx1"/>
                          </a:solidFill>
                          <a:effectLst/>
                        </a:rPr>
                        <a:t>5.1. Student-Faculty Ratio (SFR)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66675">
                        <a:spcBef>
                          <a:spcPts val="565"/>
                        </a:spcBef>
                        <a:spcAft>
                          <a:spcPts val="0"/>
                        </a:spcAft>
                      </a:pPr>
                      <a:r>
                        <a:rPr lang="en-US" sz="1200" b="0" dirty="0">
                          <a:solidFill>
                            <a:schemeClr val="tx1"/>
                          </a:solidFill>
                          <a:effectLst/>
                        </a:rPr>
                        <a:t>Marks to be given proportionally from a maximum of 20 to a minimum of 10 for average SFR between 15:1 to 25:1, and zero for average SFR higher than 25:1. Marks distribution is given as below:</a:t>
                      </a:r>
                      <a:endParaRPr lang="en-IN" sz="1200" b="0" dirty="0">
                        <a:solidFill>
                          <a:schemeClr val="tx1"/>
                        </a:solidFill>
                        <a:effectLst/>
                      </a:endParaRPr>
                    </a:p>
                    <a:p>
                      <a:pPr marL="67945">
                        <a:spcBef>
                          <a:spcPts val="40"/>
                        </a:spcBef>
                        <a:spcAft>
                          <a:spcPts val="0"/>
                        </a:spcAft>
                      </a:pPr>
                      <a:r>
                        <a:rPr lang="en-US" sz="1200" b="0" dirty="0">
                          <a:solidFill>
                            <a:schemeClr val="tx1"/>
                          </a:solidFill>
                          <a:effectLst/>
                        </a:rPr>
                        <a:t> &lt; = 15 -     20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17 </a:t>
                      </a:r>
                      <a:r>
                        <a:rPr lang="en-US" sz="1200" b="0" spc="150" dirty="0">
                          <a:solidFill>
                            <a:schemeClr val="tx1"/>
                          </a:solidFill>
                          <a:effectLst/>
                        </a:rPr>
                        <a:t> </a:t>
                      </a:r>
                      <a:r>
                        <a:rPr lang="en-US" sz="1200" b="0" dirty="0">
                          <a:solidFill>
                            <a:schemeClr val="tx1"/>
                          </a:solidFill>
                          <a:effectLst/>
                        </a:rPr>
                        <a:t>-	18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19 </a:t>
                      </a:r>
                      <a:r>
                        <a:rPr lang="en-US" sz="1200" b="0" spc="150" dirty="0">
                          <a:solidFill>
                            <a:schemeClr val="tx1"/>
                          </a:solidFill>
                          <a:effectLst/>
                        </a:rPr>
                        <a:t> </a:t>
                      </a:r>
                      <a:r>
                        <a:rPr lang="en-US" sz="1200" b="0" dirty="0">
                          <a:solidFill>
                            <a:schemeClr val="tx1"/>
                          </a:solidFill>
                          <a:effectLst/>
                        </a:rPr>
                        <a:t>-	16 Marks</a:t>
                      </a:r>
                      <a:endParaRPr lang="en-IN" sz="1200" b="0" dirty="0">
                        <a:solidFill>
                          <a:schemeClr val="tx1"/>
                        </a:solidFill>
                        <a:effectLst/>
                      </a:endParaRPr>
                    </a:p>
                    <a:p>
                      <a:pPr marL="67945">
                        <a:lnSpc>
                          <a:spcPts val="1260"/>
                        </a:lnSpc>
                        <a:spcBef>
                          <a:spcPts val="5"/>
                        </a:spcBef>
                        <a:spcAft>
                          <a:spcPts val="0"/>
                        </a:spcAft>
                        <a:tabLst>
                          <a:tab pos="709295" algn="l"/>
                        </a:tabLst>
                      </a:pPr>
                      <a:r>
                        <a:rPr lang="en-US" sz="1200" b="0" dirty="0">
                          <a:solidFill>
                            <a:schemeClr val="tx1"/>
                          </a:solidFill>
                          <a:effectLst/>
                        </a:rPr>
                        <a:t>&lt; = 21 </a:t>
                      </a:r>
                      <a:r>
                        <a:rPr lang="en-US" sz="1200" b="0" spc="150" dirty="0">
                          <a:solidFill>
                            <a:schemeClr val="tx1"/>
                          </a:solidFill>
                          <a:effectLst/>
                        </a:rPr>
                        <a:t> </a:t>
                      </a:r>
                      <a:r>
                        <a:rPr lang="en-US" sz="1200" b="0" dirty="0">
                          <a:solidFill>
                            <a:schemeClr val="tx1"/>
                          </a:solidFill>
                          <a:effectLst/>
                        </a:rPr>
                        <a:t>-	14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23 </a:t>
                      </a:r>
                      <a:r>
                        <a:rPr lang="en-US" sz="1200" b="0" spc="150" dirty="0">
                          <a:solidFill>
                            <a:schemeClr val="tx1"/>
                          </a:solidFill>
                          <a:effectLst/>
                        </a:rPr>
                        <a:t> </a:t>
                      </a:r>
                      <a:r>
                        <a:rPr lang="en-US" sz="1200" b="0" dirty="0">
                          <a:solidFill>
                            <a:schemeClr val="tx1"/>
                          </a:solidFill>
                          <a:effectLst/>
                        </a:rPr>
                        <a:t>-	12 Marks</a:t>
                      </a:r>
                      <a:endParaRPr lang="en-IN" sz="1200" b="0" dirty="0">
                        <a:solidFill>
                          <a:schemeClr val="tx1"/>
                        </a:solidFill>
                        <a:effectLst/>
                      </a:endParaRPr>
                    </a:p>
                    <a:p>
                      <a:pPr marL="67945">
                        <a:lnSpc>
                          <a:spcPts val="1260"/>
                        </a:lnSpc>
                        <a:spcBef>
                          <a:spcPts val="10"/>
                        </a:spcBef>
                        <a:spcAft>
                          <a:spcPts val="0"/>
                        </a:spcAft>
                        <a:tabLst>
                          <a:tab pos="709295" algn="l"/>
                        </a:tabLst>
                      </a:pPr>
                      <a:r>
                        <a:rPr lang="en-US" sz="1200" b="0" dirty="0">
                          <a:solidFill>
                            <a:schemeClr val="tx1"/>
                          </a:solidFill>
                          <a:effectLst/>
                        </a:rPr>
                        <a:t>&lt; = 25 </a:t>
                      </a:r>
                      <a:r>
                        <a:rPr lang="en-US" sz="1200" b="0" spc="150" dirty="0">
                          <a:solidFill>
                            <a:schemeClr val="tx1"/>
                          </a:solidFill>
                          <a:effectLst/>
                        </a:rPr>
                        <a:t> </a:t>
                      </a:r>
                      <a:r>
                        <a:rPr lang="en-US" sz="1200" b="0" dirty="0">
                          <a:solidFill>
                            <a:schemeClr val="tx1"/>
                          </a:solidFill>
                          <a:effectLst/>
                        </a:rPr>
                        <a:t>-	10 Marks</a:t>
                      </a:r>
                      <a:endParaRPr lang="en-IN" sz="1200" b="0" dirty="0">
                        <a:solidFill>
                          <a:schemeClr val="tx1"/>
                        </a:solidFill>
                        <a:effectLst/>
                      </a:endParaRPr>
                    </a:p>
                    <a:p>
                      <a:pPr marL="67945" marR="4899025">
                        <a:lnSpc>
                          <a:spcPts val="1260"/>
                        </a:lnSpc>
                        <a:spcAft>
                          <a:spcPts val="0"/>
                        </a:spcAft>
                        <a:tabLst>
                          <a:tab pos="641350" algn="l"/>
                        </a:tabLst>
                      </a:pPr>
                      <a:r>
                        <a:rPr lang="en-US" sz="1200" b="0" dirty="0">
                          <a:solidFill>
                            <a:schemeClr val="tx1"/>
                          </a:solidFill>
                          <a:effectLst/>
                        </a:rPr>
                        <a:t>&gt;  25 </a:t>
                      </a:r>
                      <a:r>
                        <a:rPr lang="en-US" sz="1200" b="0" spc="220" dirty="0">
                          <a:solidFill>
                            <a:schemeClr val="tx1"/>
                          </a:solidFill>
                          <a:effectLst/>
                        </a:rPr>
                        <a:t> </a:t>
                      </a:r>
                      <a:r>
                        <a:rPr lang="en-US" sz="1200" b="0" dirty="0">
                          <a:solidFill>
                            <a:schemeClr val="tx1"/>
                          </a:solidFill>
                          <a:effectLst/>
                        </a:rPr>
                        <a:t>-	  0</a:t>
                      </a:r>
                      <a:r>
                        <a:rPr lang="en-US" sz="1200" b="0" spc="-5" dirty="0">
                          <a:solidFill>
                            <a:schemeClr val="tx1"/>
                          </a:solidFill>
                          <a:effectLst/>
                        </a:rPr>
                        <a:t> </a:t>
                      </a:r>
                      <a:r>
                        <a:rPr lang="en-US" sz="1200" b="0" dirty="0">
                          <a:solidFill>
                            <a:schemeClr val="tx1"/>
                          </a:solidFill>
                          <a:effectLst/>
                        </a:rPr>
                        <a:t>Marks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914820"/>
                  </a:ext>
                </a:extLst>
              </a:tr>
              <a:tr h="2322546">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SFR is to be verified considering the faculty of the entire</a:t>
                      </a:r>
                      <a:r>
                        <a:rPr lang="en-US" sz="1200" b="0" i="1" spc="-35" dirty="0">
                          <a:solidFill>
                            <a:schemeClr val="tx1"/>
                          </a:solidFill>
                          <a:effectLst/>
                        </a:rPr>
                        <a:t> </a:t>
                      </a:r>
                      <a:r>
                        <a:rPr lang="en-US" sz="1200" b="0" i="1" dirty="0">
                          <a:solidFill>
                            <a:schemeClr val="tx1"/>
                          </a:solidFill>
                          <a:effectLst/>
                        </a:rPr>
                        <a:t>department.</a:t>
                      </a:r>
                      <a:endParaRPr lang="en-IN" sz="1200" b="0" i="1" dirty="0">
                        <a:solidFill>
                          <a:schemeClr val="tx1"/>
                        </a:solidFill>
                        <a:effectLst/>
                      </a:endParaRPr>
                    </a:p>
                    <a:p>
                      <a:pPr marL="342900" marR="36957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Regular faculty calculation considering Regular faculty definition*; Faculty appointment letters, time table, subject allocation file, salary statements.</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students calculation as mentioned in the SAR(please refer table under criterion</a:t>
                      </a:r>
                      <a:r>
                        <a:rPr lang="en-US" sz="1200" b="0" i="1" spc="-20" dirty="0">
                          <a:solidFill>
                            <a:schemeClr val="tx1"/>
                          </a:solidFill>
                          <a:effectLst/>
                        </a:rPr>
                        <a:t> </a:t>
                      </a:r>
                      <a:r>
                        <a:rPr lang="en-US" sz="1200" b="0" i="1" dirty="0">
                          <a:solidFill>
                            <a:schemeClr val="tx1"/>
                          </a:solidFill>
                          <a:effectLst/>
                        </a:rPr>
                        <a:t>5.1)</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Faculty Qualification as per AICTE guidelines shall only be</a:t>
                      </a:r>
                      <a:r>
                        <a:rPr lang="en-US" sz="1200" b="0" i="1" spc="-25" dirty="0">
                          <a:solidFill>
                            <a:schemeClr val="tx1"/>
                          </a:solidFill>
                          <a:effectLst/>
                        </a:rPr>
                        <a:t> </a:t>
                      </a:r>
                      <a:r>
                        <a:rPr lang="en-US" sz="1200" b="0" i="1" dirty="0">
                          <a:solidFill>
                            <a:schemeClr val="tx1"/>
                          </a:solidFill>
                          <a:effectLst/>
                        </a:rPr>
                        <a:t>counted</a:t>
                      </a:r>
                      <a:endParaRPr lang="en-IN" sz="1200" b="0" i="1" dirty="0">
                        <a:solidFill>
                          <a:schemeClr val="tx1"/>
                        </a:solidFill>
                        <a:effectLst/>
                      </a:endParaRPr>
                    </a:p>
                    <a:p>
                      <a:pPr marL="342900" indent="-250825">
                        <a:spcBef>
                          <a:spcPts val="35"/>
                        </a:spcBef>
                        <a:spcAft>
                          <a:spcPts val="0"/>
                        </a:spcAft>
                      </a:pPr>
                      <a:r>
                        <a:rPr lang="en-US" sz="1200" b="0" i="1" dirty="0">
                          <a:solidFill>
                            <a:schemeClr val="tx1"/>
                          </a:solidFill>
                          <a:effectLst/>
                        </a:rPr>
                        <a:t> </a:t>
                      </a:r>
                    </a:p>
                    <a:p>
                      <a:pPr marL="342900" indent="-250825">
                        <a:spcBef>
                          <a:spcPts val="35"/>
                        </a:spcBef>
                        <a:spcAft>
                          <a:spcPts val="0"/>
                        </a:spcAft>
                      </a:pPr>
                      <a:r>
                        <a:rPr lang="en-US" sz="1200" b="0" i="1" dirty="0">
                          <a:solidFill>
                            <a:schemeClr val="tx1"/>
                          </a:solidFill>
                          <a:effectLst/>
                        </a:rPr>
                        <a:t>*</a:t>
                      </a:r>
                      <a:r>
                        <a:rPr lang="en-US" sz="1100" b="0" i="1" dirty="0">
                          <a:solidFill>
                            <a:schemeClr val="tx1"/>
                          </a:solidFill>
                          <a:effectLst/>
                        </a:rPr>
                        <a:t>Note: 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have the AICTE prescribed qualifications and experience.</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be appointed on full time basis and worked for consecutive two semesters during the particular academic year under consideration. </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Should have gone through an appropriate process of selection and the records of the same shall be made available to the visiting team during NBA visit</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54483708"/>
                  </a:ext>
                </a:extLst>
              </a:tr>
              <a:tr h="1261536">
                <a:tc>
                  <a:txBody>
                    <a:bodyPr/>
                    <a:lstStyle/>
                    <a:p>
                      <a:pPr marL="67945">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5.2. Faculty Cadre Proportion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20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Cadre Proportion Marks =</a:t>
                      </a: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AF1     </a:t>
                      </a: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AF2</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0.6 + </a:t>
                      </a:r>
                      <a:r>
                        <a:rPr lang="en-US" sz="1200" b="0" u="sng" dirty="0">
                          <a:solidFill>
                            <a:schemeClr val="tx1"/>
                          </a:solidFill>
                          <a:effectLst/>
                          <a:latin typeface="+mn-lt"/>
                          <a:ea typeface="Times New Roman" panose="02020603050405020304" pitchFamily="18" charset="0"/>
                          <a:cs typeface="Mangal" panose="02040503050203030202" pitchFamily="18" charset="0"/>
                        </a:rPr>
                        <a:t>AF3</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0.4     x </a:t>
                      </a:r>
                      <a:r>
                        <a:rPr lang="en-US" sz="1200" b="0" spc="-45" dirty="0">
                          <a:solidFill>
                            <a:schemeClr val="tx1"/>
                          </a:solidFill>
                          <a:effectLst/>
                          <a:latin typeface="+mn-lt"/>
                          <a:ea typeface="Times New Roman" panose="02020603050405020304" pitchFamily="18" charset="0"/>
                          <a:cs typeface="Mangal" panose="02040503050203030202" pitchFamily="18" charset="0"/>
                        </a:rPr>
                        <a:t>10 </a:t>
                      </a:r>
                    </a:p>
                    <a:p>
                      <a:pPr marL="67945">
                        <a:spcAft>
                          <a:spcPts val="0"/>
                        </a:spcAft>
                      </a:pPr>
                      <a:r>
                        <a:rPr lang="en-US" sz="1200" b="0" spc="-4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RF1           RF2               RF3</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Char char="•"/>
                        <a:tabLst>
                          <a:tab pos="16129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If AF1 = AF2= 0 then zero</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marks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23850" marR="3300730" lvl="0" indent="-231775">
                        <a:lnSpc>
                          <a:spcPct val="100000"/>
                        </a:lnSpc>
                        <a:spcBef>
                          <a:spcPts val="0"/>
                        </a:spcBef>
                        <a:spcAft>
                          <a:spcPts val="0"/>
                        </a:spcAft>
                        <a:buSzPts val="1200"/>
                        <a:buFont typeface="Times New Roman" panose="02020603050405020304" pitchFamily="18" charset="0"/>
                        <a:buChar char="•"/>
                        <a:tabLst/>
                      </a:pPr>
                      <a:r>
                        <a:rPr lang="en-US" sz="1200" b="0" dirty="0">
                          <a:solidFill>
                            <a:schemeClr val="tx1"/>
                          </a:solidFill>
                          <a:effectLst/>
                          <a:latin typeface="+mn-lt"/>
                          <a:ea typeface="Times New Roman" panose="02020603050405020304" pitchFamily="18" charset="0"/>
                          <a:cs typeface="Mangal" panose="02040503050203030202" pitchFamily="18" charset="0"/>
                        </a:rPr>
                        <a:t>Maximum marks to be limited if it exceeds 20 (Refer calculation in</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SAR)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7741045"/>
                  </a:ext>
                </a:extLst>
              </a:tr>
              <a:tr h="103676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(Faculty Qualification and experience required for cadre posts shall only be considered as per AICTE norms/guidelines)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470"/>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available; Faculty qualification and experience and eligibility; Appointment/Promotion</a:t>
                      </a:r>
                      <a:r>
                        <a:rPr lang="en-US" sz="1200" b="0" i="1" spc="-45"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orders</a:t>
                      </a:r>
                      <a:endParaRPr lang="en-IN" sz="1200" b="0" dirty="0">
                        <a:solidFill>
                          <a:schemeClr val="tx1"/>
                        </a:solidFill>
                        <a:effectLst/>
                        <a:latin typeface="+mn-lt"/>
                        <a:ea typeface="Symbol" panose="05050102010706020507" pitchFamily="18" charset="2"/>
                        <a:cs typeface="Symbol" panose="05050102010706020507" pitchFamily="18" charset="2"/>
                      </a:endParaRPr>
                    </a:p>
                    <a:p>
                      <a:pPr marL="342900" lvl="0" indent="-250825">
                        <a:spcBef>
                          <a:spcPts val="5"/>
                        </a:spcBef>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required as per AICTE guidelines (refer calculation in</a:t>
                      </a:r>
                      <a:r>
                        <a:rPr lang="en-US" sz="1200" b="0" i="1" spc="-20"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SAR)</a:t>
                      </a:r>
                      <a:endParaRPr lang="en-IN" sz="12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02133546"/>
                  </a:ext>
                </a:extLst>
              </a:tr>
            </a:tbl>
          </a:graphicData>
        </a:graphic>
      </p:graphicFrame>
      <p:sp>
        <p:nvSpPr>
          <p:cNvPr id="8" name="Left Brace 7">
            <a:extLst>
              <a:ext uri="{FF2B5EF4-FFF2-40B4-BE49-F238E27FC236}">
                <a16:creationId xmlns:a16="http://schemas.microsoft.com/office/drawing/2014/main" id="{972B34AA-49D7-4159-BA03-7DB834F10346}"/>
              </a:ext>
            </a:extLst>
          </p:cNvPr>
          <p:cNvSpPr/>
          <p:nvPr/>
        </p:nvSpPr>
        <p:spPr>
          <a:xfrm>
            <a:off x="4517136" y="4663440"/>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9" name="Left Brace 8">
            <a:extLst>
              <a:ext uri="{FF2B5EF4-FFF2-40B4-BE49-F238E27FC236}">
                <a16:creationId xmlns:a16="http://schemas.microsoft.com/office/drawing/2014/main" id="{9E8A5A8D-37BC-4651-86CD-01A7FA3EDE1F}"/>
              </a:ext>
            </a:extLst>
          </p:cNvPr>
          <p:cNvSpPr/>
          <p:nvPr/>
        </p:nvSpPr>
        <p:spPr>
          <a:xfrm>
            <a:off x="5135880" y="4652116"/>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0" name="Left Brace 9">
            <a:extLst>
              <a:ext uri="{FF2B5EF4-FFF2-40B4-BE49-F238E27FC236}">
                <a16:creationId xmlns:a16="http://schemas.microsoft.com/office/drawing/2014/main" id="{4C944130-6053-4BD0-A6CE-450DB315CAAB}"/>
              </a:ext>
            </a:extLst>
          </p:cNvPr>
          <p:cNvSpPr/>
          <p:nvPr/>
        </p:nvSpPr>
        <p:spPr>
          <a:xfrm flipH="1">
            <a:off x="4828032" y="4663440"/>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1" name="Left Brace 10">
            <a:extLst>
              <a:ext uri="{FF2B5EF4-FFF2-40B4-BE49-F238E27FC236}">
                <a16:creationId xmlns:a16="http://schemas.microsoft.com/office/drawing/2014/main" id="{759DC148-A197-4D2F-BA70-E857E2040753}"/>
              </a:ext>
            </a:extLst>
          </p:cNvPr>
          <p:cNvSpPr/>
          <p:nvPr/>
        </p:nvSpPr>
        <p:spPr>
          <a:xfrm>
            <a:off x="5890260" y="4640792"/>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2" name="Left Brace 11">
            <a:extLst>
              <a:ext uri="{FF2B5EF4-FFF2-40B4-BE49-F238E27FC236}">
                <a16:creationId xmlns:a16="http://schemas.microsoft.com/office/drawing/2014/main" id="{A8997CDB-FC01-4EA8-B128-3B79ABAABA49}"/>
              </a:ext>
            </a:extLst>
          </p:cNvPr>
          <p:cNvSpPr/>
          <p:nvPr/>
        </p:nvSpPr>
        <p:spPr>
          <a:xfrm>
            <a:off x="4462272" y="4624684"/>
            <a:ext cx="54864" cy="47766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3" name="Left Brace 12">
            <a:extLst>
              <a:ext uri="{FF2B5EF4-FFF2-40B4-BE49-F238E27FC236}">
                <a16:creationId xmlns:a16="http://schemas.microsoft.com/office/drawing/2014/main" id="{1897D84E-969F-4120-819D-A84C1FB9A6DD}"/>
              </a:ext>
            </a:extLst>
          </p:cNvPr>
          <p:cNvSpPr/>
          <p:nvPr/>
        </p:nvSpPr>
        <p:spPr>
          <a:xfrm flipH="1">
            <a:off x="5405628" y="4652116"/>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4" name="Left Brace 13">
            <a:extLst>
              <a:ext uri="{FF2B5EF4-FFF2-40B4-BE49-F238E27FC236}">
                <a16:creationId xmlns:a16="http://schemas.microsoft.com/office/drawing/2014/main" id="{C98E5316-02EB-42CD-B801-3BE6FCC23659}"/>
              </a:ext>
            </a:extLst>
          </p:cNvPr>
          <p:cNvSpPr/>
          <p:nvPr/>
        </p:nvSpPr>
        <p:spPr>
          <a:xfrm flipH="1">
            <a:off x="6467856" y="4622504"/>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6" name="Left Brace 15">
            <a:extLst>
              <a:ext uri="{FF2B5EF4-FFF2-40B4-BE49-F238E27FC236}">
                <a16:creationId xmlns:a16="http://schemas.microsoft.com/office/drawing/2014/main" id="{D25BA16D-6B1F-4E3D-AFCD-1C99C9649ABF}"/>
              </a:ext>
            </a:extLst>
          </p:cNvPr>
          <p:cNvSpPr/>
          <p:nvPr/>
        </p:nvSpPr>
        <p:spPr>
          <a:xfrm flipH="1">
            <a:off x="6938774" y="4622504"/>
            <a:ext cx="124968" cy="45241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221596744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5EE0FD-EB47-42BB-8F1B-E72C9BBD1F23}"/>
              </a:ext>
            </a:extLst>
          </p:cNvPr>
          <p:cNvGraphicFramePr>
            <a:graphicFrameLocks noGrp="1"/>
          </p:cNvGraphicFramePr>
          <p:nvPr/>
        </p:nvGraphicFramePr>
        <p:xfrm>
          <a:off x="320041" y="164592"/>
          <a:ext cx="11750040" cy="6373367"/>
        </p:xfrm>
        <a:graphic>
          <a:graphicData uri="http://schemas.openxmlformats.org/drawingml/2006/table">
            <a:tbl>
              <a:tblPr firstRow="1" firstCol="1" lastRow="1" lastCol="1" bandRow="1" bandCol="1">
                <a:tableStyleId>{5C22544A-7EE6-4342-B048-85BDC9FD1C3A}</a:tableStyleId>
              </a:tblPr>
              <a:tblGrid>
                <a:gridCol w="3373552">
                  <a:extLst>
                    <a:ext uri="{9D8B030D-6E8A-4147-A177-3AD203B41FA5}">
                      <a16:colId xmlns:a16="http://schemas.microsoft.com/office/drawing/2014/main" val="1769641053"/>
                    </a:ext>
                  </a:extLst>
                </a:gridCol>
                <a:gridCol w="697976">
                  <a:extLst>
                    <a:ext uri="{9D8B030D-6E8A-4147-A177-3AD203B41FA5}">
                      <a16:colId xmlns:a16="http://schemas.microsoft.com/office/drawing/2014/main" val="2269009115"/>
                    </a:ext>
                  </a:extLst>
                </a:gridCol>
                <a:gridCol w="7678512">
                  <a:extLst>
                    <a:ext uri="{9D8B030D-6E8A-4147-A177-3AD203B41FA5}">
                      <a16:colId xmlns:a16="http://schemas.microsoft.com/office/drawing/2014/main" val="2555096329"/>
                    </a:ext>
                  </a:extLst>
                </a:gridCol>
              </a:tblGrid>
              <a:tr h="710263">
                <a:tc>
                  <a:txBody>
                    <a:bodyPr/>
                    <a:lstStyle/>
                    <a:p>
                      <a:pPr marL="67945">
                        <a:lnSpc>
                          <a:spcPts val="1375"/>
                        </a:lnSpc>
                        <a:spcAft>
                          <a:spcPts val="0"/>
                        </a:spcAft>
                      </a:pPr>
                      <a:r>
                        <a:rPr lang="en-US" sz="1200" dirty="0">
                          <a:solidFill>
                            <a:schemeClr val="tx1"/>
                          </a:solidFill>
                          <a:effectLst/>
                          <a:latin typeface="+mn-lt"/>
                        </a:rPr>
                        <a:t>5.3. Faculty Qualification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75"/>
                        </a:lnSpc>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indent="0">
                        <a:lnSpc>
                          <a:spcPts val="1350"/>
                        </a:lnSpc>
                        <a:spcAft>
                          <a:spcPts val="0"/>
                        </a:spcAft>
                      </a:pPr>
                      <a:r>
                        <a:rPr lang="en-US" sz="1200" b="0" dirty="0">
                          <a:solidFill>
                            <a:schemeClr val="tx1"/>
                          </a:solidFill>
                          <a:effectLst/>
                          <a:latin typeface="+mn-lt"/>
                        </a:rPr>
                        <a:t>FQ = 2.0 x [{10X +4Y}/F]</a:t>
                      </a:r>
                      <a:r>
                        <a:rPr lang="en-US" sz="1200" b="0" spc="115" dirty="0">
                          <a:solidFill>
                            <a:schemeClr val="tx1"/>
                          </a:solidFill>
                          <a:effectLst/>
                          <a:latin typeface="+mn-lt"/>
                        </a:rPr>
                        <a:t> </a:t>
                      </a:r>
                      <a:r>
                        <a:rPr lang="en-US" sz="1200" b="0" dirty="0">
                          <a:solidFill>
                            <a:schemeClr val="tx1"/>
                          </a:solidFill>
                          <a:effectLst/>
                          <a:latin typeface="+mn-lt"/>
                        </a:rPr>
                        <a:t>where</a:t>
                      </a:r>
                      <a:endParaRPr lang="en-IN" sz="1200" b="0" dirty="0">
                        <a:solidFill>
                          <a:schemeClr val="tx1"/>
                        </a:solidFill>
                        <a:effectLst/>
                        <a:latin typeface="+mn-lt"/>
                      </a:endParaRPr>
                    </a:p>
                    <a:p>
                      <a:pPr marL="67945" marR="66675">
                        <a:lnSpc>
                          <a:spcPct val="98000"/>
                        </a:lnSpc>
                        <a:spcBef>
                          <a:spcPts val="10"/>
                        </a:spcBef>
                        <a:spcAft>
                          <a:spcPts val="0"/>
                        </a:spcAft>
                      </a:pPr>
                      <a:r>
                        <a:rPr lang="en-US" sz="1200" b="0" dirty="0">
                          <a:solidFill>
                            <a:schemeClr val="tx1"/>
                          </a:solidFill>
                          <a:effectLst/>
                          <a:latin typeface="+mn-lt"/>
                        </a:rPr>
                        <a:t>X is no. of faculty with Ph.D., Y is no. of faculty with M.Tech., F is no. of faculty required to comply 1:20 Faculty Student</a:t>
                      </a:r>
                      <a:r>
                        <a:rPr lang="en-US" sz="1200" b="0" spc="20" dirty="0">
                          <a:solidFill>
                            <a:schemeClr val="tx1"/>
                          </a:solidFill>
                          <a:effectLst/>
                          <a:latin typeface="+mn-lt"/>
                        </a:rPr>
                        <a:t> </a:t>
                      </a:r>
                      <a:r>
                        <a:rPr lang="en-US" sz="1200" b="0" dirty="0">
                          <a:solidFill>
                            <a:schemeClr val="tx1"/>
                          </a:solidFill>
                          <a:effectLst/>
                          <a:latin typeface="+mn-lt"/>
                        </a:rPr>
                        <a:t>ratio (no. of faculty and no. of students required to be calculated as per 5.1)</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8270010"/>
                  </a:ext>
                </a:extLst>
              </a:tr>
              <a:tr h="436045">
                <a:tc gridSpan="3">
                  <a:txBody>
                    <a:bodyPr/>
                    <a:lstStyle/>
                    <a:p>
                      <a:pPr marL="67945" algn="l">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lvl="0" indent="-250825" algn="l">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rPr>
                        <a:t>Documentary evidence – Faculty</a:t>
                      </a:r>
                      <a:r>
                        <a:rPr lang="en-US" sz="1200" b="0" i="1" spc="-35" dirty="0">
                          <a:solidFill>
                            <a:schemeClr val="tx1"/>
                          </a:solidFill>
                          <a:effectLst/>
                          <a:latin typeface="+mn-lt"/>
                        </a:rPr>
                        <a:t> </a:t>
                      </a:r>
                      <a:r>
                        <a:rPr lang="en-US" sz="1200" b="0" i="1" dirty="0">
                          <a:solidFill>
                            <a:schemeClr val="tx1"/>
                          </a:solidFill>
                          <a:effectLst/>
                          <a:latin typeface="+mn-lt"/>
                        </a:rPr>
                        <a:t>Qualification</a:t>
                      </a:r>
                      <a:endParaRPr lang="en-IN" sz="1200" b="0" i="1"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98434702"/>
                  </a:ext>
                </a:extLst>
              </a:tr>
              <a:tr h="895292">
                <a:tc>
                  <a:txBody>
                    <a:bodyPr/>
                    <a:lstStyle/>
                    <a:p>
                      <a:pPr marL="67945">
                        <a:lnSpc>
                          <a:spcPts val="1365"/>
                        </a:lnSpc>
                        <a:spcAft>
                          <a:spcPts val="0"/>
                        </a:spcAft>
                      </a:pPr>
                      <a:r>
                        <a:rPr lang="en-US" sz="1200" dirty="0">
                          <a:solidFill>
                            <a:schemeClr val="tx1"/>
                          </a:solidFill>
                          <a:effectLst/>
                          <a:latin typeface="+mn-lt"/>
                        </a:rPr>
                        <a:t>5.4 Faculty Retention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indent="0" algn="ctr">
                        <a:lnSpc>
                          <a:spcPts val="1365"/>
                        </a:lnSpc>
                        <a:spcAft>
                          <a:spcPts val="0"/>
                        </a:spcAft>
                        <a:buFont typeface="+mj-lt"/>
                        <a:buNone/>
                      </a:pPr>
                      <a:r>
                        <a:rPr lang="en-US" sz="1200" b="1" dirty="0">
                          <a:solidFill>
                            <a:schemeClr val="tx1"/>
                          </a:solidFill>
                          <a:effectLst/>
                          <a:latin typeface="+mn-lt"/>
                        </a:rPr>
                        <a:t>10</a:t>
                      </a:r>
                      <a:endParaRPr lang="en-IN" sz="1200" b="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mj-lt"/>
                        <a:buAutoNum type="alphaUcPeriod"/>
                        <a:tabLst>
                          <a:tab pos="314325" algn="l"/>
                        </a:tabLst>
                      </a:pPr>
                      <a:r>
                        <a:rPr lang="en-US" sz="1200" b="0" spc="-5" dirty="0">
                          <a:solidFill>
                            <a:schemeClr val="tx1"/>
                          </a:solidFill>
                          <a:effectLst/>
                          <a:latin typeface="+mn-lt"/>
                        </a:rPr>
                        <a:t>≥ 90%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dirty="0">
                          <a:solidFill>
                            <a:schemeClr val="tx1"/>
                          </a:solidFill>
                          <a:effectLst/>
                          <a:latin typeface="+mn-lt"/>
                        </a:rPr>
                        <a:t>year (10)</a:t>
                      </a:r>
                      <a:endParaRPr lang="en-IN" sz="1200" b="0" dirty="0">
                        <a:solidFill>
                          <a:schemeClr val="tx1"/>
                        </a:solidFill>
                        <a:effectLst/>
                        <a:latin typeface="+mn-lt"/>
                      </a:endParaRPr>
                    </a:p>
                    <a:p>
                      <a:pPr marL="342900" marR="203835" lvl="0" indent="-250825">
                        <a:spcAft>
                          <a:spcPts val="0"/>
                        </a:spcAft>
                        <a:buSzPts val="1200"/>
                        <a:buFont typeface="+mj-lt"/>
                        <a:buAutoNum type="alphaUcPeriod"/>
                        <a:tabLst>
                          <a:tab pos="314325" algn="l"/>
                        </a:tabLst>
                      </a:pPr>
                      <a:r>
                        <a:rPr lang="en-US" sz="1200" b="0" spc="-5" dirty="0">
                          <a:solidFill>
                            <a:schemeClr val="tx1"/>
                          </a:solidFill>
                          <a:effectLst/>
                          <a:latin typeface="+mn-lt"/>
                        </a:rPr>
                        <a:t>≥ 75% of required Faculties retained during the period of assessment keeping CAYm2 as base year</a:t>
                      </a:r>
                      <a:r>
                        <a:rPr lang="en-US" sz="1200" b="0" spc="20" dirty="0">
                          <a:solidFill>
                            <a:schemeClr val="tx1"/>
                          </a:solidFill>
                          <a:effectLst/>
                          <a:latin typeface="+mn-lt"/>
                        </a:rPr>
                        <a:t> </a:t>
                      </a:r>
                      <a:r>
                        <a:rPr lang="en-US" sz="1200" b="0" spc="-5" dirty="0">
                          <a:solidFill>
                            <a:schemeClr val="tx1"/>
                          </a:solidFill>
                          <a:effectLst/>
                          <a:latin typeface="+mn-lt"/>
                        </a:rPr>
                        <a:t>(08)</a:t>
                      </a:r>
                      <a:endParaRPr lang="en-IN" sz="1200" b="0" spc="-5" dirty="0">
                        <a:solidFill>
                          <a:schemeClr val="tx1"/>
                        </a:solidFill>
                        <a:effectLst/>
                        <a:latin typeface="+mn-lt"/>
                      </a:endParaRPr>
                    </a:p>
                    <a:p>
                      <a:pPr marL="342900" indent="-250825">
                        <a:buFont typeface="+mj-lt"/>
                        <a:buAutoNum type="alphaUcPeriod"/>
                      </a:pPr>
                      <a:r>
                        <a:rPr lang="en-US" sz="1200" b="0" spc="-5" dirty="0">
                          <a:solidFill>
                            <a:schemeClr val="tx1"/>
                          </a:solidFill>
                          <a:effectLst/>
                          <a:latin typeface="+mn-lt"/>
                        </a:rPr>
                        <a:t>≥ 60%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kern="1200" dirty="0">
                          <a:solidFill>
                            <a:schemeClr val="tx1"/>
                          </a:solidFill>
                          <a:effectLst/>
                          <a:latin typeface="+mn-lt"/>
                          <a:ea typeface="+mn-ea"/>
                          <a:cs typeface="+mn-cs"/>
                        </a:rPr>
                        <a:t>year (06)</a:t>
                      </a:r>
                      <a:endParaRPr lang="en-IN" sz="1200" b="0" kern="1200" dirty="0">
                        <a:solidFill>
                          <a:schemeClr val="tx1"/>
                        </a:solidFill>
                        <a:effectLst/>
                        <a:latin typeface="+mn-lt"/>
                        <a:ea typeface="+mn-ea"/>
                        <a:cs typeface="+mn-cs"/>
                      </a:endParaRPr>
                    </a:p>
                    <a:p>
                      <a:pPr marL="342900" lvl="0" indent="-250825">
                        <a:buFont typeface="+mj-lt"/>
                        <a:buAutoNum type="alphaUcPeriod"/>
                      </a:pPr>
                      <a:r>
                        <a:rPr lang="en-US" sz="1200" b="0" spc="-5" dirty="0">
                          <a:solidFill>
                            <a:schemeClr val="tx1"/>
                          </a:solidFill>
                          <a:effectLst/>
                          <a:latin typeface="+mn-lt"/>
                        </a:rPr>
                        <a:t>≥  </a:t>
                      </a:r>
                      <a:r>
                        <a:rPr lang="en-US" sz="1200" b="0" kern="1200" dirty="0">
                          <a:solidFill>
                            <a:schemeClr val="tx1"/>
                          </a:solidFill>
                          <a:effectLst/>
                          <a:latin typeface="+mn-lt"/>
                          <a:ea typeface="+mn-ea"/>
                          <a:cs typeface="+mn-cs"/>
                        </a:rPr>
                        <a:t>50% of required Faculties retained during the period of assessment keeping CAY</a:t>
                      </a:r>
                      <a:r>
                        <a:rPr lang="en-US" sz="1200" b="0" i="1" kern="1200" dirty="0">
                          <a:solidFill>
                            <a:schemeClr val="tx1"/>
                          </a:solidFill>
                          <a:effectLst/>
                          <a:latin typeface="+mn-lt"/>
                          <a:ea typeface="+mn-ea"/>
                          <a:cs typeface="+mn-cs"/>
                        </a:rPr>
                        <a:t>m2 </a:t>
                      </a:r>
                      <a:r>
                        <a:rPr lang="en-US" sz="1200" b="0" kern="1200" dirty="0">
                          <a:solidFill>
                            <a:schemeClr val="tx1"/>
                          </a:solidFill>
                          <a:effectLst/>
                          <a:latin typeface="+mn-lt"/>
                          <a:ea typeface="+mn-ea"/>
                          <a:cs typeface="+mn-cs"/>
                        </a:rPr>
                        <a:t>as base year (04)</a:t>
                      </a:r>
                      <a:endParaRPr lang="en-IN" sz="1200" b="0" kern="1200" dirty="0">
                        <a:solidFill>
                          <a:schemeClr val="tx1"/>
                        </a:solidFill>
                        <a:effectLst/>
                        <a:latin typeface="+mn-lt"/>
                        <a:ea typeface="+mn-ea"/>
                        <a:cs typeface="+mn-cs"/>
                      </a:endParaRPr>
                    </a:p>
                    <a:p>
                      <a:pPr marL="342900" indent="-250825">
                        <a:buFont typeface="+mj-lt"/>
                        <a:buAutoNum type="alphaUcPeriod"/>
                      </a:pPr>
                      <a:r>
                        <a:rPr lang="en-US" sz="1200" b="0" kern="1200" dirty="0">
                          <a:solidFill>
                            <a:schemeClr val="tx1"/>
                          </a:solidFill>
                          <a:effectLst/>
                          <a:latin typeface="+mn-lt"/>
                          <a:ea typeface="+mn-ea"/>
                          <a:cs typeface="+mn-cs"/>
                        </a:rPr>
                        <a:t>Otherwise (0)</a:t>
                      </a:r>
                      <a:endParaRPr lang="en-IN" sz="12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65034"/>
                  </a:ext>
                </a:extLst>
              </a:tr>
              <a:tr h="53536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0"/>
                        </a:spcBef>
                        <a:spcAft>
                          <a:spcPts val="0"/>
                        </a:spcAft>
                      </a:pP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Symbol" panose="05050102010706020507" pitchFamily="18" charset="2"/>
                        <a:buChar char=""/>
                        <a:tabLst>
                          <a:tab pos="297180" algn="l"/>
                          <a:tab pos="297815" algn="l"/>
                        </a:tabLst>
                      </a:pPr>
                      <a:r>
                        <a:rPr lang="en-US" sz="1200" b="0" i="0" dirty="0">
                          <a:solidFill>
                            <a:schemeClr val="tx1"/>
                          </a:solidFill>
                          <a:effectLst/>
                          <a:latin typeface="+mn-lt"/>
                          <a:ea typeface="Symbol" panose="05050102010706020507" pitchFamily="18" charset="2"/>
                          <a:cs typeface="Symbol" panose="05050102010706020507" pitchFamily="18" charset="2"/>
                        </a:rPr>
                        <a:t>Faculty date of joining; atleast three-month (July-April-May) salary statement for each of the assessment</a:t>
                      </a:r>
                      <a:r>
                        <a:rPr lang="en-US" sz="1200" b="0" i="0" spc="-65" dirty="0">
                          <a:solidFill>
                            <a:schemeClr val="tx1"/>
                          </a:solidFill>
                          <a:effectLst/>
                          <a:latin typeface="+mn-lt"/>
                          <a:ea typeface="Symbol" panose="05050102010706020507" pitchFamily="18" charset="2"/>
                          <a:cs typeface="Symbol" panose="05050102010706020507" pitchFamily="18" charset="2"/>
                        </a:rPr>
                        <a:t> </a:t>
                      </a:r>
                      <a:r>
                        <a:rPr lang="en-US" sz="1200" b="0" i="0" dirty="0">
                          <a:solidFill>
                            <a:schemeClr val="tx1"/>
                          </a:solidFill>
                          <a:effectLst/>
                          <a:latin typeface="+mn-lt"/>
                          <a:ea typeface="Symbol" panose="05050102010706020507" pitchFamily="18" charset="2"/>
                          <a:cs typeface="Symbol" panose="05050102010706020507" pitchFamily="18" charset="2"/>
                        </a:rPr>
                        <a:t>years</a:t>
                      </a:r>
                      <a:endParaRPr lang="en-IN" sz="12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82452495"/>
                  </a:ext>
                </a:extLst>
              </a:tr>
              <a:tr h="749331">
                <a:tc>
                  <a:txBody>
                    <a:bodyPr/>
                    <a:lstStyle/>
                    <a:p>
                      <a:pPr marL="6794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5.5. Faculty competencies in correlation to Program Specific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Specialization</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Research</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Publications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Course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Developments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2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Other relevant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points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017563"/>
                  </a:ext>
                </a:extLst>
              </a:tr>
              <a:tr h="284924">
                <a:tc gridSpan="3">
                  <a:txBody>
                    <a:bodyPr/>
                    <a:lstStyle/>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212463809"/>
                  </a:ext>
                </a:extLst>
              </a:tr>
              <a:tr h="702979">
                <a:tc>
                  <a:txBody>
                    <a:bodyPr/>
                    <a:lstStyle/>
                    <a:p>
                      <a:pPr marL="335280" marR="492125" indent="-2673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5.6. Innovations by the Faculty in Teaching and Learning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195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74549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Statement of clear goals, use of appropriate methods, significance of results, effective presentation (4)</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on the Institute Website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for peer review and critique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Reproducibility and Reusability by other scholars for further development</a:t>
                      </a:r>
                      <a:r>
                        <a:rPr lang="en-US" sz="1200" b="0" spc="-8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668042"/>
                  </a:ext>
                </a:extLst>
              </a:tr>
              <a:tr h="80444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Availability on Institute website; awareness among faculty and students of the</a:t>
                      </a:r>
                      <a:r>
                        <a:rPr lang="en-US" sz="1200" b="0" i="1" spc="-35" dirty="0">
                          <a:solidFill>
                            <a:schemeClr val="tx1"/>
                          </a:solidFill>
                          <a:effectLst/>
                          <a:latin typeface="+mn-lt"/>
                          <a:ea typeface="Times New Roman" panose="02020603050405020304" pitchFamily="18" charset="0"/>
                          <a:cs typeface="Mangal" panose="02040503050203030202" pitchFamily="18" charset="0"/>
                        </a:rPr>
                        <a:t> </a:t>
                      </a:r>
                      <a:r>
                        <a:rPr lang="en-US" sz="1200" b="0" i="1" spc="-5" dirty="0">
                          <a:solidFill>
                            <a:schemeClr val="tx1"/>
                          </a:solidFill>
                          <a:effectLst/>
                          <a:latin typeface="+mn-lt"/>
                          <a:ea typeface="Times New Roman" panose="02020603050405020304" pitchFamily="18" charset="0"/>
                          <a:cs typeface="Mangal" panose="02040503050203030202" pitchFamily="18" charset="0"/>
                        </a:rPr>
                        <a:t>department</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&amp; C. Self</a:t>
                      </a:r>
                      <a:r>
                        <a:rPr lang="en-US" sz="1200" b="0" i="1" spc="-10" dirty="0">
                          <a:solidFill>
                            <a:schemeClr val="tx1"/>
                          </a:solidFill>
                          <a:effectLst/>
                          <a:latin typeface="+mn-lt"/>
                          <a:ea typeface="Times New Roman" panose="02020603050405020304" pitchFamily="18" charset="0"/>
                          <a:cs typeface="Mangal" panose="02040503050203030202" pitchFamily="18" charset="0"/>
                        </a:rPr>
                        <a:t>-</a:t>
                      </a:r>
                      <a:r>
                        <a:rPr lang="en-US" sz="1200" b="0" i="1" spc="-5" dirty="0">
                          <a:solidFill>
                            <a:schemeClr val="tx1"/>
                          </a:solidFill>
                          <a:effectLst/>
                          <a:latin typeface="+mn-lt"/>
                          <a:ea typeface="Times New Roman" panose="02020603050405020304" pitchFamily="18" charset="0"/>
                          <a:cs typeface="Mangal" panose="02040503050203030202" pitchFamily="18" charset="0"/>
                        </a:rPr>
                        <a:t>explanatory</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marR="57785" indent="-250825">
                        <a:lnSpc>
                          <a:spcPts val="1380"/>
                        </a:lnSpc>
                        <a:spcBef>
                          <a:spcPts val="2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D.   Innovations that contribute to the improvement of student learning, typically include use of ICT, instruction delivery, instructional methods, assessment, evaluation etc.</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39081466"/>
                  </a:ext>
                </a:extLst>
              </a:tr>
              <a:tr h="548640">
                <a:tc>
                  <a:txBody>
                    <a:bodyPr/>
                    <a:lstStyle/>
                    <a:p>
                      <a:pPr marL="297180" marR="250825" indent="-2292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5.7 Faculty as participants in Faculty development /training activities /STTPs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413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For each year: Assessment = 3×Sum/0.5RF</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413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Average assessment over last three years starting from CAYm1 (Marks limited to 15)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207733"/>
                  </a:ext>
                </a:extLst>
              </a:tr>
              <a:tr h="685800">
                <a:tc grid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i="0" dirty="0">
                          <a:solidFill>
                            <a:schemeClr val="tx1"/>
                          </a:solidFill>
                          <a:effectLst/>
                          <a:latin typeface="+mn-lt"/>
                          <a:ea typeface="Times New Roman" panose="02020603050405020304" pitchFamily="18" charset="0"/>
                          <a:cs typeface="Mangal" panose="02040503050203030202" pitchFamily="18" charset="0"/>
                        </a:rPr>
                        <a:t>  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265113" lvl="0" indent="-173038">
                        <a:buFont typeface="+mj-lt"/>
                        <a:buAutoNum type="alphaUcPeriod"/>
                      </a:pPr>
                      <a:r>
                        <a:rPr lang="en-US" sz="1200" b="0" i="1" kern="1200" dirty="0">
                          <a:solidFill>
                            <a:schemeClr val="tx1"/>
                          </a:solidFill>
                          <a:effectLst/>
                          <a:latin typeface="+mn-lt"/>
                          <a:ea typeface="+mn-ea"/>
                          <a:cs typeface="+mn-cs"/>
                        </a:rPr>
                        <a:t>Relevance of the training/development program</a:t>
                      </a:r>
                      <a:endParaRPr lang="en-IN" sz="1200" b="0" i="1" kern="1200" dirty="0">
                        <a:solidFill>
                          <a:schemeClr val="tx1"/>
                        </a:solidFill>
                        <a:effectLst/>
                        <a:latin typeface="+mn-lt"/>
                        <a:ea typeface="+mn-ea"/>
                        <a:cs typeface="+mn-cs"/>
                      </a:endParaRPr>
                    </a:p>
                    <a:p>
                      <a:pPr marL="265113" indent="-173038">
                        <a:buFont typeface="+mj-lt"/>
                        <a:buAutoNum type="alphaUcPeriod"/>
                      </a:pPr>
                      <a:r>
                        <a:rPr lang="en-US" sz="1200" b="0" i="1" kern="1200" dirty="0">
                          <a:solidFill>
                            <a:schemeClr val="tx1"/>
                          </a:solidFill>
                          <a:effectLst/>
                          <a:latin typeface="+mn-lt"/>
                          <a:ea typeface="+mn-ea"/>
                          <a:cs typeface="+mn-cs"/>
                        </a:rPr>
                        <a:t>No. of days; No. of faculty</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93675" marR="182880" algn="ctr">
                        <a:lnSpc>
                          <a:spcPts val="1365"/>
                        </a:lnSpc>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413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9200438"/>
                  </a:ext>
                </a:extLst>
              </a:tr>
            </a:tbl>
          </a:graphicData>
        </a:graphic>
      </p:graphicFrame>
    </p:spTree>
    <p:extLst>
      <p:ext uri="{BB962C8B-B14F-4D97-AF65-F5344CB8AC3E}">
        <p14:creationId xmlns:p14="http://schemas.microsoft.com/office/powerpoint/2010/main" val="321504740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81304CB-78E8-4AD5-9126-12B935431A62}"/>
              </a:ext>
            </a:extLst>
          </p:cNvPr>
          <p:cNvGraphicFramePr>
            <a:graphicFrameLocks noGrp="1"/>
          </p:cNvGraphicFramePr>
          <p:nvPr/>
        </p:nvGraphicFramePr>
        <p:xfrm>
          <a:off x="266700" y="45720"/>
          <a:ext cx="11658599" cy="6693408"/>
        </p:xfrm>
        <a:graphic>
          <a:graphicData uri="http://schemas.openxmlformats.org/drawingml/2006/table">
            <a:tbl>
              <a:tblPr firstRow="1" firstCol="1" lastRow="1" lastCol="1" bandRow="1" bandCol="1">
                <a:tableStyleId>{5C22544A-7EE6-4342-B048-85BDC9FD1C3A}</a:tableStyleId>
              </a:tblPr>
              <a:tblGrid>
                <a:gridCol w="3347297">
                  <a:extLst>
                    <a:ext uri="{9D8B030D-6E8A-4147-A177-3AD203B41FA5}">
                      <a16:colId xmlns:a16="http://schemas.microsoft.com/office/drawing/2014/main" val="2437978942"/>
                    </a:ext>
                  </a:extLst>
                </a:gridCol>
                <a:gridCol w="692544">
                  <a:extLst>
                    <a:ext uri="{9D8B030D-6E8A-4147-A177-3AD203B41FA5}">
                      <a16:colId xmlns:a16="http://schemas.microsoft.com/office/drawing/2014/main" val="3688383740"/>
                    </a:ext>
                  </a:extLst>
                </a:gridCol>
                <a:gridCol w="7618758">
                  <a:extLst>
                    <a:ext uri="{9D8B030D-6E8A-4147-A177-3AD203B41FA5}">
                      <a16:colId xmlns:a16="http://schemas.microsoft.com/office/drawing/2014/main" val="2433964303"/>
                    </a:ext>
                  </a:extLst>
                </a:gridCol>
              </a:tblGrid>
              <a:tr h="210312">
                <a:tc>
                  <a:txBody>
                    <a:bodyPr/>
                    <a:lstStyle/>
                    <a:p>
                      <a:pPr marL="67945">
                        <a:lnSpc>
                          <a:spcPts val="1365"/>
                        </a:lnSpc>
                        <a:spcAft>
                          <a:spcPts val="0"/>
                        </a:spcAft>
                      </a:pPr>
                      <a:r>
                        <a:rPr lang="en-US" sz="1100" dirty="0">
                          <a:solidFill>
                            <a:schemeClr val="tx1"/>
                          </a:solidFill>
                          <a:effectLst/>
                        </a:rPr>
                        <a:t>5.8. Research and Development</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100" dirty="0">
                          <a:solidFill>
                            <a:schemeClr val="tx1"/>
                          </a:solidFill>
                          <a:effectLst/>
                        </a:rPr>
                        <a:t>75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rPr>
                        <a:t> </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459059"/>
                  </a:ext>
                </a:extLst>
              </a:tr>
              <a:tr h="356616">
                <a:tc>
                  <a:txBody>
                    <a:bodyPr/>
                    <a:lstStyle/>
                    <a:p>
                      <a:pPr marL="67945">
                        <a:lnSpc>
                          <a:spcPts val="1340"/>
                        </a:lnSpc>
                        <a:spcAft>
                          <a:spcPts val="0"/>
                        </a:spcAft>
                      </a:pPr>
                      <a:r>
                        <a:rPr lang="en-US" sz="1100" dirty="0">
                          <a:solidFill>
                            <a:schemeClr val="tx1"/>
                          </a:solidFill>
                          <a:effectLst/>
                        </a:rPr>
                        <a:t>5.8.1. Academic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315595"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Number of quality publications in refereed/SCI Journals, citations, Books/Book</a:t>
                      </a:r>
                      <a:r>
                        <a:rPr lang="en-US" sz="1100" b="0" spc="-75" dirty="0">
                          <a:solidFill>
                            <a:schemeClr val="tx1"/>
                          </a:solidFill>
                          <a:effectLst/>
                        </a:rPr>
                        <a:t> </a:t>
                      </a:r>
                      <a:r>
                        <a:rPr lang="en-US" sz="1100" b="0" spc="-5" dirty="0">
                          <a:solidFill>
                            <a:schemeClr val="tx1"/>
                          </a:solidFill>
                          <a:effectLst/>
                        </a:rPr>
                        <a:t>Chapters etc.</a:t>
                      </a:r>
                      <a:r>
                        <a:rPr lang="en-US" sz="1100" b="0" spc="-10" dirty="0">
                          <a:solidFill>
                            <a:schemeClr val="tx1"/>
                          </a:solidFill>
                          <a:effectLst/>
                        </a:rPr>
                        <a:t> </a:t>
                      </a:r>
                      <a:r>
                        <a:rPr lang="en-US" sz="1100" b="0" spc="-5" dirty="0">
                          <a:solidFill>
                            <a:schemeClr val="tx1"/>
                          </a:solidFill>
                          <a:effectLst/>
                        </a:rPr>
                        <a:t>(15)</a:t>
                      </a:r>
                      <a:endParaRPr lang="en-IN" sz="11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PhD awarded during the assessment period while working in the institute</a:t>
                      </a:r>
                      <a:r>
                        <a:rPr lang="en-US" sz="1100" b="0" spc="265" dirty="0">
                          <a:solidFill>
                            <a:schemeClr val="tx1"/>
                          </a:solidFill>
                          <a:effectLst/>
                        </a:rPr>
                        <a:t> </a:t>
                      </a:r>
                      <a:r>
                        <a:rPr lang="en-US" sz="1100" b="0" spc="-5" dirty="0">
                          <a:solidFill>
                            <a:schemeClr val="tx1"/>
                          </a:solidFill>
                          <a:effectLst/>
                        </a:rPr>
                        <a:t>(5)</a:t>
                      </a:r>
                      <a:endParaRPr lang="en-IN" sz="11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467357"/>
                  </a:ext>
                </a:extLst>
              </a:tr>
              <a:tr h="393192">
                <a:tc gridSpan="3">
                  <a:txBody>
                    <a:bodyPr/>
                    <a:lstStyle/>
                    <a:p>
                      <a:pPr marL="67945">
                        <a:lnSpc>
                          <a:spcPts val="136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100" b="0" i="1" kern="1200" dirty="0">
                          <a:solidFill>
                            <a:schemeClr val="tx1"/>
                          </a:solidFill>
                          <a:effectLst/>
                          <a:latin typeface="+mn-lt"/>
                          <a:ea typeface="+mn-ea"/>
                          <a:cs typeface="+mn-cs"/>
                        </a:rPr>
                        <a:t>Quality of publications; publications copy; B. Documentary evidence</a:t>
                      </a:r>
                      <a:endParaRPr lang="en-IN" sz="11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23473285"/>
                  </a:ext>
                </a:extLst>
              </a:tr>
              <a:tr h="1024128">
                <a:tc>
                  <a:txBody>
                    <a:bodyPr/>
                    <a:lstStyle/>
                    <a:p>
                      <a:pPr marL="67945">
                        <a:lnSpc>
                          <a:spcPts val="1350"/>
                        </a:lnSpc>
                        <a:spcAft>
                          <a:spcPts val="0"/>
                        </a:spcAft>
                      </a:pPr>
                      <a:r>
                        <a:rPr lang="en-US" sz="1100" dirty="0">
                          <a:solidFill>
                            <a:schemeClr val="tx1"/>
                          </a:solidFill>
                          <a:effectLst/>
                        </a:rPr>
                        <a:t>5.8.2 Sponsored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5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1207135" indent="10160">
                        <a:spcAft>
                          <a:spcPts val="0"/>
                        </a:spcAft>
                        <a:tabLst>
                          <a:tab pos="2054225" algn="l"/>
                        </a:tabLst>
                      </a:pPr>
                      <a:r>
                        <a:rPr lang="en-US" sz="1100" b="0" dirty="0">
                          <a:solidFill>
                            <a:schemeClr val="tx1"/>
                          </a:solidFill>
                          <a:effectLst/>
                        </a:rPr>
                        <a:t>Funded research from outside; Cumulative during CAYm1, CAYm2 and CAYm3 </a:t>
                      </a:r>
                    </a:p>
                    <a:p>
                      <a:pPr marL="57150" marR="1207135" indent="10160">
                        <a:spcAft>
                          <a:spcPts val="0"/>
                        </a:spcAft>
                        <a:tabLst>
                          <a:tab pos="2054225" algn="l"/>
                        </a:tabLst>
                      </a:pPr>
                      <a:r>
                        <a:rPr lang="en-US" sz="1100" b="0" dirty="0">
                          <a:solidFill>
                            <a:schemeClr val="tx1"/>
                          </a:solidFill>
                          <a:effectLst/>
                        </a:rPr>
                        <a:t>Amount &gt;</a:t>
                      </a:r>
                      <a:r>
                        <a:rPr lang="en-US" sz="1100" b="0" spc="-15" dirty="0">
                          <a:solidFill>
                            <a:schemeClr val="tx1"/>
                          </a:solidFill>
                          <a:effectLst/>
                        </a:rPr>
                        <a:t> </a:t>
                      </a:r>
                      <a:r>
                        <a:rPr lang="en-US" sz="1100" b="0" dirty="0">
                          <a:solidFill>
                            <a:schemeClr val="tx1"/>
                          </a:solidFill>
                          <a:effectLst/>
                        </a:rPr>
                        <a:t>50</a:t>
                      </a:r>
                      <a:r>
                        <a:rPr lang="en-US" sz="1100" b="0" spc="5" dirty="0">
                          <a:solidFill>
                            <a:schemeClr val="tx1"/>
                          </a:solidFill>
                          <a:effectLst/>
                        </a:rPr>
                        <a:t> </a:t>
                      </a:r>
                      <a:r>
                        <a:rPr lang="en-US" sz="1100" b="0" dirty="0">
                          <a:solidFill>
                            <a:schemeClr val="tx1"/>
                          </a:solidFill>
                          <a:effectLst/>
                        </a:rPr>
                        <a:t>Lakh	– 20 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&gt;40 and &lt;</a:t>
                      </a:r>
                      <a:r>
                        <a:rPr lang="en-US" sz="1100" b="0" spc="-15" dirty="0">
                          <a:solidFill>
                            <a:schemeClr val="tx1"/>
                          </a:solidFill>
                          <a:effectLst/>
                        </a:rPr>
                        <a:t> </a:t>
                      </a:r>
                      <a:r>
                        <a:rPr lang="en-US" sz="1100" b="0" dirty="0">
                          <a:solidFill>
                            <a:schemeClr val="tx1"/>
                          </a:solidFill>
                          <a:effectLst/>
                        </a:rPr>
                        <a:t>50 </a:t>
                      </a:r>
                      <a:r>
                        <a:rPr lang="en-US" sz="1100" b="0" spc="5" dirty="0">
                          <a:solidFill>
                            <a:schemeClr val="tx1"/>
                          </a:solidFill>
                          <a:effectLst/>
                        </a:rPr>
                        <a:t> </a:t>
                      </a:r>
                      <a:r>
                        <a:rPr lang="en-US" sz="1100" b="0" dirty="0">
                          <a:solidFill>
                            <a:schemeClr val="tx1"/>
                          </a:solidFill>
                          <a:effectLst/>
                        </a:rPr>
                        <a:t>Lakh	– 15</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&gt;30 and &lt;</a:t>
                      </a:r>
                      <a:r>
                        <a:rPr lang="en-US" sz="1100" b="0" spc="-15" dirty="0">
                          <a:solidFill>
                            <a:schemeClr val="tx1"/>
                          </a:solidFill>
                          <a:effectLst/>
                        </a:rPr>
                        <a:t> </a:t>
                      </a:r>
                      <a:r>
                        <a:rPr lang="en-US" sz="1100" b="0" dirty="0">
                          <a:solidFill>
                            <a:schemeClr val="tx1"/>
                          </a:solidFill>
                          <a:effectLst/>
                        </a:rPr>
                        <a:t>40 </a:t>
                      </a:r>
                      <a:r>
                        <a:rPr lang="en-US" sz="1100" b="0" spc="5" dirty="0">
                          <a:solidFill>
                            <a:schemeClr val="tx1"/>
                          </a:solidFill>
                          <a:effectLst/>
                        </a:rPr>
                        <a:t> </a:t>
                      </a:r>
                      <a:r>
                        <a:rPr lang="en-US" sz="1100" b="0" dirty="0">
                          <a:solidFill>
                            <a:schemeClr val="tx1"/>
                          </a:solidFill>
                          <a:effectLst/>
                        </a:rPr>
                        <a:t>Lakh	– 10</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 &gt;15 and &lt;</a:t>
                      </a:r>
                      <a:r>
                        <a:rPr lang="en-US" sz="1100" b="0" spc="-15" dirty="0">
                          <a:solidFill>
                            <a:schemeClr val="tx1"/>
                          </a:solidFill>
                          <a:effectLst/>
                        </a:rPr>
                        <a:t> </a:t>
                      </a:r>
                      <a:r>
                        <a:rPr lang="en-US" sz="1100" b="0" dirty="0">
                          <a:solidFill>
                            <a:schemeClr val="tx1"/>
                          </a:solidFill>
                          <a:effectLst/>
                        </a:rPr>
                        <a:t>30 </a:t>
                      </a:r>
                      <a:r>
                        <a:rPr lang="en-US" sz="1100" b="0" spc="5" dirty="0">
                          <a:solidFill>
                            <a:schemeClr val="tx1"/>
                          </a:solidFill>
                          <a:effectLst/>
                        </a:rPr>
                        <a:t> </a:t>
                      </a:r>
                      <a:r>
                        <a:rPr lang="en-US" sz="1100" b="0" dirty="0">
                          <a:solidFill>
                            <a:schemeClr val="tx1"/>
                          </a:solidFill>
                          <a:effectLst/>
                        </a:rPr>
                        <a:t>Lakh	– 5</a:t>
                      </a:r>
                      <a:r>
                        <a:rPr lang="en-US" sz="1100" b="0" spc="-5"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Amount&lt;</a:t>
                      </a:r>
                      <a:r>
                        <a:rPr lang="en-US" sz="1100" b="0" spc="-10" dirty="0">
                          <a:solidFill>
                            <a:schemeClr val="tx1"/>
                          </a:solidFill>
                          <a:effectLst/>
                        </a:rPr>
                        <a:t> </a:t>
                      </a:r>
                      <a:r>
                        <a:rPr lang="en-US" sz="1100" b="0" dirty="0">
                          <a:solidFill>
                            <a:schemeClr val="tx1"/>
                          </a:solidFill>
                          <a:effectLst/>
                        </a:rPr>
                        <a:t>15</a:t>
                      </a:r>
                      <a:r>
                        <a:rPr lang="en-US" sz="1100" b="0" spc="5" dirty="0">
                          <a:solidFill>
                            <a:schemeClr val="tx1"/>
                          </a:solidFill>
                          <a:effectLst/>
                        </a:rPr>
                        <a:t> </a:t>
                      </a:r>
                      <a:r>
                        <a:rPr lang="en-US" sz="1100" b="0" dirty="0">
                          <a:solidFill>
                            <a:schemeClr val="tx1"/>
                          </a:solidFill>
                          <a:effectLst/>
                        </a:rPr>
                        <a:t>Lakh	– 0 Marks</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414291"/>
                  </a:ext>
                </a:extLst>
              </a:tr>
              <a:tr h="384048">
                <a:tc gridSpan="3">
                  <a:txBody>
                    <a:bodyPr/>
                    <a:lstStyle/>
                    <a:p>
                      <a:pPr marL="182563" indent="-115888">
                        <a:lnSpc>
                          <a:spcPts val="137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263525" lvl="0" indent="-171450">
                        <a:spcAft>
                          <a:spcPts val="0"/>
                        </a:spcAft>
                        <a:buSzPts val="900"/>
                        <a:buFont typeface="Arial" panose="020B0604020202020204" pitchFamily="34" charset="0"/>
                        <a:buChar char="•"/>
                        <a:tabLst>
                          <a:tab pos="287020" algn="l"/>
                        </a:tabLst>
                      </a:pPr>
                      <a:r>
                        <a:rPr lang="en-US" sz="1100" b="0" i="1" dirty="0">
                          <a:solidFill>
                            <a:schemeClr val="tx1"/>
                          </a:solidFill>
                          <a:effectLst/>
                        </a:rPr>
                        <a:t>Documentary evidence; Funding agency, Amount, Duration, Research progress;</a:t>
                      </a:r>
                      <a:r>
                        <a:rPr lang="en-US" sz="1100" b="0" i="1" spc="10" dirty="0">
                          <a:solidFill>
                            <a:schemeClr val="tx1"/>
                          </a:solidFill>
                          <a:effectLst/>
                        </a:rPr>
                        <a:t> </a:t>
                      </a:r>
                      <a:r>
                        <a:rPr lang="en-US" sz="1100" b="0" i="1" dirty="0">
                          <a:solidFill>
                            <a:schemeClr val="tx1"/>
                          </a:solidFill>
                          <a:effectLst/>
                        </a:rPr>
                        <a:t>Outcome</a:t>
                      </a:r>
                      <a:endParaRPr lang="en-IN" sz="11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10852884"/>
                  </a:ext>
                </a:extLst>
              </a:tr>
              <a:tr h="676656">
                <a:tc>
                  <a:txBody>
                    <a:bodyPr/>
                    <a:lstStyle/>
                    <a:p>
                      <a:pPr marL="67945">
                        <a:lnSpc>
                          <a:spcPts val="1340"/>
                        </a:lnSpc>
                        <a:spcAft>
                          <a:spcPts val="0"/>
                        </a:spcAft>
                      </a:pPr>
                      <a:r>
                        <a:rPr lang="en-US" sz="1100" dirty="0">
                          <a:solidFill>
                            <a:schemeClr val="tx1"/>
                          </a:solidFill>
                          <a:effectLst/>
                        </a:rPr>
                        <a:t>5.8.3 Development Activities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15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354965" algn="l"/>
                        </a:tabLst>
                      </a:pPr>
                      <a:r>
                        <a:rPr lang="en-US" sz="1100" b="0" spc="-15" dirty="0">
                          <a:solidFill>
                            <a:schemeClr val="tx1"/>
                          </a:solidFill>
                          <a:effectLst/>
                        </a:rPr>
                        <a:t>Product</a:t>
                      </a:r>
                      <a:r>
                        <a:rPr lang="en-US" sz="1100" b="0" spc="-35" dirty="0">
                          <a:solidFill>
                            <a:schemeClr val="tx1"/>
                          </a:solidFill>
                          <a:effectLst/>
                        </a:rPr>
                        <a:t> </a:t>
                      </a:r>
                      <a:r>
                        <a:rPr lang="en-US" sz="1100" b="0" spc="-15" dirty="0">
                          <a:solidFill>
                            <a:schemeClr val="tx1"/>
                          </a:solidFill>
                          <a:effectLst/>
                        </a:rPr>
                        <a:t>Development</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Research</a:t>
                      </a:r>
                      <a:r>
                        <a:rPr lang="en-US" sz="1100" b="0" spc="-30" dirty="0">
                          <a:solidFill>
                            <a:schemeClr val="tx1"/>
                          </a:solidFill>
                          <a:effectLst/>
                        </a:rPr>
                        <a:t> </a:t>
                      </a:r>
                      <a:r>
                        <a:rPr lang="en-US" sz="1100" b="0" spc="-15" dirty="0">
                          <a:solidFill>
                            <a:schemeClr val="tx1"/>
                          </a:solidFill>
                          <a:effectLst/>
                        </a:rPr>
                        <a:t>laboratories</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Instructional materials</a:t>
                      </a:r>
                      <a:endParaRPr lang="en-IN" sz="1100" b="0" spc="-15" dirty="0">
                        <a:solidFill>
                          <a:schemeClr val="tx1"/>
                        </a:solidFill>
                        <a:effectLst/>
                      </a:endParaRPr>
                    </a:p>
                    <a:p>
                      <a:pPr marL="320675" lvl="0" indent="-228600">
                        <a:lnSpc>
                          <a:spcPts val="1320"/>
                        </a:lnSpc>
                        <a:spcAft>
                          <a:spcPts val="0"/>
                        </a:spcAft>
                        <a:buSzPct val="100000"/>
                        <a:buFont typeface="+mj-lt"/>
                        <a:buAutoNum type="alphaUcPeriod"/>
                        <a:tabLst>
                          <a:tab pos="354965" algn="l"/>
                        </a:tabLst>
                      </a:pPr>
                      <a:r>
                        <a:rPr lang="en-US" sz="1100" b="0" spc="-15" dirty="0">
                          <a:solidFill>
                            <a:schemeClr val="tx1"/>
                          </a:solidFill>
                          <a:effectLst/>
                        </a:rPr>
                        <a:t>Working models/charts/monograms etc.</a:t>
                      </a:r>
                      <a:endParaRPr lang="en-IN" sz="11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995588"/>
                  </a:ext>
                </a:extLst>
              </a:tr>
              <a:tr h="329184">
                <a:tc gridSpan="3">
                  <a:txBody>
                    <a:bodyPr/>
                    <a:lstStyle/>
                    <a:p>
                      <a:pPr marL="67945" marR="0" lvl="0" indent="0" algn="l" defTabSz="914400" rtl="0" eaLnBrk="1" fontAlgn="auto" latinLnBrk="0" hangingPunct="1">
                        <a:lnSpc>
                          <a:spcPts val="1340"/>
                        </a:lnSpc>
                        <a:spcBef>
                          <a:spcPts val="0"/>
                        </a:spcBef>
                        <a:spcAft>
                          <a:spcPts val="0"/>
                        </a:spcAft>
                        <a:buClrTx/>
                        <a:buSzTx/>
                        <a:buFontTx/>
                        <a:buNone/>
                        <a:tabLst/>
                        <a:defRPr/>
                      </a:pPr>
                      <a:r>
                        <a:rPr lang="en-US" sz="1100" dirty="0">
                          <a:solidFill>
                            <a:schemeClr val="tx1"/>
                          </a:solidFill>
                          <a:effectLst/>
                        </a:rPr>
                        <a:t>Exhibits/Context to be Observed/Assessed: </a:t>
                      </a:r>
                      <a:endParaRPr lang="en-IN" sz="1100" dirty="0">
                        <a:solidFill>
                          <a:schemeClr val="tx1"/>
                        </a:solidFill>
                        <a:effectLst/>
                      </a:endParaRPr>
                    </a:p>
                    <a:p>
                      <a:pPr marL="67945">
                        <a:lnSpc>
                          <a:spcPts val="1340"/>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Self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43405069"/>
                  </a:ext>
                </a:extLst>
              </a:tr>
              <a:tr h="484378">
                <a:tc>
                  <a:txBody>
                    <a:bodyPr/>
                    <a:lstStyle/>
                    <a:p>
                      <a:pPr marL="67945">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5.8.4. Consultancy (From Industry)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Consultancy; Cumulative during CAYm1, CAYm2 and CAYm3 </a:t>
                      </a:r>
                    </a:p>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a:t>
                      </a:r>
                      <a:r>
                        <a:rPr lang="en-US" sz="1100" b="0" spc="-10"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&gt;10</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20 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&lt;10 and &gt; 8 Lakh           – 15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8 and &gt; 6 Lakh            – 10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6 and &gt; 4 Lakh            – 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4  and &gt; 2 Lakh           –  2</a:t>
                      </a:r>
                      <a:r>
                        <a:rPr lang="en-US" sz="1100" b="0" spc="35" dirty="0">
                          <a:solidFill>
                            <a:schemeClr val="tx1"/>
                          </a:solidFill>
                          <a:effectLst/>
                          <a:latin typeface="+mn-lt"/>
                          <a:ea typeface="Times New Roman" panose="02020603050405020304" pitchFamily="18" charset="0"/>
                          <a:cs typeface="Mangal" panose="02040503050203030202" pitchFamily="18" charset="0"/>
                        </a:rPr>
                        <a:t> </a:t>
                      </a:r>
                      <a:r>
                        <a:rPr lang="en-US" sz="1100" b="0" spc="-20" dirty="0">
                          <a:solidFill>
                            <a:schemeClr val="tx1"/>
                          </a:solidFill>
                          <a:effectLst/>
                          <a:latin typeface="+mn-lt"/>
                          <a:ea typeface="Times New Roman" panose="02020603050405020304" pitchFamily="18" charset="0"/>
                          <a:cs typeface="Mangal" panose="02040503050203030202" pitchFamily="18" charset="0"/>
                        </a:rPr>
                        <a:t>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lgn="just">
                        <a:lnSpc>
                          <a:spcPts val="1320"/>
                        </a:lnSpc>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 &lt;</a:t>
                      </a:r>
                      <a:r>
                        <a:rPr lang="en-US" sz="1100" b="0" spc="-1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2</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0 Mark</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221423"/>
                  </a:ext>
                </a:extLst>
              </a:tr>
              <a:tr h="315976">
                <a:tc gridSpan="3">
                  <a:txBody>
                    <a:bodyPr/>
                    <a:lstStyle/>
                    <a:p>
                      <a:pPr marL="67945">
                        <a:lnSpc>
                          <a:spcPts val="1365"/>
                        </a:lnSpc>
                        <a:spcAft>
                          <a:spcPts val="0"/>
                        </a:spcAft>
                      </a:pPr>
                      <a:r>
                        <a:rPr lang="en-US" sz="11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430"/>
                        </a:spcBef>
                        <a:spcAft>
                          <a:spcPts val="0"/>
                        </a:spcAft>
                        <a:buSzPts val="900"/>
                        <a:buFont typeface="Symbol" panose="05050102010706020507" pitchFamily="18" charset="2"/>
                        <a:buChar char=""/>
                        <a:tabLst>
                          <a:tab pos="287020" algn="l"/>
                        </a:tabLst>
                      </a:pPr>
                      <a:r>
                        <a:rPr lang="en-US" sz="1100" b="0" i="0" dirty="0">
                          <a:solidFill>
                            <a:schemeClr val="tx1"/>
                          </a:solidFill>
                          <a:effectLst/>
                          <a:latin typeface="+mn-lt"/>
                          <a:ea typeface="Symbol" panose="05050102010706020507" pitchFamily="18" charset="2"/>
                          <a:cs typeface="Symbol" panose="05050102010706020507" pitchFamily="18" charset="2"/>
                        </a:rPr>
                        <a:t>Documentary evidence; Funding agency, Amount, Duration, Research progress;</a:t>
                      </a:r>
                      <a:r>
                        <a:rPr lang="en-US" sz="1100" b="0" i="0" spc="10" dirty="0">
                          <a:solidFill>
                            <a:schemeClr val="tx1"/>
                          </a:solidFill>
                          <a:effectLst/>
                          <a:latin typeface="+mn-lt"/>
                          <a:ea typeface="Symbol" panose="05050102010706020507" pitchFamily="18" charset="2"/>
                          <a:cs typeface="Symbol" panose="05050102010706020507" pitchFamily="18" charset="2"/>
                        </a:rPr>
                        <a:t> </a:t>
                      </a:r>
                      <a:r>
                        <a:rPr lang="en-US" sz="1100" b="0" i="0" dirty="0">
                          <a:solidFill>
                            <a:schemeClr val="tx1"/>
                          </a:solidFill>
                          <a:effectLst/>
                          <a:latin typeface="+mn-lt"/>
                          <a:ea typeface="Symbol" panose="05050102010706020507" pitchFamily="18" charset="2"/>
                          <a:cs typeface="Symbol" panose="05050102010706020507" pitchFamily="18" charset="2"/>
                        </a:rPr>
                        <a:t>Outcome</a:t>
                      </a:r>
                      <a:endParaRPr lang="en-IN" sz="11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70096770"/>
                  </a:ext>
                </a:extLst>
              </a:tr>
              <a:tr h="426212">
                <a:tc>
                  <a:txBody>
                    <a:bodyPr/>
                    <a:lstStyle/>
                    <a:p>
                      <a:pPr marL="67945">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5.9. Faculty Performance Appraisal and Development System (FPADS)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7188" marR="114300"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A well-defined performance appraisal and development system instituted for all the assessment years</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spc="-15" dirty="0">
                          <a:solidFill>
                            <a:schemeClr val="tx1"/>
                          </a:solidFill>
                          <a:effectLst/>
                          <a:latin typeface="+mn-lt"/>
                          <a:ea typeface="Times New Roman" panose="02020603050405020304" pitchFamily="18" charset="0"/>
                          <a:cs typeface="Mangal" panose="02040503050203030202" pitchFamily="18" charset="0"/>
                        </a:rPr>
                        <a:t>(5)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p>
                      <a:pPr marL="357188"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Its implementation and effectiveness (5)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771882"/>
                  </a:ext>
                </a:extLst>
              </a:tr>
              <a:tr h="310896">
                <a:tc gridSpan="3">
                  <a:txBody>
                    <a:bodyPr/>
                    <a:lstStyle/>
                    <a:p>
                      <a:pPr marL="67945">
                        <a:lnSpc>
                          <a:spcPts val="136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20675" indent="-228600">
                        <a:spcBef>
                          <a:spcPts val="35"/>
                        </a:spcBef>
                        <a:spcAft>
                          <a:spcPts val="0"/>
                        </a:spcAft>
                        <a:buSzPct val="100000"/>
                        <a:buFont typeface="+mj-lt"/>
                        <a:buAutoNum type="alphaUcPeriod"/>
                      </a:pPr>
                      <a:r>
                        <a:rPr lang="en-US" sz="1100" b="0" i="1" spc="-10" dirty="0">
                          <a:solidFill>
                            <a:schemeClr val="tx1"/>
                          </a:solidFill>
                          <a:effectLst/>
                          <a:latin typeface="+mn-lt"/>
                          <a:ea typeface="Times New Roman" panose="02020603050405020304" pitchFamily="18" charset="0"/>
                          <a:cs typeface="Mangal" panose="02040503050203030202" pitchFamily="18" charset="0"/>
                        </a:rPr>
                        <a:t>Notified performance appraisal and development system; Appraisal Parameters; Awareness; B. Implementation, Transparency and</a:t>
                      </a:r>
                      <a:r>
                        <a:rPr lang="en-US" sz="1100" b="0" i="1" spc="-5" dirty="0">
                          <a:solidFill>
                            <a:schemeClr val="tx1"/>
                          </a:solidFill>
                          <a:effectLst/>
                          <a:latin typeface="+mn-lt"/>
                          <a:ea typeface="Times New Roman" panose="02020603050405020304" pitchFamily="18" charset="0"/>
                          <a:cs typeface="Mangal" panose="02040503050203030202" pitchFamily="18" charset="0"/>
                        </a:rPr>
                        <a:t> </a:t>
                      </a:r>
                      <a:r>
                        <a:rPr lang="en-US" sz="1100" b="0" i="1" spc="-10" dirty="0">
                          <a:solidFill>
                            <a:schemeClr val="tx1"/>
                          </a:solidFill>
                          <a:effectLst/>
                          <a:latin typeface="+mn-lt"/>
                          <a:ea typeface="Times New Roman" panose="02020603050405020304" pitchFamily="18" charset="0"/>
                          <a:cs typeface="Mangal" panose="02040503050203030202" pitchFamily="18" charset="0"/>
                        </a:rPr>
                        <a:t>Effectiveness</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866678833"/>
                  </a:ext>
                </a:extLst>
              </a:tr>
              <a:tr h="388874">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5.10. Visiting/Adjunct/Emeritus Faculty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Provision of Visiting /Adjunct/Emeritus faculty</a:t>
                      </a:r>
                      <a:r>
                        <a:rPr lang="en-US" sz="1100" b="0" spc="-25"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etc.(1)</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365"/>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Minimum 50 hours per year interaction (per year to obtain three marks : 3 x 3 =</a:t>
                      </a:r>
                      <a:r>
                        <a:rPr lang="en-US" sz="1100" b="0" spc="-10"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9)</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315895"/>
                  </a:ext>
                </a:extLst>
              </a:tr>
              <a:tr h="254254">
                <a:tc gridSpan="3">
                  <a:txBody>
                    <a:bodyPr/>
                    <a:lstStyle/>
                    <a:p>
                      <a:pPr marL="67945">
                        <a:lnSpc>
                          <a:spcPts val="137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239395" indent="-171450">
                        <a:lnSpc>
                          <a:spcPts val="1375"/>
                        </a:lnSpc>
                        <a:spcAft>
                          <a:spcPts val="0"/>
                        </a:spcAft>
                        <a:buFont typeface="Arial" panose="020B0604020202020204" pitchFamily="34" charset="0"/>
                        <a:buChar char="•"/>
                      </a:pPr>
                      <a:r>
                        <a:rPr lang="en-US" sz="1100" b="0" i="1" dirty="0">
                          <a:solidFill>
                            <a:schemeClr val="tx1"/>
                          </a:solidFill>
                          <a:effectLst/>
                          <a:latin typeface="+mn-lt"/>
                          <a:ea typeface="Symbol" panose="05050102010706020507" pitchFamily="18" charset="2"/>
                          <a:cs typeface="Symbol" panose="05050102010706020507" pitchFamily="18" charset="2"/>
                        </a:rPr>
                        <a:t>Documentary</a:t>
                      </a:r>
                      <a:r>
                        <a:rPr lang="en-US" sz="1100" b="0" i="1" spc="5" dirty="0">
                          <a:solidFill>
                            <a:schemeClr val="tx1"/>
                          </a:solidFill>
                          <a:effectLst/>
                          <a:latin typeface="+mn-lt"/>
                          <a:ea typeface="Symbol" panose="05050102010706020507" pitchFamily="18" charset="2"/>
                          <a:cs typeface="Symbol" panose="05050102010706020507" pitchFamily="18" charset="2"/>
                        </a:rPr>
                        <a:t> </a:t>
                      </a:r>
                      <a:r>
                        <a:rPr lang="en-US" sz="1100" b="0" i="1" dirty="0">
                          <a:solidFill>
                            <a:schemeClr val="tx1"/>
                          </a:solidFill>
                          <a:effectLst/>
                          <a:latin typeface="+mn-lt"/>
                          <a:ea typeface="Symbol" panose="05050102010706020507" pitchFamily="18" charset="2"/>
                          <a:cs typeface="Symbol" panose="05050102010706020507" pitchFamily="18" charset="2"/>
                        </a:rPr>
                        <a:t>evidence</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622526966"/>
                  </a:ext>
                </a:extLst>
              </a:tr>
              <a:tr h="242506">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644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200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5714"/>
                  </a:ext>
                </a:extLst>
              </a:tr>
            </a:tbl>
          </a:graphicData>
        </a:graphic>
      </p:graphicFrame>
    </p:spTree>
    <p:extLst>
      <p:ext uri="{BB962C8B-B14F-4D97-AF65-F5344CB8AC3E}">
        <p14:creationId xmlns:p14="http://schemas.microsoft.com/office/powerpoint/2010/main" val="17799805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65731-4C6C-41BA-9390-12A6D53EAB5F}"/>
              </a:ext>
            </a:extLst>
          </p:cNvPr>
          <p:cNvSpPr/>
          <p:nvPr/>
        </p:nvSpPr>
        <p:spPr>
          <a:xfrm>
            <a:off x="115026" y="71366"/>
            <a:ext cx="4591834" cy="369332"/>
          </a:xfrm>
          <a:prstGeom prst="rect">
            <a:avLst/>
          </a:prstGeom>
        </p:spPr>
        <p:txBody>
          <a:bodyPr wrap="none">
            <a:spAutoFit/>
          </a:bodyPr>
          <a:lstStyle/>
          <a:p>
            <a:pPr marL="88900">
              <a:spcBef>
                <a:spcPts val="450"/>
              </a:spcBef>
              <a:spcAft>
                <a:spcPts val="0"/>
              </a:spcAft>
            </a:pPr>
            <a:r>
              <a:rPr lang="en-US" b="1" dirty="0">
                <a:latin typeface="+mj-lt"/>
                <a:ea typeface="Times New Roman" panose="02020603050405020304" pitchFamily="18" charset="0"/>
              </a:rPr>
              <a:t>Criterion 6: Facilities and Technical Support (80)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109BA13F-A01C-4096-93E5-02D9F1935E3C}"/>
              </a:ext>
            </a:extLst>
          </p:cNvPr>
          <p:cNvGraphicFramePr>
            <a:graphicFrameLocks noGrp="1"/>
          </p:cNvGraphicFramePr>
          <p:nvPr/>
        </p:nvGraphicFramePr>
        <p:xfrm>
          <a:off x="247358" y="440698"/>
          <a:ext cx="11731281" cy="5902703"/>
        </p:xfrm>
        <a:graphic>
          <a:graphicData uri="http://schemas.openxmlformats.org/drawingml/2006/table">
            <a:tbl>
              <a:tblPr firstRow="1" firstCol="1" lastRow="1" lastCol="1" bandRow="1" bandCol="1">
                <a:tableStyleId>{5C22544A-7EE6-4342-B048-85BDC9FD1C3A}</a:tableStyleId>
              </a:tblPr>
              <a:tblGrid>
                <a:gridCol w="3321488">
                  <a:extLst>
                    <a:ext uri="{9D8B030D-6E8A-4147-A177-3AD203B41FA5}">
                      <a16:colId xmlns:a16="http://schemas.microsoft.com/office/drawing/2014/main" val="692150024"/>
                    </a:ext>
                  </a:extLst>
                </a:gridCol>
                <a:gridCol w="685977">
                  <a:extLst>
                    <a:ext uri="{9D8B030D-6E8A-4147-A177-3AD203B41FA5}">
                      <a16:colId xmlns:a16="http://schemas.microsoft.com/office/drawing/2014/main" val="3111368992"/>
                    </a:ext>
                  </a:extLst>
                </a:gridCol>
                <a:gridCol w="7723816">
                  <a:extLst>
                    <a:ext uri="{9D8B030D-6E8A-4147-A177-3AD203B41FA5}">
                      <a16:colId xmlns:a16="http://schemas.microsoft.com/office/drawing/2014/main" val="3495317434"/>
                    </a:ext>
                  </a:extLst>
                </a:gridCol>
              </a:tblGrid>
              <a:tr h="442712">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lgn="ctr">
                        <a:spcBef>
                          <a:spcPts val="70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138286"/>
                  </a:ext>
                </a:extLst>
              </a:tr>
              <a:tr h="442470">
                <a:tc>
                  <a:txBody>
                    <a:bodyPr/>
                    <a:lstStyle/>
                    <a:p>
                      <a:pPr marL="67945" marR="173355">
                        <a:spcBef>
                          <a:spcPts val="715"/>
                        </a:spcBef>
                        <a:spcAft>
                          <a:spcPts val="0"/>
                        </a:spcAft>
                      </a:pPr>
                      <a:r>
                        <a:rPr lang="en-US" sz="1200" dirty="0">
                          <a:solidFill>
                            <a:schemeClr val="tx1"/>
                          </a:solidFill>
                          <a:effectLst/>
                        </a:rPr>
                        <a:t>6.1.Adequate and well equipped laboratories, and technical manpower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40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90"/>
                        </a:spcBef>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Adequate well-equipped laboratories to run all the program-specific curriculum (25)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Availability of adequate and qualified technical supporting staff</a:t>
                      </a:r>
                      <a:r>
                        <a:rPr lang="en-US" sz="1200" b="0" spc="-35" dirty="0">
                          <a:solidFill>
                            <a:schemeClr val="tx1"/>
                          </a:solidFill>
                          <a:effectLst/>
                        </a:rPr>
                        <a:t> </a:t>
                      </a:r>
                      <a:r>
                        <a:rPr lang="en-US" sz="1200" b="0" spc="-5" dirty="0">
                          <a:solidFill>
                            <a:schemeClr val="tx1"/>
                          </a:solidFill>
                          <a:effectLst/>
                        </a:rPr>
                        <a:t>(15)</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5650986"/>
                  </a:ext>
                </a:extLst>
              </a:tr>
              <a:tr h="913259">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mn-ea"/>
                          <a:cs typeface="+mn-cs"/>
                        </a:rPr>
                        <a:t>Adequacy; well-equipped laboratories; utilization</a:t>
                      </a:r>
                      <a:endParaRPr lang="en-IN" sz="1200" b="0" i="1" kern="120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35280" algn="l"/>
                          <a:tab pos="335915" algn="l"/>
                        </a:tabLst>
                      </a:pPr>
                      <a:r>
                        <a:rPr lang="en-US" sz="1200" b="0" i="1" kern="1200" dirty="0">
                          <a:solidFill>
                            <a:schemeClr val="tx1"/>
                          </a:solidFill>
                          <a:effectLst/>
                          <a:latin typeface="+mn-lt"/>
                          <a:ea typeface="+mn-ea"/>
                          <a:cs typeface="+mn-cs"/>
                        </a:rPr>
                        <a:t>Self - explanatory</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71740319"/>
                  </a:ext>
                </a:extLst>
              </a:tr>
              <a:tr h="663671">
                <a:tc>
                  <a:txBody>
                    <a:bodyPr/>
                    <a:lstStyle/>
                    <a:p>
                      <a:pPr marL="67945" marR="304165">
                        <a:spcBef>
                          <a:spcPts val="715"/>
                        </a:spcBef>
                        <a:spcAft>
                          <a:spcPts val="0"/>
                        </a:spcAft>
                      </a:pPr>
                      <a:r>
                        <a:rPr lang="en-US" sz="1200" dirty="0">
                          <a:solidFill>
                            <a:schemeClr val="tx1"/>
                          </a:solidFill>
                          <a:effectLst/>
                        </a:rPr>
                        <a:t>6.2. Laboratories: Maintenance and overall ambience</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spcBef>
                          <a:spcPts val="690"/>
                        </a:spcBef>
                        <a:spcAft>
                          <a:spcPts val="0"/>
                        </a:spcAft>
                      </a:pPr>
                      <a:r>
                        <a:rPr lang="en-US" sz="1200" b="0" dirty="0">
                          <a:solidFill>
                            <a:schemeClr val="tx1"/>
                          </a:solidFill>
                          <a:effectLst/>
                        </a:rPr>
                        <a:t>Maintenance and overall ambience (10 )</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358450"/>
                  </a:ext>
                </a:extLst>
              </a:tr>
              <a:tr h="68232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20"/>
                        </a:spcBef>
                        <a:spcAft>
                          <a:spcPts val="0"/>
                        </a:spcAft>
                      </a:pPr>
                      <a:r>
                        <a:rPr lang="en-US" sz="1200" dirty="0">
                          <a:solidFill>
                            <a:schemeClr val="tx1"/>
                          </a:solidFill>
                          <a:effectLst/>
                        </a:rPr>
                        <a:t> </a:t>
                      </a:r>
                      <a:endParaRPr lang="en-IN" sz="1200" dirty="0">
                        <a:solidFill>
                          <a:schemeClr val="tx1"/>
                        </a:solidFill>
                        <a:effectLst/>
                      </a:endParaRPr>
                    </a:p>
                    <a:p>
                      <a:pPr marL="106680">
                        <a:lnSpc>
                          <a:spcPts val="1320"/>
                        </a:lnSpc>
                        <a:spcAft>
                          <a:spcPts val="0"/>
                        </a:spcAft>
                      </a:pPr>
                      <a:r>
                        <a:rPr lang="en-US" sz="1200" b="0" dirty="0">
                          <a:solidFill>
                            <a:schemeClr val="tx1"/>
                          </a:solidFill>
                          <a:effectLst/>
                        </a:rPr>
                        <a:t>Self-explanatory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15123296"/>
                  </a:ext>
                </a:extLst>
              </a:tr>
              <a:tr h="505053">
                <a:tc>
                  <a:txBody>
                    <a:bodyPr/>
                    <a:lstStyle/>
                    <a:p>
                      <a:pPr marL="67945">
                        <a:spcBef>
                          <a:spcPts val="895"/>
                        </a:spcBef>
                        <a:spcAft>
                          <a:spcPts val="0"/>
                        </a:spcAft>
                      </a:pPr>
                      <a:r>
                        <a:rPr lang="en-US" sz="1200" dirty="0">
                          <a:solidFill>
                            <a:schemeClr val="tx1"/>
                          </a:solidFill>
                          <a:effectLst/>
                        </a:rPr>
                        <a:t>6.3. Safety measures in laboratories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89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870"/>
                        </a:spcBef>
                        <a:spcAft>
                          <a:spcPts val="0"/>
                        </a:spcAft>
                      </a:pPr>
                      <a:r>
                        <a:rPr lang="en-US" sz="1200" b="0" dirty="0">
                          <a:solidFill>
                            <a:schemeClr val="tx1"/>
                          </a:solidFill>
                          <a:effectLst/>
                        </a:rPr>
                        <a:t>Safety measures in laboratories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4965308"/>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50974188"/>
                  </a:ext>
                </a:extLst>
              </a:tr>
              <a:tr h="444289">
                <a:tc>
                  <a:txBody>
                    <a:bodyPr/>
                    <a:lstStyle/>
                    <a:p>
                      <a:pPr marL="67945">
                        <a:spcBef>
                          <a:spcPts val="700"/>
                        </a:spcBef>
                        <a:spcAft>
                          <a:spcPts val="0"/>
                        </a:spcAft>
                      </a:pPr>
                      <a:r>
                        <a:rPr lang="en-US" sz="1200" dirty="0">
                          <a:solidFill>
                            <a:schemeClr val="tx1"/>
                          </a:solidFill>
                          <a:effectLst/>
                        </a:rPr>
                        <a:t>6.4. Project laboratory/Facilities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700"/>
                        </a:spcBef>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675"/>
                        </a:spcBef>
                        <a:spcAft>
                          <a:spcPts val="0"/>
                        </a:spcAft>
                      </a:pPr>
                      <a:r>
                        <a:rPr lang="en-US" sz="1200" b="0" dirty="0">
                          <a:solidFill>
                            <a:schemeClr val="tx1"/>
                          </a:solidFill>
                          <a:effectLst/>
                        </a:rPr>
                        <a:t>Facilities &amp; Utilization (20)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5836381"/>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2116098"/>
                  </a:ext>
                </a:extLst>
              </a:tr>
              <a:tr h="444289">
                <a:tc>
                  <a:txBody>
                    <a:bodyPr/>
                    <a:lstStyle/>
                    <a:p>
                      <a:pPr marL="67945">
                        <a:spcBef>
                          <a:spcPts val="700"/>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80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560177"/>
                  </a:ext>
                </a:extLst>
              </a:tr>
            </a:tbl>
          </a:graphicData>
        </a:graphic>
      </p:graphicFrame>
    </p:spTree>
    <p:extLst>
      <p:ext uri="{BB962C8B-B14F-4D97-AF65-F5344CB8AC3E}">
        <p14:creationId xmlns:p14="http://schemas.microsoft.com/office/powerpoint/2010/main" val="184152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188641"/>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1935892" y="832022"/>
            <a:ext cx="8408580" cy="5216813"/>
          </a:xfrm>
          <a:prstGeom prst="rect">
            <a:avLst/>
          </a:prstGeom>
        </p:spPr>
        <p:txBody>
          <a:bodyPr wrap="square">
            <a:spAutoFit/>
          </a:bodyPr>
          <a:lstStyle/>
          <a:p>
            <a:r>
              <a:rPr lang="en-US" sz="1600" b="1" dirty="0"/>
              <a:t>Engineering Graduates will be able to:</a:t>
            </a:r>
          </a:p>
          <a:p>
            <a:endParaRPr lang="en-IN" sz="1050" b="1" dirty="0"/>
          </a:p>
          <a:p>
            <a:pPr marL="342900" lvl="0" indent="-342900">
              <a:buFont typeface="+mj-lt"/>
              <a:buAutoNum type="arabicPeriod"/>
            </a:pPr>
            <a:r>
              <a:rPr lang="en-US" sz="1600" b="1" dirty="0"/>
              <a:t>Engineering knowledge: Apply the knowledge of mathematics, science, engineering fundamentals, and an engineering specialization to the solution of </a:t>
            </a:r>
            <a:r>
              <a:rPr lang="en-US" sz="1600" b="1" dirty="0">
                <a:solidFill>
                  <a:srgbClr val="C00000"/>
                </a:solidFill>
              </a:rPr>
              <a:t>complex engineering problems.</a:t>
            </a:r>
            <a:endParaRPr lang="en-IN" sz="1600" b="1" dirty="0">
              <a:solidFill>
                <a:srgbClr val="C00000"/>
              </a:solidFill>
            </a:endParaRPr>
          </a:p>
          <a:p>
            <a:pPr marL="228600" lvl="0" indent="-228600">
              <a:buFont typeface="+mj-lt"/>
              <a:buAutoNum type="arabicPeriod"/>
            </a:pPr>
            <a:endParaRPr lang="en-US" sz="1050" b="1" dirty="0"/>
          </a:p>
          <a:p>
            <a:pPr marL="342900" lvl="0" indent="-342900">
              <a:buFont typeface="+mj-lt"/>
              <a:buAutoNum type="arabicPeriod"/>
            </a:pPr>
            <a:r>
              <a:rPr lang="en-US" sz="1600" b="1" dirty="0"/>
              <a:t>Problem analysis: Identify, formulate, review research literature, and analyze </a:t>
            </a:r>
            <a:r>
              <a:rPr lang="en-US" sz="1600" b="1" dirty="0">
                <a:solidFill>
                  <a:srgbClr val="C00000"/>
                </a:solidFill>
              </a:rPr>
              <a:t>complex engineering problems </a:t>
            </a:r>
            <a:r>
              <a:rPr lang="en-US" sz="1600" b="1" dirty="0"/>
              <a:t>reaching substantiated conclusions using first principles of mathematics, natural sciences, and engineering sciences.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Design/development of solutions: Design solutions for </a:t>
            </a:r>
            <a:r>
              <a:rPr lang="en-US" sz="1600" b="1" dirty="0">
                <a:solidFill>
                  <a:srgbClr val="C00000"/>
                </a:solidFill>
              </a:rPr>
              <a:t>complex engineering problems</a:t>
            </a:r>
            <a:r>
              <a:rPr lang="en-US" sz="1600" b="1" dirty="0"/>
              <a:t> and design system components or processes that meet the specified needs with appropriate consideration for the public health and safety, and the cultural, societal, and environmental considerations.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Conduct investigations of </a:t>
            </a:r>
            <a:r>
              <a:rPr lang="en-US" sz="1600" b="1" dirty="0">
                <a:solidFill>
                  <a:srgbClr val="C00000"/>
                </a:solidFill>
              </a:rPr>
              <a:t>complex problems</a:t>
            </a:r>
            <a:r>
              <a:rPr lang="en-US" sz="1600" b="1" dirty="0"/>
              <a:t>: Use research-based knowledge and research methods including design of experiments, analysis and interpretation of data, and synthesis of the information to provide valid conclusions.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Modern tool usage: Create, select, and apply appropriate techniques, resources, and modern engineering and IT tools including prediction and modeling to </a:t>
            </a:r>
            <a:r>
              <a:rPr lang="en-US" sz="1600" b="1" dirty="0">
                <a:solidFill>
                  <a:srgbClr val="C00000"/>
                </a:solidFill>
              </a:rPr>
              <a:t>complex engineering </a:t>
            </a:r>
            <a:r>
              <a:rPr lang="en-US" sz="1600" b="1" dirty="0"/>
              <a:t>activities with an understanding of the limitations.</a:t>
            </a:r>
            <a:endParaRPr lang="en-IN" sz="1600" b="1" dirty="0"/>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12</a:t>
            </a:fld>
            <a:endParaRPr lang="en-IN" dirty="0"/>
          </a:p>
        </p:txBody>
      </p:sp>
      <p:sp>
        <p:nvSpPr>
          <p:cNvPr id="4" name="Rectangle 3">
            <a:extLst>
              <a:ext uri="{FF2B5EF4-FFF2-40B4-BE49-F238E27FC236}">
                <a16:creationId xmlns:a16="http://schemas.microsoft.com/office/drawing/2014/main" id="{36072897-EE63-4904-8346-7F9D7109B249}"/>
              </a:ext>
            </a:extLst>
          </p:cNvPr>
          <p:cNvSpPr/>
          <p:nvPr/>
        </p:nvSpPr>
        <p:spPr>
          <a:xfrm>
            <a:off x="963827" y="188641"/>
            <a:ext cx="10305535" cy="62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7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9D7F3F-74DD-4831-A728-4A0678175364}"/>
              </a:ext>
            </a:extLst>
          </p:cNvPr>
          <p:cNvSpPr/>
          <p:nvPr/>
        </p:nvSpPr>
        <p:spPr>
          <a:xfrm>
            <a:off x="0" y="98798"/>
            <a:ext cx="4892040" cy="369332"/>
          </a:xfrm>
          <a:prstGeom prst="rect">
            <a:avLst/>
          </a:prstGeom>
        </p:spPr>
        <p:txBody>
          <a:bodyPr wrap="square">
            <a:spAutoFit/>
          </a:bodyPr>
          <a:lstStyle/>
          <a:p>
            <a:pPr marL="375285">
              <a:spcBef>
                <a:spcPts val="450"/>
              </a:spcBef>
              <a:spcAft>
                <a:spcPts val="0"/>
              </a:spcAft>
            </a:pPr>
            <a:r>
              <a:rPr lang="en-US" b="1" dirty="0">
                <a:latin typeface="+mj-lt"/>
                <a:ea typeface="Times New Roman" panose="02020603050405020304" pitchFamily="18" charset="0"/>
              </a:rPr>
              <a:t>Criterion 7: Continuous Improvement (75)</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18C747F-6331-482A-ADBF-5995EF2F9C2C}"/>
              </a:ext>
            </a:extLst>
          </p:cNvPr>
          <p:cNvGraphicFramePr>
            <a:graphicFrameLocks noGrp="1"/>
          </p:cNvGraphicFramePr>
          <p:nvPr/>
        </p:nvGraphicFramePr>
        <p:xfrm>
          <a:off x="431378" y="468130"/>
          <a:ext cx="11519829" cy="5634487"/>
        </p:xfrm>
        <a:graphic>
          <a:graphicData uri="http://schemas.openxmlformats.org/drawingml/2006/table">
            <a:tbl>
              <a:tblPr firstRow="1" firstCol="1" lastRow="1" lastCol="1" bandRow="1" bandCol="1">
                <a:tableStyleId>{5C22544A-7EE6-4342-B048-85BDC9FD1C3A}</a:tableStyleId>
              </a:tblPr>
              <a:tblGrid>
                <a:gridCol w="3201391">
                  <a:extLst>
                    <a:ext uri="{9D8B030D-6E8A-4147-A177-3AD203B41FA5}">
                      <a16:colId xmlns:a16="http://schemas.microsoft.com/office/drawing/2014/main" val="4221941890"/>
                    </a:ext>
                  </a:extLst>
                </a:gridCol>
                <a:gridCol w="754836">
                  <a:extLst>
                    <a:ext uri="{9D8B030D-6E8A-4147-A177-3AD203B41FA5}">
                      <a16:colId xmlns:a16="http://schemas.microsoft.com/office/drawing/2014/main" val="1216786492"/>
                    </a:ext>
                  </a:extLst>
                </a:gridCol>
                <a:gridCol w="7563602">
                  <a:extLst>
                    <a:ext uri="{9D8B030D-6E8A-4147-A177-3AD203B41FA5}">
                      <a16:colId xmlns:a16="http://schemas.microsoft.com/office/drawing/2014/main" val="204200118"/>
                    </a:ext>
                  </a:extLst>
                </a:gridCol>
              </a:tblGrid>
              <a:tr h="290822">
                <a:tc>
                  <a:txBody>
                    <a:bodyPr/>
                    <a:lstStyle/>
                    <a:p>
                      <a:pPr marL="911860" marR="908050" algn="ctr">
                        <a:spcBef>
                          <a:spcPts val="35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81280" algn="ctr">
                        <a:spcBef>
                          <a:spcPts val="35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16810" marR="2412365" algn="ctr">
                        <a:spcBef>
                          <a:spcPts val="35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5728288"/>
                  </a:ext>
                </a:extLst>
              </a:tr>
              <a:tr h="576072">
                <a:tc>
                  <a:txBody>
                    <a:bodyPr/>
                    <a:lstStyle/>
                    <a:p>
                      <a:pPr marL="287655" indent="-220345">
                        <a:spcAft>
                          <a:spcPts val="0"/>
                        </a:spcAft>
                      </a:pPr>
                      <a:r>
                        <a:rPr lang="en-US" sz="1200" dirty="0">
                          <a:solidFill>
                            <a:schemeClr val="tx1"/>
                          </a:solidFill>
                          <a:effectLst/>
                        </a:rPr>
                        <a:t>7.1.Actions taken based on the results of evaluation of each of the POs and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Documentary evidences of POs and PSOs attainment levels</a:t>
                      </a:r>
                      <a:r>
                        <a:rPr lang="en-US" sz="1200" b="0" spc="295" dirty="0">
                          <a:solidFill>
                            <a:schemeClr val="tx1"/>
                          </a:solidFill>
                          <a:effectLst/>
                        </a:rPr>
                        <a:t> </a:t>
                      </a:r>
                      <a:r>
                        <a:rPr lang="en-US" sz="1200" b="0" spc="-5" dirty="0">
                          <a:solidFill>
                            <a:schemeClr val="tx1"/>
                          </a:solidFill>
                          <a:effectLst/>
                        </a:rPr>
                        <a:t>(15)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Identification of gaps/shortfalls</a:t>
                      </a:r>
                      <a:r>
                        <a:rPr lang="en-US" sz="1200" b="0" spc="5" dirty="0">
                          <a:solidFill>
                            <a:schemeClr val="tx1"/>
                          </a:solidFill>
                          <a:effectLst/>
                        </a:rPr>
                        <a:t> </a:t>
                      </a:r>
                      <a:r>
                        <a:rPr lang="en-US" sz="1200" b="0" spc="-5" dirty="0">
                          <a:solidFill>
                            <a:schemeClr val="tx1"/>
                          </a:solidFill>
                          <a:effectLst/>
                        </a:rPr>
                        <a:t>(05)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Plan of action to bridge the gap and its Implementation</a:t>
                      </a:r>
                      <a:r>
                        <a:rPr lang="en-US" sz="1200" b="0" spc="285" dirty="0">
                          <a:solidFill>
                            <a:schemeClr val="tx1"/>
                          </a:solidFill>
                          <a:effectLst/>
                        </a:rPr>
                        <a:t> </a:t>
                      </a:r>
                      <a:r>
                        <a:rPr lang="en-US" sz="1200" b="0" spc="-5" dirty="0">
                          <a:solidFill>
                            <a:schemeClr val="tx1"/>
                          </a:solidFill>
                          <a:effectLst/>
                        </a:rPr>
                        <a:t>(10)</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915871"/>
                  </a:ext>
                </a:extLst>
              </a:tr>
              <a:tr h="452629">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lnSpc>
                          <a:spcPts val="1395"/>
                        </a:lnSpc>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rPr>
                        <a:t>Documentary evidence in respect of each of the</a:t>
                      </a:r>
                      <a:r>
                        <a:rPr lang="en-US" sz="1200" b="0" i="1" spc="10" dirty="0">
                          <a:solidFill>
                            <a:schemeClr val="tx1"/>
                          </a:solidFill>
                          <a:effectLst/>
                        </a:rPr>
                        <a:t> </a:t>
                      </a:r>
                      <a:r>
                        <a:rPr lang="en-US" sz="1200" b="0" i="1" dirty="0">
                          <a:solidFill>
                            <a:schemeClr val="tx1"/>
                          </a:solidFill>
                          <a:effectLst/>
                        </a:rPr>
                        <a:t>Pos</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0053906"/>
                  </a:ext>
                </a:extLst>
              </a:tr>
              <a:tr h="508111">
                <a:tc>
                  <a:txBody>
                    <a:bodyPr/>
                    <a:lstStyle/>
                    <a:p>
                      <a:pPr marL="373380" indent="-305435">
                        <a:spcAft>
                          <a:spcPts val="0"/>
                        </a:spcAft>
                      </a:pPr>
                      <a:r>
                        <a:rPr lang="en-US" sz="1200" dirty="0">
                          <a:solidFill>
                            <a:schemeClr val="tx1"/>
                          </a:solidFill>
                          <a:effectLst/>
                        </a:rPr>
                        <a:t>7.2 Academic Audit and actions taken during the period of Assessment</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63500" indent="-228600">
                        <a:spcAft>
                          <a:spcPts val="0"/>
                        </a:spcAft>
                      </a:pPr>
                      <a:r>
                        <a:rPr lang="en-US" sz="1200" b="0" dirty="0">
                          <a:solidFill>
                            <a:schemeClr val="tx1"/>
                          </a:solidFill>
                          <a:effectLst/>
                        </a:rPr>
                        <a:t>A. Assessment shall be based on conduct and actions taken in relation to continuous improvement (15)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659775"/>
                  </a:ext>
                </a:extLst>
              </a:tr>
              <a:tr h="669274">
                <a:tc gridSpan="3">
                  <a:txBody>
                    <a:bodyPr/>
                    <a:lstStyle/>
                    <a:p>
                      <a:pPr marL="67945">
                        <a:lnSpc>
                          <a:spcPts val="1365"/>
                        </a:lnSpc>
                        <a:spcAft>
                          <a:spcPts val="0"/>
                        </a:spcAft>
                      </a:pPr>
                      <a:r>
                        <a:rPr lang="en-US" sz="1200" b="1" i="0" dirty="0">
                          <a:solidFill>
                            <a:schemeClr val="tx1"/>
                          </a:solidFill>
                          <a:effectLst/>
                        </a:rPr>
                        <a:t>Exhibits/Context to be Observed/Assessed:</a:t>
                      </a:r>
                      <a:endParaRPr lang="en-IN" sz="1200" b="1" i="0" dirty="0">
                        <a:solidFill>
                          <a:schemeClr val="tx1"/>
                        </a:solidFill>
                        <a:effectLst/>
                      </a:endParaRPr>
                    </a:p>
                    <a:p>
                      <a:pPr marL="67945">
                        <a:spcBef>
                          <a:spcPts val="325"/>
                        </a:spcBef>
                        <a:spcAft>
                          <a:spcPts val="0"/>
                        </a:spcAft>
                      </a:pPr>
                      <a:r>
                        <a:rPr lang="en-US" sz="1200" b="0" i="1" dirty="0">
                          <a:solidFill>
                            <a:schemeClr val="tx1"/>
                          </a:solidFill>
                          <a:effectLst/>
                        </a:rPr>
                        <a:t>A. Academic Audit assessment criteria, frequency, conduct mechanism, action plan based on audit, implementation and effectiveness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22277647"/>
                  </a:ext>
                </a:extLst>
              </a:tr>
              <a:tr h="1052741">
                <a:tc>
                  <a:txBody>
                    <a:bodyPr/>
                    <a:lstStyle/>
                    <a:p>
                      <a:pPr marL="67945">
                        <a:lnSpc>
                          <a:spcPts val="1340"/>
                        </a:lnSpc>
                        <a:spcAft>
                          <a:spcPts val="0"/>
                        </a:spcAft>
                      </a:pPr>
                      <a:r>
                        <a:rPr lang="en-US" sz="1200" dirty="0">
                          <a:solidFill>
                            <a:schemeClr val="tx1"/>
                          </a:solidFill>
                          <a:effectLst/>
                        </a:rPr>
                        <a:t>7.3. Improvement in Placement,</a:t>
                      </a:r>
                      <a:endParaRPr lang="en-IN" sz="1200" dirty="0">
                        <a:solidFill>
                          <a:schemeClr val="tx1"/>
                        </a:solidFill>
                        <a:effectLst/>
                      </a:endParaRPr>
                    </a:p>
                    <a:p>
                      <a:pPr marL="297180">
                        <a:spcAft>
                          <a:spcPts val="0"/>
                        </a:spcAft>
                      </a:pPr>
                      <a:r>
                        <a:rPr lang="en-US" sz="1200" dirty="0">
                          <a:solidFill>
                            <a:schemeClr val="tx1"/>
                          </a:solidFill>
                          <a:effectLst/>
                        </a:rPr>
                        <a:t>Higher Studies and Entrepreneurship</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rPr>
                        <a:t>Assessment is based on improvement in: (Refer placement index 4.5)</a:t>
                      </a:r>
                      <a:endParaRPr lang="en-IN" sz="1200" b="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Placement numbers, quality, core hiring industry and pay packages</a:t>
                      </a:r>
                      <a:r>
                        <a:rPr lang="en-US" sz="1200" b="0" spc="-75" dirty="0">
                          <a:solidFill>
                            <a:schemeClr val="tx1"/>
                          </a:solidFill>
                          <a:effectLst/>
                        </a:rPr>
                        <a:t> </a:t>
                      </a:r>
                      <a:r>
                        <a:rPr lang="en-US" sz="1200" b="0" spc="-5" dirty="0">
                          <a:solidFill>
                            <a:schemeClr val="tx1"/>
                          </a:solidFill>
                          <a:effectLst/>
                        </a:rPr>
                        <a:t>(5)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Higher Studies admissions for pursuing PhD. in premier</a:t>
                      </a:r>
                      <a:r>
                        <a:rPr lang="en-US" sz="1200" b="0" spc="-70" dirty="0">
                          <a:solidFill>
                            <a:schemeClr val="tx1"/>
                          </a:solidFill>
                          <a:effectLst/>
                        </a:rPr>
                        <a:t> </a:t>
                      </a:r>
                      <a:r>
                        <a:rPr lang="en-US" sz="1200" b="0" spc="-5" dirty="0">
                          <a:solidFill>
                            <a:schemeClr val="tx1"/>
                          </a:solidFill>
                          <a:effectLst/>
                        </a:rPr>
                        <a:t>institutions(3)</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number of Entrepreneurs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106680">
                        <a:lnSpc>
                          <a:spcPts val="1320"/>
                        </a:lnSpc>
                        <a:spcAft>
                          <a:spcPts val="0"/>
                        </a:spcAft>
                      </a:pPr>
                      <a:r>
                        <a:rPr lang="en-US" sz="1200" b="0" dirty="0">
                          <a:solidFill>
                            <a:schemeClr val="tx1"/>
                          </a:solidFill>
                          <a:effectLst/>
                        </a:rPr>
                        <a:t>(Marks to be given proportionately considering nos. in the base year CAYm3)</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234933"/>
                  </a:ext>
                </a:extLst>
              </a:tr>
              <a:tr h="497831">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25"/>
                        </a:spcBef>
                        <a:spcAft>
                          <a:spcPts val="0"/>
                        </a:spcAft>
                      </a:pPr>
                      <a:r>
                        <a:rPr lang="en-US" sz="1200" b="0" i="1" dirty="0">
                          <a:solidFill>
                            <a:schemeClr val="tx1"/>
                          </a:solidFill>
                          <a:effectLst/>
                        </a:rPr>
                        <a:t>A. B. &amp; C. Nos. in each year of the assessment; improvement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06167000"/>
                  </a:ext>
                </a:extLst>
              </a:tr>
              <a:tr h="644651">
                <a:tc>
                  <a:txBody>
                    <a:bodyPr/>
                    <a:lstStyle/>
                    <a:p>
                      <a:pPr marL="335280" marR="307975" indent="-267335">
                        <a:spcAft>
                          <a:spcPts val="0"/>
                        </a:spcAft>
                      </a:pPr>
                      <a:r>
                        <a:rPr lang="en-US" sz="1200" dirty="0">
                          <a:solidFill>
                            <a:schemeClr val="tx1"/>
                          </a:solidFill>
                          <a:effectLst/>
                        </a:rPr>
                        <a:t>7.4. Improvement in the quality of students admitted to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5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278765" indent="-228600" algn="just">
                        <a:spcAft>
                          <a:spcPts val="0"/>
                        </a:spcAft>
                      </a:pPr>
                      <a:r>
                        <a:rPr lang="en-US" sz="1200" b="0" dirty="0">
                          <a:solidFill>
                            <a:schemeClr val="tx1"/>
                          </a:solidFill>
                          <a:effectLst/>
                        </a:rPr>
                        <a:t>A. Assessment is based on improvement in terms of ranks/score in qualifying state level/national level entrances tests, percentage Physics, Chemistry and Mathematics marks in 12th Standard and percentage marks of the lateral entry students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4367923"/>
                  </a:ext>
                </a:extLst>
              </a:tr>
              <a:tr h="702850">
                <a:tc gridSpan="3">
                  <a:txBody>
                    <a:bodyPr/>
                    <a:lstStyle/>
                    <a:p>
                      <a:pPr marL="67945">
                        <a:lnSpc>
                          <a:spcPts val="1375"/>
                        </a:lnSpc>
                        <a:spcAft>
                          <a:spcPts val="0"/>
                        </a:spcAft>
                      </a:pPr>
                      <a:r>
                        <a:rPr lang="en-US" sz="1200" b="1" dirty="0">
                          <a:solidFill>
                            <a:schemeClr val="tx1"/>
                          </a:solidFill>
                          <a:effectLst/>
                        </a:rPr>
                        <a:t>Exhibits/Context to be Observed/Assessed:</a:t>
                      </a:r>
                      <a:endParaRPr lang="en-IN" sz="1200" b="1" dirty="0">
                        <a:solidFill>
                          <a:schemeClr val="tx1"/>
                        </a:solidFill>
                        <a:effectLst/>
                      </a:endParaRPr>
                    </a:p>
                    <a:p>
                      <a:pPr marL="297180" marR="157480" indent="-229235">
                        <a:lnSpc>
                          <a:spcPts val="1350"/>
                        </a:lnSpc>
                        <a:spcBef>
                          <a:spcPts val="540"/>
                        </a:spcBef>
                        <a:spcAft>
                          <a:spcPts val="0"/>
                        </a:spcAft>
                      </a:pPr>
                      <a:r>
                        <a:rPr lang="en-US" sz="1200" b="0" i="1" dirty="0">
                          <a:solidFill>
                            <a:schemeClr val="tx1"/>
                          </a:solidFill>
                          <a:effectLst/>
                        </a:rPr>
                        <a:t>A. Documentary evidence – list of students admitted; admission authority guidelines; ranks/scores; comparative status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1904403"/>
                  </a:ext>
                </a:extLst>
              </a:tr>
              <a:tr h="239506">
                <a:tc>
                  <a:txBody>
                    <a:bodyPr/>
                    <a:lstStyle/>
                    <a:p>
                      <a:pPr marL="67945">
                        <a:lnSpc>
                          <a:spcPts val="137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75"/>
                        </a:lnSpc>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0939"/>
                  </a:ext>
                </a:extLst>
              </a:tr>
            </a:tbl>
          </a:graphicData>
        </a:graphic>
      </p:graphicFrame>
    </p:spTree>
    <p:extLst>
      <p:ext uri="{BB962C8B-B14F-4D97-AF65-F5344CB8AC3E}">
        <p14:creationId xmlns:p14="http://schemas.microsoft.com/office/powerpoint/2010/main" val="34170857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D3C51D-E865-4BBF-88AF-B2C32A6B7EFE}"/>
              </a:ext>
            </a:extLst>
          </p:cNvPr>
          <p:cNvSpPr/>
          <p:nvPr/>
        </p:nvSpPr>
        <p:spPr>
          <a:xfrm>
            <a:off x="356670" y="86360"/>
            <a:ext cx="3527184" cy="369332"/>
          </a:xfrm>
          <a:prstGeom prst="rect">
            <a:avLst/>
          </a:prstGeom>
        </p:spPr>
        <p:txBody>
          <a:bodyPr wrap="none">
            <a:spAutoFit/>
          </a:bodyPr>
          <a:lstStyle/>
          <a:p>
            <a:r>
              <a:rPr lang="en-US" b="1" dirty="0">
                <a:latin typeface="+mj-lt"/>
                <a:ea typeface="Times New Roman" panose="02020603050405020304" pitchFamily="18" charset="0"/>
              </a:rPr>
              <a:t>Criterion 8: First Year Academics (50)</a:t>
            </a:r>
            <a:endParaRPr lang="en-IN" b="1" dirty="0">
              <a:latin typeface="+mj-lt"/>
            </a:endParaRPr>
          </a:p>
        </p:txBody>
      </p:sp>
      <p:graphicFrame>
        <p:nvGraphicFramePr>
          <p:cNvPr id="5" name="Table 4">
            <a:extLst>
              <a:ext uri="{FF2B5EF4-FFF2-40B4-BE49-F238E27FC236}">
                <a16:creationId xmlns:a16="http://schemas.microsoft.com/office/drawing/2014/main" id="{465D2814-A246-4EA5-BA06-DC417FD3C9CC}"/>
              </a:ext>
            </a:extLst>
          </p:cNvPr>
          <p:cNvGraphicFramePr>
            <a:graphicFrameLocks noGrp="1"/>
          </p:cNvGraphicFramePr>
          <p:nvPr/>
        </p:nvGraphicFramePr>
        <p:xfrm>
          <a:off x="356670" y="455692"/>
          <a:ext cx="11649401" cy="6257790"/>
        </p:xfrm>
        <a:graphic>
          <a:graphicData uri="http://schemas.openxmlformats.org/drawingml/2006/table">
            <a:tbl>
              <a:tblPr firstRow="1" firstCol="1" lastRow="1" lastCol="1" bandRow="1" bandCol="1">
                <a:tableStyleId>{5C22544A-7EE6-4342-B048-85BDC9FD1C3A}</a:tableStyleId>
              </a:tblPr>
              <a:tblGrid>
                <a:gridCol w="3211769">
                  <a:extLst>
                    <a:ext uri="{9D8B030D-6E8A-4147-A177-3AD203B41FA5}">
                      <a16:colId xmlns:a16="http://schemas.microsoft.com/office/drawing/2014/main" val="3319910448"/>
                    </a:ext>
                  </a:extLst>
                </a:gridCol>
                <a:gridCol w="789463">
                  <a:extLst>
                    <a:ext uri="{9D8B030D-6E8A-4147-A177-3AD203B41FA5}">
                      <a16:colId xmlns:a16="http://schemas.microsoft.com/office/drawing/2014/main" val="2943148229"/>
                    </a:ext>
                  </a:extLst>
                </a:gridCol>
                <a:gridCol w="7648169">
                  <a:extLst>
                    <a:ext uri="{9D8B030D-6E8A-4147-A177-3AD203B41FA5}">
                      <a16:colId xmlns:a16="http://schemas.microsoft.com/office/drawing/2014/main" val="3246953468"/>
                    </a:ext>
                  </a:extLst>
                </a:gridCol>
              </a:tblGrid>
              <a:tr h="356811">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01445" algn="ctr">
                        <a:spcBef>
                          <a:spcPts val="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91385"/>
                  </a:ext>
                </a:extLst>
              </a:tr>
              <a:tr h="702107">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335280" marR="101600" indent="-267335">
                        <a:spcAft>
                          <a:spcPts val="0"/>
                        </a:spcAft>
                      </a:pPr>
                      <a:r>
                        <a:rPr lang="en-US" sz="1200" dirty="0">
                          <a:solidFill>
                            <a:schemeClr val="tx1"/>
                          </a:solidFill>
                          <a:effectLst/>
                        </a:rPr>
                        <a:t>8.1. First Year Student- Faculty Ratio (FYSFR)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rPr>
                        <a:t> </a:t>
                      </a:r>
                      <a:endParaRPr lang="en-IN" sz="1200" dirty="0">
                        <a:solidFill>
                          <a:schemeClr val="tx1"/>
                        </a:solidFill>
                        <a:effectLst/>
                      </a:endParaRPr>
                    </a:p>
                    <a:p>
                      <a:pPr marL="67945" algn="ctr">
                        <a:spcBef>
                          <a:spcPts val="970"/>
                        </a:spcBef>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For each year of assessment = (5 × 20)/ FYSFR</a:t>
                      </a:r>
                      <a:endParaRPr lang="en-IN" sz="1200" b="0" dirty="0">
                        <a:solidFill>
                          <a:schemeClr val="tx1"/>
                        </a:solidFill>
                        <a:effectLst/>
                      </a:endParaRPr>
                    </a:p>
                    <a:p>
                      <a:pPr marL="106045">
                        <a:spcAft>
                          <a:spcPts val="0"/>
                        </a:spcAft>
                      </a:pPr>
                      <a:r>
                        <a:rPr lang="en-US" sz="1200" b="0" dirty="0">
                          <a:solidFill>
                            <a:schemeClr val="tx1"/>
                          </a:solidFill>
                          <a:effectLst/>
                        </a:rPr>
                        <a:t>(Limited to Max. 5) Average of Assessment of data in CAY, CAYm1 and CAYm2</a:t>
                      </a:r>
                      <a:endParaRPr lang="en-IN" sz="1200" b="0" dirty="0">
                        <a:solidFill>
                          <a:schemeClr val="tx1"/>
                        </a:solidFill>
                        <a:effectLst/>
                      </a:endParaRPr>
                    </a:p>
                    <a:p>
                      <a:pPr marL="67945">
                        <a:spcBef>
                          <a:spcPts val="5"/>
                        </a:spcBef>
                        <a:spcAft>
                          <a:spcPts val="0"/>
                        </a:spcAft>
                      </a:pPr>
                      <a:r>
                        <a:rPr lang="en-US" sz="1200" b="0" dirty="0">
                          <a:solidFill>
                            <a:schemeClr val="tx1"/>
                          </a:solidFill>
                          <a:effectLst/>
                        </a:rPr>
                        <a:t> </a:t>
                      </a:r>
                      <a:endParaRPr lang="en-IN" sz="1200" b="0" dirty="0">
                        <a:solidFill>
                          <a:schemeClr val="tx1"/>
                        </a:solidFill>
                        <a:effectLst/>
                      </a:endParaRPr>
                    </a:p>
                    <a:p>
                      <a:pPr marL="67945">
                        <a:spcAft>
                          <a:spcPts val="0"/>
                        </a:spcAft>
                      </a:pPr>
                      <a:r>
                        <a:rPr lang="en-US" sz="1200" b="0" dirty="0">
                          <a:solidFill>
                            <a:schemeClr val="tx1"/>
                          </a:solidFill>
                          <a:effectLst/>
                        </a:rPr>
                        <a:t>*Note: If FYSFR is greater than 25, then assessment equal to zero.</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8583570"/>
                  </a:ext>
                </a:extLst>
              </a:tr>
              <a:tr h="722004">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Regular faculty calculation considering Regular faculty definition and fractional load; Faculty appointment letters; Salary</a:t>
                      </a:r>
                      <a:r>
                        <a:rPr lang="en-US" sz="1200" b="0" i="1" spc="-55" dirty="0">
                          <a:solidFill>
                            <a:schemeClr val="tx1"/>
                          </a:solidFill>
                          <a:effectLst/>
                        </a:rPr>
                        <a:t> </a:t>
                      </a:r>
                      <a:r>
                        <a:rPr lang="en-US" sz="1200" b="0" i="1" dirty="0">
                          <a:solidFill>
                            <a:schemeClr val="tx1"/>
                          </a:solidFill>
                          <a:effectLst/>
                        </a:rPr>
                        <a:t>statements</a:t>
                      </a:r>
                      <a:endParaRPr lang="en-IN" sz="1200" b="0" i="1"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students calculation as mentioned in the</a:t>
                      </a:r>
                      <a:r>
                        <a:rPr lang="en-US" sz="1200" b="0" i="1" spc="-5" dirty="0">
                          <a:solidFill>
                            <a:schemeClr val="tx1"/>
                          </a:solidFill>
                          <a:effectLst/>
                        </a:rPr>
                        <a:t> </a:t>
                      </a:r>
                      <a:r>
                        <a:rPr lang="en-US" sz="1200" b="0" i="1" dirty="0">
                          <a:solidFill>
                            <a:schemeClr val="tx1"/>
                          </a:solidFill>
                          <a:effectLst/>
                        </a:rPr>
                        <a:t>SAR</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7879434"/>
                  </a:ext>
                </a:extLst>
              </a:tr>
              <a:tr h="560513">
                <a:tc>
                  <a:txBody>
                    <a:bodyPr/>
                    <a:lstStyle/>
                    <a:p>
                      <a:pPr marL="335280" marR="105410" indent="-267335">
                        <a:spcBef>
                          <a:spcPts val="700"/>
                        </a:spcBef>
                        <a:spcAft>
                          <a:spcPts val="0"/>
                        </a:spcAft>
                      </a:pPr>
                      <a:r>
                        <a:rPr lang="en-US" sz="1200" dirty="0">
                          <a:solidFill>
                            <a:schemeClr val="tx1"/>
                          </a:solidFill>
                          <a:effectLst/>
                        </a:rPr>
                        <a:t>8.2. Qualification of Faculty Teaching First Year Common Courses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rPr>
                        <a:t> </a:t>
                      </a:r>
                      <a:endParaRPr lang="en-IN" sz="1200" dirty="0">
                        <a:solidFill>
                          <a:schemeClr val="tx1"/>
                        </a:solidFill>
                        <a:effectLst/>
                      </a:endParaRPr>
                    </a:p>
                    <a:p>
                      <a:pPr marL="67945" algn="ctr">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Font typeface="+mj-lt"/>
                        <a:buAutoNum type="alphaUcPeriod"/>
                        <a:tabLst>
                          <a:tab pos="525780" algn="l"/>
                        </a:tabLst>
                      </a:pPr>
                      <a:r>
                        <a:rPr lang="en-US" sz="1200" b="0" spc="-5" dirty="0">
                          <a:solidFill>
                            <a:schemeClr val="tx1"/>
                          </a:solidFill>
                          <a:effectLst/>
                        </a:rPr>
                        <a:t>Assessment of faculty qualification (5x +</a:t>
                      </a:r>
                      <a:r>
                        <a:rPr lang="en-US" sz="1200" b="0" spc="-30" dirty="0">
                          <a:solidFill>
                            <a:schemeClr val="tx1"/>
                          </a:solidFill>
                          <a:effectLst/>
                        </a:rPr>
                        <a:t> </a:t>
                      </a:r>
                      <a:r>
                        <a:rPr lang="en-US" sz="1200" b="0" spc="-5" dirty="0">
                          <a:solidFill>
                            <a:schemeClr val="tx1"/>
                          </a:solidFill>
                          <a:effectLst/>
                        </a:rPr>
                        <a:t>3y)/RF</a:t>
                      </a:r>
                      <a:endParaRPr lang="en-IN" sz="1200" b="0" spc="-5" dirty="0">
                        <a:solidFill>
                          <a:schemeClr val="tx1"/>
                        </a:solidFill>
                        <a:effectLst/>
                      </a:endParaRPr>
                    </a:p>
                    <a:p>
                      <a:pPr marL="342900" lvl="0" indent="-250825">
                        <a:spcAft>
                          <a:spcPts val="0"/>
                        </a:spcAft>
                        <a:buFont typeface="+mj-lt"/>
                        <a:buAutoNum type="alphaUcPeriod"/>
                        <a:tabLst>
                          <a:tab pos="525780" algn="l"/>
                        </a:tabLst>
                      </a:pPr>
                      <a:r>
                        <a:rPr lang="en-US" sz="1200" b="0" spc="-5" dirty="0">
                          <a:solidFill>
                            <a:schemeClr val="tx1"/>
                          </a:solidFill>
                          <a:effectLst/>
                        </a:rPr>
                        <a:t>Average of Assessment of previous three academic years including current academic</a:t>
                      </a:r>
                      <a:r>
                        <a:rPr lang="en-US" sz="1200" b="0" spc="-60" dirty="0">
                          <a:solidFill>
                            <a:schemeClr val="tx1"/>
                          </a:solidFill>
                          <a:effectLst/>
                        </a:rPr>
                        <a:t> </a:t>
                      </a:r>
                      <a:r>
                        <a:rPr lang="en-US" sz="1200" b="0" spc="-5" dirty="0">
                          <a:solidFill>
                            <a:schemeClr val="tx1"/>
                          </a:solidFill>
                          <a:effectLst/>
                        </a:rPr>
                        <a:t>year.</a:t>
                      </a:r>
                      <a:endParaRPr lang="en-IN" sz="1200" b="0" spc="-5" dirty="0">
                        <a:solidFill>
                          <a:schemeClr val="tx1"/>
                        </a:solidFill>
                        <a:effectLst/>
                      </a:endParaRPr>
                    </a:p>
                    <a:p>
                      <a:pPr marL="342900" indent="14288">
                        <a:lnSpc>
                          <a:spcPts val="1355"/>
                        </a:lnSpc>
                        <a:spcAft>
                          <a:spcPts val="0"/>
                        </a:spcAft>
                      </a:pPr>
                      <a:r>
                        <a:rPr lang="en-US" sz="1200" b="0" dirty="0">
                          <a:solidFill>
                            <a:schemeClr val="tx1"/>
                          </a:solidFill>
                          <a:effectLst/>
                        </a:rPr>
                        <a:t>(Refer 8.2. for x, y and RF)</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8324467"/>
                  </a:ext>
                </a:extLst>
              </a:tr>
              <a:tr h="441088">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200"/>
                        <a:buFont typeface="Symbol" panose="05050102010706020507" pitchFamily="18" charset="2"/>
                        <a:buChar char=""/>
                        <a:tabLst>
                          <a:tab pos="286385" algn="l"/>
                          <a:tab pos="287020" algn="l"/>
                        </a:tabLst>
                      </a:pPr>
                      <a:r>
                        <a:rPr lang="en-US" sz="1200" b="0" dirty="0">
                          <a:solidFill>
                            <a:schemeClr val="tx1"/>
                          </a:solidFill>
                          <a:effectLst/>
                        </a:rPr>
                        <a:t>Documentary evidence – Faculty</a:t>
                      </a:r>
                      <a:r>
                        <a:rPr lang="en-US" sz="1200" b="0" spc="-35" dirty="0">
                          <a:solidFill>
                            <a:schemeClr val="tx1"/>
                          </a:solidFill>
                          <a:effectLst/>
                        </a:rPr>
                        <a:t> </a:t>
                      </a:r>
                      <a:r>
                        <a:rPr lang="en-US" sz="1200" b="0" dirty="0">
                          <a:solidFill>
                            <a:schemeClr val="tx1"/>
                          </a:solidFill>
                          <a:effectLst/>
                        </a:rPr>
                        <a:t>Qualification</a:t>
                      </a:r>
                      <a:endParaRPr lang="en-IN" sz="1200" b="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94491460"/>
                  </a:ext>
                </a:extLst>
              </a:tr>
              <a:tr h="727346">
                <a:tc>
                  <a:txBody>
                    <a:bodyPr/>
                    <a:lstStyle/>
                    <a:p>
                      <a:pPr marL="67945">
                        <a:spcBef>
                          <a:spcPts val="3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spcBef>
                          <a:spcPts val="5"/>
                        </a:spcBef>
                        <a:spcAft>
                          <a:spcPts val="0"/>
                        </a:spcAft>
                      </a:pPr>
                      <a:r>
                        <a:rPr lang="en-US" sz="1200" dirty="0">
                          <a:solidFill>
                            <a:schemeClr val="tx1"/>
                          </a:solidFill>
                          <a:effectLst/>
                          <a:latin typeface="+mn-lt"/>
                        </a:rPr>
                        <a:t>8.3. First Year Academic Performance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63500">
                        <a:spcAft>
                          <a:spcPts val="0"/>
                        </a:spcAft>
                      </a:pPr>
                      <a:r>
                        <a:rPr lang="en-US" sz="1200" b="0" dirty="0">
                          <a:solidFill>
                            <a:schemeClr val="tx1"/>
                          </a:solidFill>
                          <a:effectLst/>
                          <a:latin typeface="+mn-lt"/>
                        </a:rPr>
                        <a:t>Academic Performance = ((Mean of 1st Year Grade Point Average of all successful Students on a 10 point scale) or (Mean of the percentage of marks in First Year of all successful students/10))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Second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3567867"/>
                  </a:ext>
                </a:extLst>
              </a:tr>
              <a:tr h="426920">
                <a:tc gridSpan="3">
                  <a:txBody>
                    <a:bodyPr/>
                    <a:lstStyle/>
                    <a:p>
                      <a:pPr marL="67945">
                        <a:lnSpc>
                          <a:spcPts val="136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67945">
                        <a:spcAft>
                          <a:spcPts val="0"/>
                        </a:spcAft>
                      </a:pPr>
                      <a:r>
                        <a:rPr lang="en-US" sz="1200" b="0" i="1" dirty="0">
                          <a:solidFill>
                            <a:schemeClr val="tx1"/>
                          </a:solidFill>
                          <a:effectLst/>
                          <a:latin typeface="+mn-lt"/>
                        </a:rPr>
                        <a:t>Data to be verified for atleast one of the assessment years</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3675472"/>
                  </a:ext>
                </a:extLst>
              </a:tr>
              <a:tr h="347472">
                <a:tc>
                  <a:txBody>
                    <a:bodyPr/>
                    <a:lstStyle/>
                    <a:p>
                      <a:pPr marL="335280" marR="19050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8.4. Attainment of Course Outcomes of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dirty="0">
                          <a:solidFill>
                            <a:schemeClr val="tx1"/>
                          </a:solidFill>
                          <a:effectLst/>
                          <a:latin typeface="+mn-lt"/>
                          <a:ea typeface="Times New Roman" panose="02020603050405020304" pitchFamily="18" charset="0"/>
                          <a:cs typeface="Mangal" panose="02040503050203030202"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535430"/>
                  </a:ext>
                </a:extLst>
              </a:tr>
              <a:tr h="702174">
                <a:tc>
                  <a:txBody>
                    <a:bodyPr/>
                    <a:lstStyle/>
                    <a:p>
                      <a:pPr marL="449580" marR="6731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8.4.1. Describe the assessment processes used to gather the data upon </a:t>
                      </a:r>
                      <a:r>
                        <a:rPr lang="en-US" sz="1200" spc="-20" dirty="0">
                          <a:solidFill>
                            <a:schemeClr val="tx1"/>
                          </a:solidFill>
                          <a:effectLst/>
                          <a:latin typeface="+mn-lt"/>
                          <a:ea typeface="Times New Roman" panose="02020603050405020304" pitchFamily="18" charset="0"/>
                          <a:cs typeface="Mangal" panose="02040503050203030202" pitchFamily="18" charset="0"/>
                        </a:rPr>
                        <a:t>which </a:t>
                      </a:r>
                      <a:r>
                        <a:rPr lang="en-US" sz="1200" dirty="0">
                          <a:solidFill>
                            <a:schemeClr val="tx1"/>
                          </a:solidFill>
                          <a:effectLst/>
                          <a:latin typeface="+mn-lt"/>
                          <a:ea typeface="Times New Roman" panose="02020603050405020304" pitchFamily="18" charset="0"/>
                          <a:cs typeface="Mangal" panose="02040503050203030202" pitchFamily="18" charset="0"/>
                        </a:rPr>
                        <a:t>the evaluation of Course Outcomes of first year is</a:t>
                      </a:r>
                      <a:r>
                        <a:rPr lang="en-US" sz="1200" spc="-2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based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2425" lvl="0" indent="-228600">
                        <a:buFont typeface="+mj-lt"/>
                        <a:buAutoNum type="alphaUcPeriod"/>
                      </a:pPr>
                      <a:r>
                        <a:rPr lang="en-US" sz="1200" b="0" kern="1200" dirty="0">
                          <a:solidFill>
                            <a:schemeClr val="tx1"/>
                          </a:solidFill>
                          <a:effectLst/>
                          <a:latin typeface="+mn-lt"/>
                          <a:ea typeface="+mn-ea"/>
                          <a:cs typeface="+mn-cs"/>
                        </a:rPr>
                        <a:t>List of assessment processes (1)</a:t>
                      </a:r>
                      <a:endParaRPr lang="en-IN" sz="1200" b="0" kern="1200" dirty="0">
                        <a:solidFill>
                          <a:schemeClr val="tx1"/>
                        </a:solidFill>
                        <a:effectLst/>
                        <a:latin typeface="+mn-lt"/>
                        <a:ea typeface="+mn-ea"/>
                        <a:cs typeface="+mn-cs"/>
                      </a:endParaRPr>
                    </a:p>
                    <a:p>
                      <a:pPr marL="352425" indent="-228600">
                        <a:buFont typeface="+mj-lt"/>
                        <a:buAutoNum type="alphaUcPeriod"/>
                      </a:pPr>
                      <a:r>
                        <a:rPr lang="en-US" sz="1200" b="0" kern="1200" dirty="0">
                          <a:solidFill>
                            <a:schemeClr val="tx1"/>
                          </a:solidFill>
                          <a:effectLst/>
                          <a:latin typeface="+mn-lt"/>
                          <a:ea typeface="+mn-ea"/>
                          <a:cs typeface="+mn-cs"/>
                        </a:rPr>
                        <a:t>The relevance of assessment tools used (4)</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071229"/>
                  </a:ext>
                </a:extLst>
              </a:tr>
              <a:tr h="384048">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67945">
                        <a:lnSpc>
                          <a:spcPts val="1375"/>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A. &amp; B. Direct and indirect assessment(if applicable), tools &amp; processes; effective compliance; direct assessment methodology, indirect assessment formats-collection-analysis; decision making</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182836"/>
                  </a:ext>
                </a:extLst>
              </a:tr>
              <a:tr h="338328">
                <a:tc>
                  <a:txBody>
                    <a:bodyPr/>
                    <a:lstStyle/>
                    <a:p>
                      <a:pPr marL="449580" marR="198755" indent="-381635">
                        <a:lnSpc>
                          <a:spcPts val="1380"/>
                        </a:lnSpc>
                        <a:spcBef>
                          <a:spcPts val="1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8.4.2. Record the attainment of Course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0" dirty="0">
                          <a:solidFill>
                            <a:schemeClr val="tx1"/>
                          </a:solidFill>
                          <a:effectLst/>
                          <a:latin typeface="+mn-lt"/>
                          <a:ea typeface="Times New Roman" panose="02020603050405020304" pitchFamily="18" charset="0"/>
                          <a:cs typeface="Mangal" panose="02040503050203030202" pitchFamily="18" charset="0"/>
                        </a:rPr>
                        <a:t> </a:t>
                      </a:r>
                      <a:r>
                        <a:rPr lang="en-US" sz="1200" b="0" kern="1200" dirty="0">
                          <a:solidFill>
                            <a:schemeClr val="tx1"/>
                          </a:solidFill>
                          <a:effectLst/>
                          <a:latin typeface="+mn-lt"/>
                          <a:ea typeface="+mn-ea"/>
                          <a:cs typeface="+mn-cs"/>
                        </a:rPr>
                        <a:t>A. Verify the records as per the benchmark set for the courses (5)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3310872"/>
                  </a:ext>
                </a:extLst>
              </a:tr>
              <a:tr h="36576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780"/>
                        </a:spcBef>
                        <a:spcAft>
                          <a:spcPts val="0"/>
                        </a:spcAft>
                        <a:tabLst>
                          <a:tab pos="377825" algn="l"/>
                        </a:tabLs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 Attainment for atleast 3</a:t>
                      </a:r>
                      <a:r>
                        <a:rPr lang="en-US" sz="1200" b="0" i="1" spc="2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courses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58630"/>
                  </a:ext>
                </a:extLst>
              </a:tr>
            </a:tbl>
          </a:graphicData>
        </a:graphic>
      </p:graphicFrame>
    </p:spTree>
    <p:extLst>
      <p:ext uri="{BB962C8B-B14F-4D97-AF65-F5344CB8AC3E}">
        <p14:creationId xmlns:p14="http://schemas.microsoft.com/office/powerpoint/2010/main" val="13537987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133D2C-06BF-4821-8FD9-685274F0FDE0}"/>
              </a:ext>
            </a:extLst>
          </p:cNvPr>
          <p:cNvGraphicFramePr>
            <a:graphicFrameLocks noGrp="1"/>
          </p:cNvGraphicFramePr>
          <p:nvPr/>
        </p:nvGraphicFramePr>
        <p:xfrm>
          <a:off x="297116" y="250285"/>
          <a:ext cx="11763820" cy="2977547"/>
        </p:xfrm>
        <a:graphic>
          <a:graphicData uri="http://schemas.openxmlformats.org/drawingml/2006/table">
            <a:tbl>
              <a:tblPr firstRow="1" firstCol="1" lastRow="1" lastCol="1" bandRow="1" bandCol="1">
                <a:tableStyleId>{5C22544A-7EE6-4342-B048-85BDC9FD1C3A}</a:tableStyleId>
              </a:tblPr>
              <a:tblGrid>
                <a:gridCol w="3243314">
                  <a:extLst>
                    <a:ext uri="{9D8B030D-6E8A-4147-A177-3AD203B41FA5}">
                      <a16:colId xmlns:a16="http://schemas.microsoft.com/office/drawing/2014/main" val="2924702397"/>
                    </a:ext>
                  </a:extLst>
                </a:gridCol>
                <a:gridCol w="797218">
                  <a:extLst>
                    <a:ext uri="{9D8B030D-6E8A-4147-A177-3AD203B41FA5}">
                      <a16:colId xmlns:a16="http://schemas.microsoft.com/office/drawing/2014/main" val="1205425477"/>
                    </a:ext>
                  </a:extLst>
                </a:gridCol>
                <a:gridCol w="7723288">
                  <a:extLst>
                    <a:ext uri="{9D8B030D-6E8A-4147-A177-3AD203B41FA5}">
                      <a16:colId xmlns:a16="http://schemas.microsoft.com/office/drawing/2014/main" val="3539845557"/>
                    </a:ext>
                  </a:extLst>
                </a:gridCol>
              </a:tblGrid>
              <a:tr h="426351">
                <a:tc>
                  <a:txBody>
                    <a:bodyPr/>
                    <a:lstStyle/>
                    <a:p>
                      <a:pPr marL="335280" marR="122555" indent="-267335">
                        <a:spcBef>
                          <a:spcPts val="270"/>
                        </a:spcBef>
                        <a:spcAft>
                          <a:spcPts val="0"/>
                        </a:spcAft>
                      </a:pPr>
                      <a:r>
                        <a:rPr lang="en-US" sz="1200" dirty="0">
                          <a:solidFill>
                            <a:schemeClr val="tx1"/>
                          </a:solidFill>
                          <a:effectLst/>
                          <a:latin typeface="+mn-lt"/>
                        </a:rPr>
                        <a:t>8.5. Attainment of Program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965"/>
                        </a:spcBef>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575878"/>
                  </a:ext>
                </a:extLst>
              </a:tr>
              <a:tr h="535965">
                <a:tc>
                  <a:txBody>
                    <a:bodyPr/>
                    <a:lstStyle/>
                    <a:p>
                      <a:pPr marL="449580" marR="257810" indent="-381635">
                        <a:spcBef>
                          <a:spcPts val="675"/>
                        </a:spcBef>
                        <a:spcAft>
                          <a:spcPts val="0"/>
                        </a:spcAft>
                      </a:pPr>
                      <a:r>
                        <a:rPr lang="en-US" sz="1200" dirty="0">
                          <a:solidFill>
                            <a:schemeClr val="tx1"/>
                          </a:solidFill>
                          <a:effectLst/>
                          <a:latin typeface="+mn-lt"/>
                        </a:rPr>
                        <a:t>8.5.1. Indicate results of evaluation </a:t>
                      </a:r>
                      <a:r>
                        <a:rPr lang="en-US" sz="1200" spc="-30" dirty="0">
                          <a:solidFill>
                            <a:schemeClr val="tx1"/>
                          </a:solidFill>
                          <a:effectLst/>
                          <a:latin typeface="+mn-lt"/>
                        </a:rPr>
                        <a:t>of </a:t>
                      </a:r>
                      <a:r>
                        <a:rPr lang="en-US" sz="1200" dirty="0">
                          <a:solidFill>
                            <a:schemeClr val="tx1"/>
                          </a:solidFill>
                          <a:effectLst/>
                          <a:latin typeface="+mn-lt"/>
                        </a:rPr>
                        <a:t>each relevant</a:t>
                      </a:r>
                      <a:r>
                        <a:rPr lang="en-US" sz="1200" spc="295" dirty="0">
                          <a:solidFill>
                            <a:schemeClr val="tx1"/>
                          </a:solidFill>
                          <a:effectLst/>
                          <a:latin typeface="+mn-lt"/>
                        </a:rPr>
                        <a:t> </a:t>
                      </a:r>
                      <a:r>
                        <a:rPr lang="en-US" sz="1200" dirty="0">
                          <a:solidFill>
                            <a:schemeClr val="tx1"/>
                          </a:solidFill>
                          <a:effectLst/>
                          <a:latin typeface="+mn-lt"/>
                        </a:rPr>
                        <a:t>PO/PSO</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75"/>
                        </a:spcBef>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Process of computing POs/PSOs attainment level from the COs of related first year courses</a:t>
                      </a:r>
                      <a:r>
                        <a:rPr lang="en-US" sz="1200" b="0" spc="-7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ndParaRPr>
                    </a:p>
                    <a:p>
                      <a:pPr marL="342900" lvl="0" indent="-250825">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Verification of documents validating the above process</a:t>
                      </a:r>
                      <a:r>
                        <a:rPr lang="en-US" sz="1200" b="0" spc="-2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294502"/>
                  </a:ext>
                </a:extLst>
              </a:tr>
              <a:tr h="541064">
                <a:tc gridSpan="3">
                  <a:txBody>
                    <a:bodyPr/>
                    <a:lstStyle/>
                    <a:p>
                      <a:pPr marL="67945">
                        <a:lnSpc>
                          <a:spcPts val="1365"/>
                        </a:lnSpc>
                        <a:spcAft>
                          <a:spcPts val="0"/>
                        </a:spcAft>
                      </a:pPr>
                      <a:r>
                        <a:rPr lang="en-US" sz="1200" dirty="0">
                          <a:solidFill>
                            <a:schemeClr val="tx1"/>
                          </a:solidFill>
                          <a:effectLst/>
                          <a:latin typeface="+mn-lt"/>
                        </a:rPr>
                        <a:t>Exhibits/Context to be Observed/Assessed:</a:t>
                      </a:r>
                      <a:endParaRPr lang="en-IN" sz="1200" dirty="0">
                        <a:solidFill>
                          <a:schemeClr val="tx1"/>
                        </a:solidFill>
                        <a:effectLst/>
                        <a:latin typeface="+mn-lt"/>
                      </a:endParaRPr>
                    </a:p>
                    <a:p>
                      <a:pPr marL="67945">
                        <a:spcBef>
                          <a:spcPts val="555"/>
                        </a:spcBef>
                        <a:spcAft>
                          <a:spcPts val="0"/>
                        </a:spcAft>
                      </a:pPr>
                      <a:r>
                        <a:rPr lang="en-US" sz="1200" b="0" i="1" dirty="0">
                          <a:solidFill>
                            <a:schemeClr val="tx1"/>
                          </a:solidFill>
                          <a:effectLst/>
                          <a:latin typeface="+mn-lt"/>
                        </a:rPr>
                        <a:t>A. &amp; B. Documentary evidence for each relevant PO/PSO</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439639696"/>
                  </a:ext>
                </a:extLst>
              </a:tr>
              <a:tr h="550623">
                <a:tc>
                  <a:txBody>
                    <a:bodyPr/>
                    <a:lstStyle/>
                    <a:p>
                      <a:pPr marL="67945" marR="101600">
                        <a:spcBef>
                          <a:spcPts val="690"/>
                        </a:spcBef>
                        <a:spcAft>
                          <a:spcPts val="0"/>
                        </a:spcAft>
                      </a:pPr>
                      <a:r>
                        <a:rPr lang="en-US" sz="1200" dirty="0">
                          <a:solidFill>
                            <a:schemeClr val="tx1"/>
                          </a:solidFill>
                          <a:effectLst/>
                          <a:latin typeface="+mn-lt"/>
                        </a:rPr>
                        <a:t>8.5.2. Actions taken based on the </a:t>
                      </a:r>
                      <a:r>
                        <a:rPr lang="en-US" sz="1200" spc="-15" dirty="0">
                          <a:solidFill>
                            <a:schemeClr val="tx1"/>
                          </a:solidFill>
                          <a:effectLst/>
                          <a:latin typeface="+mn-lt"/>
                        </a:rPr>
                        <a:t>results </a:t>
                      </a:r>
                      <a:r>
                        <a:rPr lang="en-US" sz="1200" dirty="0">
                          <a:solidFill>
                            <a:schemeClr val="tx1"/>
                          </a:solidFill>
                          <a:effectLst/>
                          <a:latin typeface="+mn-lt"/>
                        </a:rPr>
                        <a:t>of evaluation of relevant POs</a:t>
                      </a:r>
                      <a:r>
                        <a:rPr lang="en-US" sz="1200" spc="295" dirty="0">
                          <a:solidFill>
                            <a:schemeClr val="tx1"/>
                          </a:solidFill>
                          <a:effectLst/>
                          <a:latin typeface="+mn-lt"/>
                        </a:rPr>
                        <a:t> </a:t>
                      </a:r>
                      <a:r>
                        <a:rPr lang="en-US" sz="1200" dirty="0">
                          <a:solidFill>
                            <a:schemeClr val="tx1"/>
                          </a:solidFill>
                          <a:effectLst/>
                          <a:latin typeface="+mn-lt"/>
                        </a:rPr>
                        <a:t>/PSOs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indent="-228600">
                        <a:spcBef>
                          <a:spcPts val="5"/>
                        </a:spcBef>
                        <a:spcAft>
                          <a:spcPts val="0"/>
                        </a:spcAft>
                        <a:buFont typeface="+mj-lt"/>
                        <a:buAutoNum type="alphaUcPeriod"/>
                      </a:pPr>
                      <a:r>
                        <a:rPr lang="en-US" sz="1200" b="0" dirty="0">
                          <a:solidFill>
                            <a:schemeClr val="tx1"/>
                          </a:solidFill>
                          <a:effectLst/>
                          <a:latin typeface="+mn-lt"/>
                        </a:rPr>
                        <a:t>Appropriate actions taken (10)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19130"/>
                  </a:ext>
                </a:extLst>
              </a:tr>
              <a:tr h="550623">
                <a:tc gridSpan="3">
                  <a:txBody>
                    <a:bodyPr/>
                    <a:lstStyle/>
                    <a:p>
                      <a:pPr marL="67945">
                        <a:spcBef>
                          <a:spcPts val="90"/>
                        </a:spcBef>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3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for each relevant PO/PSO</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874760"/>
                  </a:ext>
                </a:extLst>
              </a:tr>
              <a:tr h="372921">
                <a:tc>
                  <a:txBody>
                    <a:bodyPr/>
                    <a:lstStyle/>
                    <a:p>
                      <a:pPr marL="67945">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81930"/>
                  </a:ext>
                </a:extLst>
              </a:tr>
            </a:tbl>
          </a:graphicData>
        </a:graphic>
      </p:graphicFrame>
    </p:spTree>
    <p:extLst>
      <p:ext uri="{BB962C8B-B14F-4D97-AF65-F5344CB8AC3E}">
        <p14:creationId xmlns:p14="http://schemas.microsoft.com/office/powerpoint/2010/main" val="7674538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D17E78-4983-41AB-B694-3993DF3A88E4}"/>
              </a:ext>
            </a:extLst>
          </p:cNvPr>
          <p:cNvSpPr/>
          <p:nvPr/>
        </p:nvSpPr>
        <p:spPr>
          <a:xfrm>
            <a:off x="193053" y="97193"/>
            <a:ext cx="4037516" cy="287899"/>
          </a:xfrm>
          <a:prstGeom prst="rect">
            <a:avLst/>
          </a:prstGeom>
        </p:spPr>
        <p:txBody>
          <a:bodyPr wrap="none">
            <a:spAutoFit/>
          </a:bodyPr>
          <a:lstStyle/>
          <a:p>
            <a:pPr marL="88900">
              <a:lnSpc>
                <a:spcPts val="1375"/>
              </a:lnSpc>
              <a:spcBef>
                <a:spcPts val="35"/>
              </a:spcBef>
              <a:spcAft>
                <a:spcPts val="0"/>
              </a:spcAft>
            </a:pPr>
            <a:r>
              <a:rPr lang="en-US" b="1" dirty="0">
                <a:latin typeface="+mj-lt"/>
                <a:ea typeface="Times New Roman" panose="02020603050405020304" pitchFamily="18" charset="0"/>
              </a:rPr>
              <a:t>Criterion 9: Student Support Systems (50)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F2EE30B8-E0D3-4D27-A792-50B33C529D56}"/>
              </a:ext>
            </a:extLst>
          </p:cNvPr>
          <p:cNvGraphicFramePr>
            <a:graphicFrameLocks noGrp="1"/>
          </p:cNvGraphicFramePr>
          <p:nvPr/>
        </p:nvGraphicFramePr>
        <p:xfrm>
          <a:off x="196940" y="420624"/>
          <a:ext cx="11802007" cy="6322364"/>
        </p:xfrm>
        <a:graphic>
          <a:graphicData uri="http://schemas.openxmlformats.org/drawingml/2006/table">
            <a:tbl>
              <a:tblPr firstRow="1" firstCol="1" lastRow="1" lastCol="1" bandRow="1" bandCol="1">
                <a:tableStyleId>{5C22544A-7EE6-4342-B048-85BDC9FD1C3A}</a:tableStyleId>
              </a:tblPr>
              <a:tblGrid>
                <a:gridCol w="3224143">
                  <a:extLst>
                    <a:ext uri="{9D8B030D-6E8A-4147-A177-3AD203B41FA5}">
                      <a16:colId xmlns:a16="http://schemas.microsoft.com/office/drawing/2014/main" val="3540293245"/>
                    </a:ext>
                  </a:extLst>
                </a:gridCol>
                <a:gridCol w="846190">
                  <a:extLst>
                    <a:ext uri="{9D8B030D-6E8A-4147-A177-3AD203B41FA5}">
                      <a16:colId xmlns:a16="http://schemas.microsoft.com/office/drawing/2014/main" val="3934894032"/>
                    </a:ext>
                  </a:extLst>
                </a:gridCol>
                <a:gridCol w="7731674">
                  <a:extLst>
                    <a:ext uri="{9D8B030D-6E8A-4147-A177-3AD203B41FA5}">
                      <a16:colId xmlns:a16="http://schemas.microsoft.com/office/drawing/2014/main" val="1710508750"/>
                    </a:ext>
                  </a:extLst>
                </a:gridCol>
              </a:tblGrid>
              <a:tr h="220703">
                <a:tc>
                  <a:txBody>
                    <a:bodyPr/>
                    <a:lstStyle/>
                    <a:p>
                      <a:pPr marL="67945" algn="ctr">
                        <a:spcBef>
                          <a:spcPts val="700"/>
                        </a:spcBef>
                        <a:spcAft>
                          <a:spcPts val="0"/>
                        </a:spcAft>
                      </a:pPr>
                      <a:r>
                        <a:rPr lang="en-US" sz="1200" dirty="0">
                          <a:solidFill>
                            <a:schemeClr val="tx1"/>
                          </a:solidFill>
                          <a:effectLst/>
                          <a:latin typeface="+mn-lt"/>
                        </a:rPr>
                        <a:t>Sub Criteria</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latin typeface="+mn-lt"/>
                        </a:rPr>
                        <a:t>Marks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Bef>
                          <a:spcPts val="5"/>
                        </a:spcBef>
                        <a:spcAft>
                          <a:spcPts val="0"/>
                        </a:spcAft>
                      </a:pPr>
                      <a:r>
                        <a:rPr lang="en-US" sz="1200" dirty="0">
                          <a:solidFill>
                            <a:schemeClr val="tx1"/>
                          </a:solidFill>
                          <a:effectLst/>
                          <a:latin typeface="+mn-lt"/>
                        </a:rPr>
                        <a:t>Evaluation Guidelines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399575"/>
                  </a:ext>
                </a:extLst>
              </a:tr>
              <a:tr h="373657">
                <a:tc>
                  <a:txBody>
                    <a:bodyPr/>
                    <a:lstStyle/>
                    <a:p>
                      <a:pPr marL="335280" marR="438785" indent="-267335">
                        <a:spcBef>
                          <a:spcPts val="665"/>
                        </a:spcBef>
                        <a:spcAft>
                          <a:spcPts val="0"/>
                        </a:spcAft>
                      </a:pPr>
                      <a:r>
                        <a:rPr lang="en-US" sz="1200" dirty="0">
                          <a:solidFill>
                            <a:schemeClr val="tx1"/>
                          </a:solidFill>
                          <a:effectLst/>
                          <a:latin typeface="+mn-lt"/>
                        </a:rPr>
                        <a:t>9.1. Mentoring system to help at individual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marR="137795" indent="-173038">
                        <a:spcAft>
                          <a:spcPts val="0"/>
                        </a:spcAft>
                        <a:buFont typeface="+mj-lt"/>
                        <a:buAutoNum type="alphaUcPeriod"/>
                      </a:pPr>
                      <a:r>
                        <a:rPr lang="en-US" sz="1200" b="0" dirty="0">
                          <a:solidFill>
                            <a:schemeClr val="tx1"/>
                          </a:solidFill>
                          <a:effectLst/>
                          <a:latin typeface="+mn-lt"/>
                        </a:rPr>
                        <a:t>Details of the mentoring system that has been developed for the students for various purposes and also state the efficacy of such system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55139"/>
                  </a:ext>
                </a:extLst>
              </a:tr>
              <a:tr h="416614">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Aft>
                          <a:spcPts val="0"/>
                        </a:spcAft>
                      </a:pPr>
                      <a:r>
                        <a:rPr lang="en-US" sz="1200" b="0" i="1" dirty="0">
                          <a:solidFill>
                            <a:schemeClr val="tx1"/>
                          </a:solidFill>
                          <a:effectLst/>
                          <a:latin typeface="+mn-lt"/>
                        </a:rPr>
                        <a:t>A. Mentoring system terms of reference; implementation; effectiveness (also to be verified during interaction with the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82230850"/>
                  </a:ext>
                </a:extLst>
              </a:tr>
              <a:tr h="384660">
                <a:tc>
                  <a:txBody>
                    <a:bodyPr/>
                    <a:lstStyle/>
                    <a:p>
                      <a:pPr marL="67945">
                        <a:spcBef>
                          <a:spcPts val="700"/>
                        </a:spcBef>
                        <a:spcAft>
                          <a:spcPts val="0"/>
                        </a:spcAft>
                      </a:pPr>
                      <a:r>
                        <a:rPr lang="en-US" sz="1200" dirty="0">
                          <a:solidFill>
                            <a:schemeClr val="tx1"/>
                          </a:solidFill>
                          <a:effectLst/>
                          <a:latin typeface="+mn-lt"/>
                        </a:rPr>
                        <a:t>9.2. Feedback analysis and reward</a:t>
                      </a:r>
                      <a:endParaRPr lang="en-IN" sz="1100" dirty="0">
                        <a:solidFill>
                          <a:schemeClr val="tx1"/>
                        </a:solidFill>
                        <a:effectLst/>
                        <a:latin typeface="+mn-lt"/>
                      </a:endParaRPr>
                    </a:p>
                    <a:p>
                      <a:pPr marL="335280">
                        <a:spcBef>
                          <a:spcPts val="5"/>
                        </a:spcBef>
                        <a:spcAft>
                          <a:spcPts val="0"/>
                        </a:spcAft>
                      </a:pPr>
                      <a:r>
                        <a:rPr lang="en-US" sz="1200" dirty="0">
                          <a:solidFill>
                            <a:schemeClr val="tx1"/>
                          </a:solidFill>
                          <a:effectLst/>
                          <a:latin typeface="+mn-lt"/>
                        </a:rPr>
                        <a:t>/corrective measures taken, if any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spcBef>
                          <a:spcPts val="67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Methodology being followed for analysis of feedback and its effectiveness</a:t>
                      </a:r>
                      <a:r>
                        <a:rPr lang="en-US" sz="1200" b="0" spc="-25"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ndParaRPr>
                    </a:p>
                    <a:p>
                      <a:pPr marL="265113" lvl="0" indent="-173038">
                        <a:spcBef>
                          <a:spcPts val="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Record of corrective measures taken</a:t>
                      </a:r>
                      <a:r>
                        <a:rPr lang="en-US" sz="1200" b="0" spc="-20"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207332"/>
                  </a:ext>
                </a:extLst>
              </a:tr>
              <a:tr h="427361">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i="1" dirty="0">
                          <a:solidFill>
                            <a:schemeClr val="tx1"/>
                          </a:solidFill>
                          <a:effectLst/>
                          <a:latin typeface="+mn-lt"/>
                        </a:rPr>
                        <a:t> </a:t>
                      </a:r>
                      <a:endParaRPr lang="en-IN" sz="1100" i="1" dirty="0">
                        <a:solidFill>
                          <a:schemeClr val="tx1"/>
                        </a:solidFill>
                        <a:effectLst/>
                        <a:latin typeface="+mn-lt"/>
                      </a:endParaRPr>
                    </a:p>
                    <a:p>
                      <a:pPr marL="67945">
                        <a:spcAft>
                          <a:spcPts val="0"/>
                        </a:spcAft>
                      </a:pPr>
                      <a:r>
                        <a:rPr lang="en-US" sz="1200" b="0" i="1" dirty="0">
                          <a:solidFill>
                            <a:schemeClr val="tx1"/>
                          </a:solidFill>
                          <a:effectLst/>
                          <a:latin typeface="+mn-lt"/>
                        </a:rPr>
                        <a:t>A. Feedback questions, collection process, analysis, actions taken, effectiveness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938862035"/>
                  </a:ext>
                </a:extLst>
              </a:tr>
              <a:tr h="236753">
                <a:tc>
                  <a:txBody>
                    <a:bodyPr/>
                    <a:lstStyle/>
                    <a:p>
                      <a:pPr marL="67945">
                        <a:spcBef>
                          <a:spcPts val="700"/>
                        </a:spcBef>
                        <a:spcAft>
                          <a:spcPts val="0"/>
                        </a:spcAft>
                      </a:pPr>
                      <a:r>
                        <a:rPr lang="en-US" sz="1200" dirty="0">
                          <a:solidFill>
                            <a:schemeClr val="tx1"/>
                          </a:solidFill>
                          <a:effectLst/>
                          <a:latin typeface="+mn-lt"/>
                        </a:rPr>
                        <a:t>9.3. Feedback on facilities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75"/>
                        </a:spcBef>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Bef>
                          <a:spcPts val="675"/>
                        </a:spcBef>
                        <a:spcAft>
                          <a:spcPts val="0"/>
                        </a:spcAft>
                        <a:buFont typeface="+mj-lt"/>
                        <a:buAutoNum type="alphaUcPeriod"/>
                      </a:pPr>
                      <a:r>
                        <a:rPr lang="en-US" sz="1200" b="0" dirty="0">
                          <a:solidFill>
                            <a:schemeClr val="tx1"/>
                          </a:solidFill>
                          <a:effectLst/>
                          <a:latin typeface="+mn-lt"/>
                        </a:rPr>
                        <a:t>Feedback collection, analysis and corrective action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322816"/>
                  </a:ext>
                </a:extLst>
              </a:tr>
              <a:tr h="389123">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dirty="0">
                          <a:solidFill>
                            <a:schemeClr val="tx1"/>
                          </a:solidFill>
                          <a:effectLst/>
                          <a:latin typeface="+mn-lt"/>
                        </a:rPr>
                        <a:t> </a:t>
                      </a:r>
                      <a:endParaRPr lang="en-IN" sz="1100" dirty="0">
                        <a:solidFill>
                          <a:schemeClr val="tx1"/>
                        </a:solidFill>
                        <a:effectLst/>
                        <a:latin typeface="+mn-lt"/>
                      </a:endParaRPr>
                    </a:p>
                    <a:p>
                      <a:pPr marL="67945">
                        <a:spcAft>
                          <a:spcPts val="0"/>
                        </a:spcAft>
                      </a:pPr>
                      <a:r>
                        <a:rPr lang="en-US" sz="1200" b="0" dirty="0">
                          <a:solidFill>
                            <a:schemeClr val="tx1"/>
                          </a:solidFill>
                          <a:effectLst/>
                          <a:latin typeface="+mn-lt"/>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355518"/>
                  </a:ext>
                </a:extLst>
              </a:tr>
              <a:tr h="526372">
                <a:tc>
                  <a:txBody>
                    <a:bodyPr/>
                    <a:lstStyle/>
                    <a:p>
                      <a:pPr marL="67945">
                        <a:spcBef>
                          <a:spcPts val="50"/>
                        </a:spcBef>
                        <a:spcAft>
                          <a:spcPts val="0"/>
                        </a:spcAft>
                      </a:pPr>
                      <a:r>
                        <a:rPr lang="en-US" sz="1100" dirty="0">
                          <a:solidFill>
                            <a:schemeClr val="tx1"/>
                          </a:solidFill>
                          <a:effectLst/>
                          <a:latin typeface="+mn-lt"/>
                        </a:rPr>
                        <a:t> </a:t>
                      </a:r>
                      <a:r>
                        <a:rPr lang="en-US" sz="1200" dirty="0">
                          <a:solidFill>
                            <a:schemeClr val="tx1"/>
                          </a:solidFill>
                          <a:effectLst/>
                          <a:latin typeface="+mn-lt"/>
                        </a:rPr>
                        <a:t>9.4. Self - Learning</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Scope for self-learning</a:t>
                      </a:r>
                      <a:r>
                        <a:rPr lang="en-US" sz="1200" b="0" spc="-15" dirty="0">
                          <a:solidFill>
                            <a:schemeClr val="tx1"/>
                          </a:solidFill>
                          <a:effectLst/>
                          <a:latin typeface="+mn-lt"/>
                        </a:rPr>
                        <a:t> </a:t>
                      </a:r>
                      <a:r>
                        <a:rPr lang="en-US" sz="1200" b="0" spc="-10" dirty="0">
                          <a:solidFill>
                            <a:schemeClr val="tx1"/>
                          </a:solidFill>
                          <a:effectLst/>
                          <a:latin typeface="+mn-lt"/>
                        </a:rPr>
                        <a:t>(2)</a:t>
                      </a:r>
                      <a:endParaRPr lang="en-IN" sz="1100" b="0" spc="-10" dirty="0">
                        <a:solidFill>
                          <a:schemeClr val="tx1"/>
                        </a:solidFill>
                        <a:effectLst/>
                        <a:latin typeface="+mn-lt"/>
                      </a:endParaRPr>
                    </a:p>
                    <a:p>
                      <a:pPr marL="265113" marR="581025"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The institution needs to specify the facilities, materials for learning beyond syllabus, Webinars, Podcast, MOOCs etc. and demonstrate its effective utilization</a:t>
                      </a:r>
                      <a:r>
                        <a:rPr lang="en-US" sz="1200" b="0" spc="-40" dirty="0">
                          <a:solidFill>
                            <a:schemeClr val="tx1"/>
                          </a:solidFill>
                          <a:effectLst/>
                          <a:latin typeface="+mn-lt"/>
                        </a:rPr>
                        <a:t> </a:t>
                      </a:r>
                      <a:r>
                        <a:rPr lang="en-US" sz="1200" b="0" spc="-10" dirty="0">
                          <a:solidFill>
                            <a:schemeClr val="tx1"/>
                          </a:solidFill>
                          <a:effectLst/>
                          <a:latin typeface="+mn-lt"/>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897359"/>
                  </a:ext>
                </a:extLst>
              </a:tr>
              <a:tr h="34750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0292497"/>
                  </a:ext>
                </a:extLst>
              </a:tr>
              <a:tr h="526372">
                <a:tc>
                  <a:txBody>
                    <a:bodyPr/>
                    <a:lstStyle/>
                    <a:p>
                      <a:pPr marL="67945">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1" dirty="0">
                          <a:solidFill>
                            <a:schemeClr val="tx1"/>
                          </a:solidFill>
                          <a:effectLst/>
                          <a:latin typeface="+mn-lt"/>
                          <a:ea typeface="Times New Roman" panose="02020603050405020304" pitchFamily="18" charset="0"/>
                          <a:cs typeface="Mangal" panose="02040503050203030202" pitchFamily="18" charset="0"/>
                        </a:rPr>
                        <a:t>9.5. Career Guidance, Training, Placement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7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career guidance facilities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Counseling for higher studies (GATE/GRE, GMAT, etc.)</a:t>
                      </a:r>
                      <a:r>
                        <a:rPr lang="en-US" sz="1200" b="0" spc="26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Pre-placement training</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Placement process and support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04201"/>
                  </a:ext>
                </a:extLst>
              </a:tr>
              <a:tr h="4133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88222837"/>
                  </a:ext>
                </a:extLst>
              </a:tr>
              <a:tr h="316780">
                <a:tc>
                  <a:txBody>
                    <a:bodyPr/>
                    <a:lstStyle/>
                    <a:p>
                      <a:pPr marL="67945">
                        <a:spcBef>
                          <a:spcPts val="69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9.6. Entrepreneurship Cell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Entrepreneurship initiatives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Data on students benefitted</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183512"/>
                  </a:ext>
                </a:extLst>
              </a:tr>
              <a:tr h="3666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49544004"/>
                  </a:ext>
                </a:extLst>
              </a:tr>
              <a:tr h="526372">
                <a:tc>
                  <a:txBody>
                    <a:bodyPr/>
                    <a:lstStyle/>
                    <a:p>
                      <a:pPr marL="335280" marR="60833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9.7. Co-curricular and Extra- curricular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sports and cultural facilities</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NCC, NSS and other clubs (3)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Annual students activities (4)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496620"/>
                  </a:ext>
                </a:extLst>
              </a:tr>
              <a:tr h="3338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25925798"/>
                  </a:ext>
                </a:extLst>
              </a:tr>
              <a:tr h="248661">
                <a:tc>
                  <a:txBody>
                    <a:bodyPr/>
                    <a:lstStyle/>
                    <a:p>
                      <a:pPr marL="67945">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6375369"/>
                  </a:ext>
                </a:extLst>
              </a:tr>
            </a:tbl>
          </a:graphicData>
        </a:graphic>
      </p:graphicFrame>
    </p:spTree>
    <p:extLst>
      <p:ext uri="{BB962C8B-B14F-4D97-AF65-F5344CB8AC3E}">
        <p14:creationId xmlns:p14="http://schemas.microsoft.com/office/powerpoint/2010/main" val="26061678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821714-AAB8-48CF-B65B-DAE9D7C86C1A}"/>
              </a:ext>
            </a:extLst>
          </p:cNvPr>
          <p:cNvSpPr/>
          <p:nvPr/>
        </p:nvSpPr>
        <p:spPr>
          <a:xfrm>
            <a:off x="67056" y="70027"/>
            <a:ext cx="7312152"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10: Governance, Institutional Support and Financial Resources (120)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B5D21433-F579-4738-9ECA-AB13814834C4}"/>
              </a:ext>
            </a:extLst>
          </p:cNvPr>
          <p:cNvGraphicFramePr>
            <a:graphicFrameLocks noGrp="1"/>
          </p:cNvGraphicFramePr>
          <p:nvPr/>
        </p:nvGraphicFramePr>
        <p:xfrm>
          <a:off x="283119" y="352065"/>
          <a:ext cx="11750385" cy="6463787"/>
        </p:xfrm>
        <a:graphic>
          <a:graphicData uri="http://schemas.openxmlformats.org/drawingml/2006/table">
            <a:tbl>
              <a:tblPr firstRow="1" firstCol="1" lastRow="1" lastCol="1" bandRow="1" bandCol="1">
                <a:tableStyleId>{5C22544A-7EE6-4342-B048-85BDC9FD1C3A}</a:tableStyleId>
              </a:tblPr>
              <a:tblGrid>
                <a:gridCol w="3762640">
                  <a:extLst>
                    <a:ext uri="{9D8B030D-6E8A-4147-A177-3AD203B41FA5}">
                      <a16:colId xmlns:a16="http://schemas.microsoft.com/office/drawing/2014/main" val="3545025012"/>
                    </a:ext>
                  </a:extLst>
                </a:gridCol>
                <a:gridCol w="671992">
                  <a:extLst>
                    <a:ext uri="{9D8B030D-6E8A-4147-A177-3AD203B41FA5}">
                      <a16:colId xmlns:a16="http://schemas.microsoft.com/office/drawing/2014/main" val="3302753798"/>
                    </a:ext>
                  </a:extLst>
                </a:gridCol>
                <a:gridCol w="7315753">
                  <a:extLst>
                    <a:ext uri="{9D8B030D-6E8A-4147-A177-3AD203B41FA5}">
                      <a16:colId xmlns:a16="http://schemas.microsoft.com/office/drawing/2014/main" val="3967502989"/>
                    </a:ext>
                  </a:extLst>
                </a:gridCol>
              </a:tblGrid>
              <a:tr h="191577">
                <a:tc>
                  <a:txBody>
                    <a:bodyPr/>
                    <a:lstStyle/>
                    <a:p>
                      <a:pPr marL="67945" algn="ctr">
                        <a:spcBef>
                          <a:spcPts val="700"/>
                        </a:spcBef>
                        <a:spcAft>
                          <a:spcPts val="0"/>
                        </a:spcAft>
                      </a:pPr>
                      <a:r>
                        <a:rPr lang="en-US" sz="1200" dirty="0">
                          <a:solidFill>
                            <a:schemeClr val="tx1"/>
                          </a:solidFill>
                          <a:effectLst/>
                          <a:latin typeface="+mn-lt"/>
                        </a:rPr>
                        <a:t>Sub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Marks</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5"/>
                        </a:spcBef>
                        <a:spcAft>
                          <a:spcPts val="0"/>
                        </a:spcAft>
                      </a:pPr>
                      <a:r>
                        <a:rPr lang="en-US" sz="1200" dirty="0">
                          <a:solidFill>
                            <a:schemeClr val="tx1"/>
                          </a:solidFill>
                          <a:effectLst/>
                          <a:latin typeface="+mn-lt"/>
                        </a:rPr>
                        <a:t>Evaluation Guidelines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6415212"/>
                  </a:ext>
                </a:extLst>
              </a:tr>
              <a:tr h="310896">
                <a:tc>
                  <a:txBody>
                    <a:bodyPr/>
                    <a:lstStyle/>
                    <a:p>
                      <a:pPr marL="67945" marR="108585">
                        <a:spcBef>
                          <a:spcPts val="295"/>
                        </a:spcBef>
                        <a:spcAft>
                          <a:spcPts val="0"/>
                        </a:spcAft>
                      </a:pPr>
                      <a:r>
                        <a:rPr lang="en-US" sz="1200" dirty="0">
                          <a:solidFill>
                            <a:schemeClr val="tx1"/>
                          </a:solidFill>
                          <a:effectLst/>
                          <a:latin typeface="+mn-lt"/>
                        </a:rPr>
                        <a:t>10.1. Organization, Governance and Transparency</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t>55</a:t>
                      </a:r>
                      <a:endParaRPr lang="en-IN"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420371"/>
                  </a:ext>
                </a:extLst>
              </a:tr>
              <a:tr h="327660">
                <a:tc>
                  <a:txBody>
                    <a:bodyPr/>
                    <a:lstStyle/>
                    <a:p>
                      <a:pPr marL="67945" marR="116840">
                        <a:spcBef>
                          <a:spcPts val="690"/>
                        </a:spcBef>
                        <a:spcAft>
                          <a:spcPts val="0"/>
                        </a:spcAft>
                      </a:pPr>
                      <a:r>
                        <a:rPr lang="en-US" sz="1200" dirty="0">
                          <a:solidFill>
                            <a:schemeClr val="tx1"/>
                          </a:solidFill>
                          <a:effectLst/>
                          <a:latin typeface="+mn-lt"/>
                        </a:rPr>
                        <a:t>10.1.1.State the Vision and Mission of the Institute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05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43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Availability of the Vision &amp; Mission statements of the Institute</a:t>
                      </a:r>
                      <a:r>
                        <a:rPr lang="en-US" sz="1200" b="0" spc="-40" dirty="0">
                          <a:solidFill>
                            <a:schemeClr val="tx1"/>
                          </a:solidFill>
                          <a:effectLst/>
                          <a:latin typeface="+mn-lt"/>
                        </a:rPr>
                        <a:t> </a:t>
                      </a:r>
                      <a:r>
                        <a:rPr lang="en-US" sz="1200" b="0" spc="-10" dirty="0">
                          <a:solidFill>
                            <a:schemeClr val="tx1"/>
                          </a:solidFill>
                          <a:effectLst/>
                          <a:latin typeface="+mn-lt"/>
                        </a:rPr>
                        <a:t>(2)</a:t>
                      </a:r>
                      <a:endParaRPr lang="en-IN" sz="1200" b="0" spc="-10" dirty="0">
                        <a:solidFill>
                          <a:schemeClr val="tx1"/>
                        </a:solidFill>
                        <a:effectLst/>
                        <a:latin typeface="+mn-lt"/>
                      </a:endParaRPr>
                    </a:p>
                    <a:p>
                      <a:pPr marL="342900" lvl="0" indent="-250825">
                        <a:spcBef>
                          <a:spcPts val="25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Appropriateness/ Relevance of the Statements (3)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754406"/>
                  </a:ext>
                </a:extLst>
              </a:tr>
              <a:tr h="758952">
                <a:tc gridSpan="3">
                  <a:txBody>
                    <a:bodyPr/>
                    <a:lstStyle/>
                    <a:p>
                      <a:pPr marL="67945">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marR="7112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Institute Vision and Mission statements: Availability of statements on Institute website; Availability at Central facilities such as Library, Computer Center, Principal Chamber etc. Availability of one set of statements in each of the departments; Availability in Institute level</a:t>
                      </a:r>
                      <a:r>
                        <a:rPr lang="en-US" sz="1200" b="0" i="1" spc="-50" dirty="0">
                          <a:solidFill>
                            <a:schemeClr val="tx1"/>
                          </a:solidFill>
                          <a:effectLst/>
                          <a:latin typeface="+mn-lt"/>
                        </a:rPr>
                        <a:t> </a:t>
                      </a:r>
                      <a:r>
                        <a:rPr lang="en-US" sz="1200" b="0" i="1" spc="-20" dirty="0">
                          <a:solidFill>
                            <a:schemeClr val="tx1"/>
                          </a:solidFill>
                          <a:effectLst/>
                          <a:latin typeface="+mn-lt"/>
                        </a:rPr>
                        <a:t>documents</a:t>
                      </a:r>
                      <a:endParaRPr lang="en-IN" sz="1200" b="0" i="1" spc="-20" dirty="0">
                        <a:solidFill>
                          <a:schemeClr val="tx1"/>
                        </a:solidFill>
                        <a:effectLst/>
                        <a:latin typeface="+mn-lt"/>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Correctness from definition perspective</a:t>
                      </a: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38125" algn="l"/>
                        </a:tabLst>
                      </a:pP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541815"/>
                  </a:ext>
                </a:extLst>
              </a:tr>
              <a:tr h="428244">
                <a:tc>
                  <a:txBody>
                    <a:bodyPr/>
                    <a:lstStyle/>
                    <a:p>
                      <a:pPr marL="67945" marR="113030">
                        <a:spcAft>
                          <a:spcPts val="0"/>
                        </a:spcAft>
                      </a:pPr>
                      <a:r>
                        <a:rPr lang="en-US" sz="1200" dirty="0">
                          <a:solidFill>
                            <a:schemeClr val="tx1"/>
                          </a:solidFill>
                          <a:effectLst/>
                          <a:latin typeface="+mn-lt"/>
                        </a:rPr>
                        <a:t>10.1.2. Availability of the Institutional Strategic Plan and its Effective Implementation and Monitoring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200" dirty="0">
                          <a:solidFill>
                            <a:schemeClr val="tx1"/>
                          </a:solidFill>
                          <a:effectLst/>
                          <a:latin typeface="+mn-lt"/>
                        </a:rPr>
                        <a:t> 25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rPr>
                        <a:t> </a:t>
                      </a:r>
                      <a:r>
                        <a:rPr lang="en-US" sz="1200" b="0" dirty="0">
                          <a:solidFill>
                            <a:schemeClr val="tx1"/>
                          </a:solidFill>
                          <a:effectLst/>
                          <a:latin typeface="+mn-lt"/>
                        </a:rPr>
                        <a:t>Availability of a 5 year Strategic Plan.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03851"/>
                  </a:ext>
                </a:extLst>
              </a:tr>
              <a:tr h="235646">
                <a:tc gridSpan="3">
                  <a:txBody>
                    <a:bodyPr/>
                    <a:lstStyle/>
                    <a:p>
                      <a:pPr marL="67945">
                        <a:spcBef>
                          <a:spcPts val="10"/>
                        </a:spcBef>
                        <a:spcAft>
                          <a:spcPts val="0"/>
                        </a:spcAft>
                      </a:pPr>
                      <a:r>
                        <a:rPr lang="en-US" sz="1200" dirty="0">
                          <a:solidFill>
                            <a:schemeClr val="tx1"/>
                          </a:solidFill>
                          <a:effectLst/>
                          <a:latin typeface="+mn-lt"/>
                        </a:rPr>
                        <a:t> 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10"/>
                        </a:spcBef>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4803617"/>
                  </a:ext>
                </a:extLst>
              </a:tr>
              <a:tr h="832826">
                <a:tc>
                  <a:txBody>
                    <a:bodyPr/>
                    <a:lstStyle/>
                    <a:p>
                      <a:pPr marL="67945" marR="62230">
                        <a:spcAft>
                          <a:spcPts val="0"/>
                        </a:spcAft>
                      </a:pPr>
                      <a:r>
                        <a:rPr lang="en-US" sz="1200" dirty="0">
                          <a:solidFill>
                            <a:schemeClr val="tx1"/>
                          </a:solidFill>
                          <a:effectLst/>
                          <a:latin typeface="+mn-lt"/>
                        </a:rPr>
                        <a:t>10.1.3. Governing body, administrative setup, functions of various bodies, service rules procedures, recruitment and promotional policies.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marR="167640" lvl="0" indent="-228600" algn="just">
                        <a:spcAft>
                          <a:spcPts val="0"/>
                        </a:spcAft>
                        <a:buSzPct val="100000"/>
                        <a:buFont typeface="+mj-lt"/>
                        <a:buAutoNum type="alphaUcPeriod"/>
                        <a:tabLst>
                          <a:tab pos="292735" algn="l"/>
                        </a:tabLst>
                      </a:pPr>
                      <a:r>
                        <a:rPr lang="en-US" sz="1200" b="0" spc="-10" dirty="0">
                          <a:solidFill>
                            <a:schemeClr val="tx1"/>
                          </a:solidFill>
                          <a:effectLst/>
                          <a:latin typeface="+mn-lt"/>
                        </a:rPr>
                        <a:t>List the Governing Body Composition and its Sub Committees, senate, and all other academic and administrative bodies; their memberships, functions, and responsibilities; frequency of the meetings; participation details of external members and attendance therein</a:t>
                      </a:r>
                      <a:r>
                        <a:rPr lang="en-US" sz="1200" b="0" spc="-15" dirty="0">
                          <a:solidFill>
                            <a:schemeClr val="tx1"/>
                          </a:solidFill>
                          <a:effectLst/>
                          <a:latin typeface="+mn-lt"/>
                        </a:rPr>
                        <a:t> </a:t>
                      </a:r>
                      <a:r>
                        <a:rPr lang="en-US" sz="1200" b="0" spc="-10" dirty="0">
                          <a:solidFill>
                            <a:schemeClr val="tx1"/>
                          </a:solidFill>
                          <a:effectLst/>
                          <a:latin typeface="+mn-lt"/>
                        </a:rPr>
                        <a:t>(4)</a:t>
                      </a:r>
                      <a:endParaRPr lang="en-IN" sz="1200" b="0" spc="-10" dirty="0">
                        <a:solidFill>
                          <a:schemeClr val="tx1"/>
                        </a:solidFill>
                        <a:effectLst/>
                        <a:latin typeface="+mn-lt"/>
                      </a:endParaRPr>
                    </a:p>
                    <a:p>
                      <a:pPr marL="320675" lvl="0" indent="-228600">
                        <a:spcAft>
                          <a:spcPts val="0"/>
                        </a:spcAft>
                        <a:buSzPct val="100000"/>
                        <a:buFont typeface="+mj-lt"/>
                        <a:buAutoNum type="alphaUcPeriod"/>
                        <a:tabLst>
                          <a:tab pos="292735" algn="l"/>
                        </a:tabLst>
                      </a:pPr>
                      <a:r>
                        <a:rPr lang="en-US" sz="1200" b="0" spc="-10" dirty="0">
                          <a:solidFill>
                            <a:schemeClr val="tx1"/>
                          </a:solidFill>
                          <a:effectLst/>
                          <a:latin typeface="+mn-lt"/>
                        </a:rPr>
                        <a:t>The published service rules, policies and procedures with year of publication</a:t>
                      </a:r>
                      <a:r>
                        <a:rPr lang="en-US" sz="1200" b="0" spc="-2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ndParaRPr>
                    </a:p>
                    <a:p>
                      <a:pPr marL="320675" lvl="0" indent="-228600">
                        <a:lnSpc>
                          <a:spcPts val="1320"/>
                        </a:lnSpc>
                        <a:spcAft>
                          <a:spcPts val="0"/>
                        </a:spcAft>
                        <a:buSzPct val="100000"/>
                        <a:buFont typeface="+mj-lt"/>
                        <a:buAutoNum type="alphaUcPeriod"/>
                        <a:tabLst>
                          <a:tab pos="292735" algn="l"/>
                        </a:tabLst>
                      </a:pPr>
                      <a:r>
                        <a:rPr lang="en-US" sz="1200" b="0" spc="-10" dirty="0">
                          <a:solidFill>
                            <a:schemeClr val="tx1"/>
                          </a:solidFill>
                          <a:effectLst/>
                          <a:latin typeface="+mn-lt"/>
                        </a:rPr>
                        <a:t>Minutes of the meetings and action-taken reports</a:t>
                      </a:r>
                      <a:r>
                        <a:rPr lang="en-US" sz="1200" b="0" spc="-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6476910"/>
                  </a:ext>
                </a:extLst>
              </a:tr>
              <a:tr h="33528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30"/>
                        </a:spcBef>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204532"/>
                  </a:ext>
                </a:extLst>
              </a:tr>
              <a:tr h="704088">
                <a:tc>
                  <a:txBody>
                    <a:bodyPr/>
                    <a:lstStyle/>
                    <a:p>
                      <a:pPr marL="67945" marR="300355">
                        <a:spcBef>
                          <a:spcPts val="65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10.1.4. Decentralization in working and grievance redressal mechanism</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47015"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Organizational Structure, List of Administrative Committees and Administrative Heads who have been delegated powers for taking administrative decisions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Specify the mechanism and composition of grievance redressal cell</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Action taken report of representations (sample)</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0578275"/>
                  </a:ext>
                </a:extLst>
              </a:tr>
              <a:tr h="3332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 &amp; C.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75977"/>
                  </a:ext>
                </a:extLst>
              </a:tr>
              <a:tr h="324612">
                <a:tc>
                  <a:txBody>
                    <a:bodyPr/>
                    <a:lstStyle/>
                    <a:p>
                      <a:pPr marL="67945">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10.1.5. Delegation of financial powers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Financial powers delegated to the Principal, Heads of Departments and relevant in-charges</a:t>
                      </a:r>
                      <a:r>
                        <a:rPr lang="en-US" sz="1200" b="0" spc="-7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Demonstrate the utilization of financial powers for each of the assessment years</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165169"/>
                  </a:ext>
                </a:extLst>
              </a:tr>
              <a:tr h="50800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Circulars notifying financial powers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Documentary evidence to exhibit utilization at each levels during assessment years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355600" algn="l"/>
                        </a:tabLst>
                      </a:pP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5087147"/>
                  </a:ext>
                </a:extLst>
              </a:tr>
              <a:tr h="555752">
                <a:tc>
                  <a:txBody>
                    <a:bodyPr/>
                    <a:lstStyle/>
                    <a:p>
                      <a:pPr marL="67945" marR="1987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10.1.6. Transparency and availability of correct/ unambiguous information in public domain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Information on the policies, rules, processes is to be made available on web 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Dissemination of the information about student, faculty and staff</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Mandatory disclosure as per AICTE/AISHE on the website.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733404"/>
                  </a:ext>
                </a:extLst>
              </a:tr>
              <a:tr h="178861">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107950">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&amp; B. Website and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107950">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857055"/>
                  </a:ext>
                </a:extLst>
              </a:tr>
            </a:tbl>
          </a:graphicData>
        </a:graphic>
      </p:graphicFrame>
    </p:spTree>
    <p:extLst>
      <p:ext uri="{BB962C8B-B14F-4D97-AF65-F5344CB8AC3E}">
        <p14:creationId xmlns:p14="http://schemas.microsoft.com/office/powerpoint/2010/main" val="3087564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D2D032-65C6-4B28-B0A2-A8672BDDC563}"/>
              </a:ext>
            </a:extLst>
          </p:cNvPr>
          <p:cNvGraphicFramePr>
            <a:graphicFrameLocks noGrp="1"/>
          </p:cNvGraphicFramePr>
          <p:nvPr/>
        </p:nvGraphicFramePr>
        <p:xfrm>
          <a:off x="292830" y="155448"/>
          <a:ext cx="11606340" cy="6428232"/>
        </p:xfrm>
        <a:graphic>
          <a:graphicData uri="http://schemas.openxmlformats.org/drawingml/2006/table">
            <a:tbl>
              <a:tblPr firstRow="1" firstCol="1" lastRow="1" lastCol="1" bandRow="1" bandCol="1">
                <a:tableStyleId>{5C22544A-7EE6-4342-B048-85BDC9FD1C3A}</a:tableStyleId>
              </a:tblPr>
              <a:tblGrid>
                <a:gridCol w="4044996">
                  <a:extLst>
                    <a:ext uri="{9D8B030D-6E8A-4147-A177-3AD203B41FA5}">
                      <a16:colId xmlns:a16="http://schemas.microsoft.com/office/drawing/2014/main" val="333387485"/>
                    </a:ext>
                  </a:extLst>
                </a:gridCol>
                <a:gridCol w="840504">
                  <a:extLst>
                    <a:ext uri="{9D8B030D-6E8A-4147-A177-3AD203B41FA5}">
                      <a16:colId xmlns:a16="http://schemas.microsoft.com/office/drawing/2014/main" val="58812111"/>
                    </a:ext>
                  </a:extLst>
                </a:gridCol>
                <a:gridCol w="6720840">
                  <a:extLst>
                    <a:ext uri="{9D8B030D-6E8A-4147-A177-3AD203B41FA5}">
                      <a16:colId xmlns:a16="http://schemas.microsoft.com/office/drawing/2014/main" val="2336360540"/>
                    </a:ext>
                  </a:extLst>
                </a:gridCol>
              </a:tblGrid>
              <a:tr h="420624">
                <a:tc>
                  <a:txBody>
                    <a:bodyPr/>
                    <a:lstStyle/>
                    <a:p>
                      <a:pPr marL="67945" marR="151765">
                        <a:spcBef>
                          <a:spcPts val="15"/>
                        </a:spcBef>
                        <a:spcAft>
                          <a:spcPts val="0"/>
                        </a:spcAft>
                      </a:pPr>
                      <a:r>
                        <a:rPr lang="en-US" sz="1200" dirty="0">
                          <a:solidFill>
                            <a:schemeClr val="tx1"/>
                          </a:solidFill>
                          <a:effectLst/>
                          <a:latin typeface="+mn-lt"/>
                        </a:rPr>
                        <a:t>10.2. Budget Allocation, Utilization, and Public Accounting at Institute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rPr>
                        <a:t> </a:t>
                      </a:r>
                      <a:r>
                        <a:rPr lang="en-US" sz="1200" dirty="0">
                          <a:solidFill>
                            <a:schemeClr val="tx1"/>
                          </a:solidFill>
                          <a:effectLst/>
                          <a:latin typeface="+mn-lt"/>
                        </a:rPr>
                        <a:t>15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9837023"/>
                  </a:ext>
                </a:extLst>
              </a:tr>
              <a:tr h="357505">
                <a:tc>
                  <a:txBody>
                    <a:bodyPr/>
                    <a:lstStyle/>
                    <a:p>
                      <a:pPr marL="67945">
                        <a:spcBef>
                          <a:spcPts val="675"/>
                        </a:spcBef>
                        <a:spcAft>
                          <a:spcPts val="0"/>
                        </a:spcAft>
                      </a:pPr>
                      <a:r>
                        <a:rPr lang="en-US" sz="1200" dirty="0">
                          <a:solidFill>
                            <a:schemeClr val="tx1"/>
                          </a:solidFill>
                          <a:effectLst/>
                          <a:latin typeface="+mn-lt"/>
                        </a:rPr>
                        <a:t>10.2.1.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lvl="0" indent="0" algn="ctr">
                        <a:lnSpc>
                          <a:spcPts val="1375"/>
                        </a:lnSpc>
                        <a:spcAft>
                          <a:spcPts val="0"/>
                        </a:spcAft>
                        <a:buSzPct val="100000"/>
                        <a:buFontTx/>
                        <a:buNone/>
                        <a:tabLst>
                          <a:tab pos="297815" algn="l"/>
                        </a:tabLst>
                      </a:pPr>
                      <a:r>
                        <a:rPr lang="en-US" sz="1200" dirty="0">
                          <a:solidFill>
                            <a:schemeClr val="tx1"/>
                          </a:solidFill>
                          <a:effectLst/>
                          <a:latin typeface="+mn-lt"/>
                        </a:rPr>
                        <a:t>05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Quantum of budget allocation for three years (3)</a:t>
                      </a:r>
                      <a:endParaRPr lang="en-IN" sz="1100" b="0" spc="-10" dirty="0">
                        <a:solidFill>
                          <a:schemeClr val="tx1"/>
                        </a:solidFill>
                        <a:effectLst/>
                        <a:latin typeface="+mn-lt"/>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Justification of budget allocated for three years (2)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4326639"/>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1174321"/>
                  </a:ext>
                </a:extLst>
              </a:tr>
              <a:tr h="357505">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785" indent="0" algn="ctr">
                        <a:lnSpc>
                          <a:spcPts val="1350"/>
                        </a:lnSpc>
                        <a:spcAft>
                          <a:spcPts val="0"/>
                        </a:spcAft>
                        <a:buFontTx/>
                        <a:buNone/>
                        <a:tabLst>
                          <a:tab pos="342900" algn="l"/>
                        </a:tabLs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6385" indent="-228600">
                        <a:lnSpc>
                          <a:spcPts val="1350"/>
                        </a:lnSpc>
                        <a:spcAft>
                          <a:spcPts val="0"/>
                        </a:spcAft>
                        <a:buFont typeface="+mj-lt"/>
                        <a:buAutoNum type="alphaUcPeriod"/>
                        <a:tabLst>
                          <a:tab pos="34290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2935797"/>
                  </a:ext>
                </a:extLst>
              </a:tr>
              <a:tr h="33845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0" dirty="0">
                          <a:solidFill>
                            <a:schemeClr val="tx1"/>
                          </a:solidFill>
                          <a:effectLst/>
                          <a:latin typeface="+mn-lt"/>
                          <a:ea typeface="Times New Roman" panose="02020603050405020304" pitchFamily="18" charset="0"/>
                          <a:cs typeface="Mangal" panose="02040503050203030202" pitchFamily="18" charset="0"/>
                        </a:rPr>
                        <a:t> </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14693"/>
                  </a:ext>
                </a:extLst>
              </a:tr>
              <a:tr h="357505">
                <a:tc>
                  <a:txBody>
                    <a:bodyPr/>
                    <a:lstStyle/>
                    <a:p>
                      <a:pPr marL="67945" marR="40640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10.2.3. Availability of the audited Statements on the institute’s website</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 Availability of Audited statements on website (5)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356387"/>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i="1" dirty="0">
                          <a:solidFill>
                            <a:schemeClr val="tx1"/>
                          </a:solidFill>
                          <a:effectLst/>
                          <a:latin typeface="+mn-lt"/>
                          <a:ea typeface="Times New Roman" panose="02020603050405020304" pitchFamily="18" charset="0"/>
                          <a:cs typeface="Mangal" panose="02040503050203030202" pitchFamily="18" charset="0"/>
                        </a:rPr>
                        <a:t>A. </a:t>
                      </a:r>
                      <a:r>
                        <a:rPr lang="en-US" sz="1200" b="0" i="1" dirty="0">
                          <a:solidFill>
                            <a:schemeClr val="tx1"/>
                          </a:solidFill>
                          <a:effectLst/>
                          <a:latin typeface="+mn-lt"/>
                          <a:ea typeface="Times New Roman" panose="02020603050405020304" pitchFamily="18" charset="0"/>
                          <a:cs typeface="Mangal" panose="02040503050203030202" pitchFamily="18" charset="0"/>
                        </a:rPr>
                        <a:t>Website</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2020088"/>
                  </a:ext>
                </a:extLst>
              </a:tr>
              <a:tr h="306070">
                <a:tc>
                  <a:txBody>
                    <a:bodyPr/>
                    <a:lstStyle/>
                    <a:p>
                      <a:pPr marL="67945" marR="49085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10.3. Program Specific Budget Allocation, Utilization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To be evaluated in consultation with the Program</a:t>
                      </a:r>
                      <a:r>
                        <a:rPr lang="en-US" sz="1200" b="0" spc="28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Experts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871714"/>
                  </a:ext>
                </a:extLst>
              </a:tr>
              <a:tr h="321310">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ctr">
                        <a:lnSpc>
                          <a:spcPts val="1340"/>
                        </a:lnSpc>
                        <a:spcAft>
                          <a:spcPts val="0"/>
                        </a:spcAft>
                        <a:buSzPts val="1100"/>
                        <a:buFont typeface="Times New Roman" panose="02020603050405020304" pitchFamily="18" charset="0"/>
                        <a:buNone/>
                        <a:tabLst>
                          <a:tab pos="297815" algn="l"/>
                        </a:tabLs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Quantum of budget allocation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65"/>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Justification of budget allocated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008566"/>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5"/>
                        </a:spcBef>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342900">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485097"/>
                  </a:ext>
                </a:extLst>
              </a:tr>
              <a:tr h="247396">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indent="-228600">
                        <a:lnSpc>
                          <a:spcPts val="1350"/>
                        </a:lnSpc>
                        <a:spcAft>
                          <a:spcPts val="0"/>
                        </a:spcAft>
                        <a:buFont typeface="+mj-lt"/>
                        <a:buAutoNum type="alphaUcPeriod"/>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(20)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418116"/>
                  </a:ext>
                </a:extLst>
              </a:tr>
              <a:tr h="357505">
                <a:tc gridSpan="3">
                  <a:txBody>
                    <a:bodyPr/>
                    <a:lstStyle/>
                    <a:p>
                      <a:pPr marL="67945">
                        <a:lnSpc>
                          <a:spcPts val="1350"/>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70"/>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50"/>
                        </a:lnSpc>
                        <a:spcAft>
                          <a:spcPts val="0"/>
                        </a:spcAft>
                      </a:pP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70"/>
                        </a:lnSpc>
                        <a:spcAft>
                          <a:spcPts val="0"/>
                        </a:spcAft>
                      </a:pP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877818"/>
                  </a:ext>
                </a:extLst>
              </a:tr>
              <a:tr h="218567">
                <a:tc>
                  <a:txBody>
                    <a:bodyPr/>
                    <a:lstStyle/>
                    <a:p>
                      <a:pPr marL="67945">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10.4. Library and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6204501"/>
                  </a:ext>
                </a:extLst>
              </a:tr>
              <a:tr h="357505">
                <a:tc>
                  <a:txBody>
                    <a:bodyPr/>
                    <a:lstStyle/>
                    <a:p>
                      <a:pPr marL="67945" marR="2368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10.4.1. Quality of learning resources (hard/soft)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43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Availability of relevant learning resources including e-resources and Digital Library</a:t>
                      </a:r>
                      <a:r>
                        <a:rPr lang="en-US" sz="1200" b="0" spc="-6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(7)</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46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Accessibility to students</a:t>
                      </a:r>
                      <a:r>
                        <a:rPr lang="en-US" sz="1200" b="0" spc="29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(3)</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263634"/>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052656"/>
                  </a:ext>
                </a:extLst>
              </a:tr>
              <a:tr h="357505">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10.4.2.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Available bandwidth</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Wi Fi availability</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Internet access in labs, classrooms, library and offices of all Departments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7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Security mechanism</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502025"/>
                  </a:ext>
                </a:extLst>
              </a:tr>
              <a:tr h="203327">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1" i="0" dirty="0">
                          <a:solidFill>
                            <a:schemeClr val="tx1"/>
                          </a:solidFill>
                          <a:effectLst/>
                          <a:latin typeface="+mn-lt"/>
                          <a:ea typeface="Times New Roman" panose="02020603050405020304" pitchFamily="18" charset="0"/>
                          <a:cs typeface="Mangal" panose="02040503050203030202" pitchFamily="18" charset="0"/>
                        </a:rPr>
                        <a:t> </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as per AICTE norms;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768612"/>
                  </a:ext>
                </a:extLst>
              </a:tr>
              <a:tr h="220726">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901779"/>
                  </a:ext>
                </a:extLst>
              </a:tr>
            </a:tbl>
          </a:graphicData>
        </a:graphic>
      </p:graphicFrame>
    </p:spTree>
    <p:extLst>
      <p:ext uri="{BB962C8B-B14F-4D97-AF65-F5344CB8AC3E}">
        <p14:creationId xmlns:p14="http://schemas.microsoft.com/office/powerpoint/2010/main" val="2436882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067B-6F94-459B-85DA-FCE2344EFC5A}"/>
              </a:ext>
            </a:extLst>
          </p:cNvPr>
          <p:cNvSpPr>
            <a:spLocks noGrp="1"/>
          </p:cNvSpPr>
          <p:nvPr>
            <p:ph type="title"/>
          </p:nvPr>
        </p:nvSpPr>
        <p:spPr>
          <a:xfrm>
            <a:off x="838200" y="365126"/>
            <a:ext cx="10515600" cy="537986"/>
          </a:xfrm>
        </p:spPr>
        <p:txBody>
          <a:bodyPr>
            <a:normAutofit fontScale="90000"/>
          </a:bodyPr>
          <a:lstStyle/>
          <a:p>
            <a:r>
              <a:rPr lang="en-US" dirty="0"/>
              <a:t>					Q &amp;A</a:t>
            </a:r>
            <a:endParaRPr lang="en-IN" dirty="0"/>
          </a:p>
        </p:txBody>
      </p:sp>
      <p:sp>
        <p:nvSpPr>
          <p:cNvPr id="3" name="Content Placeholder 2">
            <a:extLst>
              <a:ext uri="{FF2B5EF4-FFF2-40B4-BE49-F238E27FC236}">
                <a16:creationId xmlns:a16="http://schemas.microsoft.com/office/drawing/2014/main" id="{44E7A9CD-2333-46B5-8150-0824811B6E0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a:p>
            <a:pPr marL="0" indent="0" algn="ctr">
              <a:buNone/>
            </a:pPr>
            <a:r>
              <a:rPr lang="en-US" dirty="0"/>
              <a:t>ALL THE BEST</a:t>
            </a:r>
          </a:p>
          <a:p>
            <a:pPr marL="0" indent="0" algn="ctr">
              <a:buNone/>
            </a:pPr>
            <a:r>
              <a:rPr lang="en-US" dirty="0"/>
              <a:t>WELCOME YOUR FEEDBACK</a:t>
            </a:r>
            <a:endParaRPr lang="en-IN" dirty="0"/>
          </a:p>
        </p:txBody>
      </p:sp>
      <p:sp>
        <p:nvSpPr>
          <p:cNvPr id="4" name="Slide Number Placeholder 3">
            <a:extLst>
              <a:ext uri="{FF2B5EF4-FFF2-40B4-BE49-F238E27FC236}">
                <a16:creationId xmlns:a16="http://schemas.microsoft.com/office/drawing/2014/main" id="{7DBD4F41-959D-4A65-8F48-6982CCBA20D3}"/>
              </a:ext>
            </a:extLst>
          </p:cNvPr>
          <p:cNvSpPr>
            <a:spLocks noGrp="1"/>
          </p:cNvSpPr>
          <p:nvPr>
            <p:ph type="sldNum" sz="quarter" idx="12"/>
          </p:nvPr>
        </p:nvSpPr>
        <p:spPr/>
        <p:txBody>
          <a:bodyPr/>
          <a:lstStyle/>
          <a:p>
            <a:fld id="{71EC9CE2-5AEF-428F-9B76-4FE97200EC74}" type="slidenum">
              <a:rPr lang="en-IN" smtClean="0"/>
              <a:t>126</a:t>
            </a:fld>
            <a:endParaRPr lang="en-IN" dirty="0"/>
          </a:p>
        </p:txBody>
      </p:sp>
    </p:spTree>
    <p:extLst>
      <p:ext uri="{BB962C8B-B14F-4D97-AF65-F5344CB8AC3E}">
        <p14:creationId xmlns:p14="http://schemas.microsoft.com/office/powerpoint/2010/main" val="164464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9156" y="136526"/>
            <a:ext cx="9256888" cy="5409173"/>
          </a:xfrm>
          <a:prstGeom prst="rect">
            <a:avLst/>
          </a:prstGeom>
        </p:spPr>
        <p:txBody>
          <a:bodyPr wrap="square">
            <a:spAutoFit/>
          </a:bodyPr>
          <a:lstStyle/>
          <a:p>
            <a:pPr marL="342900" lvl="0" indent="-342900" algn="just">
              <a:buFont typeface="+mj-lt"/>
              <a:buAutoNum type="arabicPeriod" startAt="6"/>
            </a:pPr>
            <a:r>
              <a:rPr lang="en-US" sz="1600" b="1" dirty="0"/>
              <a:t>The engineer and society: Apply reasoning informed by the contextual knowledge to assess societal, health, safety, legal and cultural issues and the consequent responsibilities relevant to the professional engineering practice.</a:t>
            </a:r>
          </a:p>
          <a:p>
            <a:pPr marL="228600" lvl="0" indent="-228600" algn="just">
              <a:buFont typeface="+mj-lt"/>
              <a:buAutoNum type="arabicPeriod" startAt="6"/>
            </a:pPr>
            <a:endParaRPr lang="en-US" sz="1000" b="1" dirty="0"/>
          </a:p>
          <a:p>
            <a:pPr marL="342900" lvl="0" indent="-342900">
              <a:buFont typeface="+mj-lt"/>
              <a:buAutoNum type="arabicPeriod" startAt="6"/>
            </a:pPr>
            <a:r>
              <a:rPr lang="en-US" sz="1600" b="1" dirty="0"/>
              <a:t>Environment and sustainability: Understand the impact of the professional engineering solutions in societal and environmental contexts, and demonstrate the knowledge of, and need for sustainable development.</a:t>
            </a:r>
          </a:p>
          <a:p>
            <a:pPr marL="228600" lvl="0" indent="-228600">
              <a:buFont typeface="+mj-lt"/>
              <a:buAutoNum type="arabicPeriod" startAt="6"/>
            </a:pPr>
            <a:endParaRPr lang="en-IN" sz="800" b="1" dirty="0"/>
          </a:p>
          <a:p>
            <a:pPr marL="342900" lvl="0" indent="-342900">
              <a:buFont typeface="+mj-lt"/>
              <a:buAutoNum type="arabicPeriod" startAt="6"/>
            </a:pPr>
            <a:r>
              <a:rPr lang="en-US" sz="1600" b="1" dirty="0"/>
              <a:t>Ethics: Apply ethical principles and commit to professional ethics and responsibilities and norms of the engineering practice.</a:t>
            </a:r>
          </a:p>
          <a:p>
            <a:pPr marL="228600" lvl="0" indent="-228600">
              <a:buFont typeface="+mj-lt"/>
              <a:buAutoNum type="arabicPeriod" startAt="6"/>
            </a:pPr>
            <a:endParaRPr lang="en-IN" sz="1000" b="1" dirty="0"/>
          </a:p>
          <a:p>
            <a:pPr marL="342900" lvl="0" indent="-342900">
              <a:buFont typeface="+mj-lt"/>
              <a:buAutoNum type="arabicPeriod" startAt="6"/>
            </a:pPr>
            <a:r>
              <a:rPr lang="en-US" sz="1600" b="1" dirty="0"/>
              <a:t>Individual and team work: Function effectively as an individual, and as a member or leader in diverse teams, and in multidisciplinary settings.</a:t>
            </a:r>
            <a:endParaRPr lang="en-IN" sz="1600" b="1" dirty="0"/>
          </a:p>
          <a:p>
            <a:pPr marL="228600" lvl="0" indent="-228600">
              <a:buFont typeface="+mj-lt"/>
              <a:buAutoNum type="arabicPeriod" startAt="6"/>
            </a:pPr>
            <a:endParaRPr lang="en-US" sz="1050" b="1" dirty="0"/>
          </a:p>
          <a:p>
            <a:pPr marL="342900" lvl="0" indent="-342900">
              <a:buFont typeface="+mj-lt"/>
              <a:buAutoNum type="arabicPeriod" startAt="6"/>
            </a:pPr>
            <a:r>
              <a:rPr lang="en-US" sz="1600" b="1" dirty="0"/>
              <a:t>Communication: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sz="1600" b="1" dirty="0"/>
          </a:p>
          <a:p>
            <a:pPr marL="228600" lvl="0" indent="-228600">
              <a:buFont typeface="+mj-lt"/>
              <a:buAutoNum type="arabicPeriod" startAt="6"/>
            </a:pPr>
            <a:endParaRPr lang="en-US" sz="1000" b="1" dirty="0"/>
          </a:p>
          <a:p>
            <a:pPr marL="342900" lvl="0" indent="-342900">
              <a:buFont typeface="+mj-lt"/>
              <a:buAutoNum type="arabicPeriod" startAt="6"/>
            </a:pPr>
            <a:r>
              <a:rPr lang="en-US" sz="1600" b="1" dirty="0"/>
              <a:t>Project management and finance: Demonstrate knowledge and understanding of the engineering and management principles and apply these to one’s own work, as a member and leader in a team, to manage projects and in multidisciplinary environments. </a:t>
            </a:r>
            <a:endParaRPr lang="en-IN" sz="1600" b="1" dirty="0"/>
          </a:p>
          <a:p>
            <a:pPr marL="228600" lvl="0" indent="-228600">
              <a:buFont typeface="+mj-lt"/>
              <a:buAutoNum type="arabicPeriod" startAt="6"/>
            </a:pPr>
            <a:endParaRPr lang="en-US" sz="900" b="1" dirty="0"/>
          </a:p>
          <a:p>
            <a:pPr marL="342900" lvl="0" indent="-342900">
              <a:buFont typeface="+mj-lt"/>
              <a:buAutoNum type="arabicPeriod" startAt="6"/>
            </a:pPr>
            <a:r>
              <a:rPr lang="en-US" sz="1600" b="1" dirty="0"/>
              <a:t>Life-long learning: Recognize the need for, and have the preparation and ability to engage in independent and life-long learning in the broadest context of technological change.</a:t>
            </a:r>
            <a:endParaRPr lang="en-IN" sz="1600" b="1" dirty="0"/>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13</a:t>
            </a:fld>
            <a:endParaRPr lang="en-IN" dirty="0"/>
          </a:p>
        </p:txBody>
      </p:sp>
      <p:sp>
        <p:nvSpPr>
          <p:cNvPr id="3" name="Rectangle 2">
            <a:extLst>
              <a:ext uri="{FF2B5EF4-FFF2-40B4-BE49-F238E27FC236}">
                <a16:creationId xmlns:a16="http://schemas.microsoft.com/office/drawing/2014/main" id="{8363539A-9192-4835-8CCC-D5D72A9F2E2E}"/>
              </a:ext>
            </a:extLst>
          </p:cNvPr>
          <p:cNvSpPr/>
          <p:nvPr/>
        </p:nvSpPr>
        <p:spPr>
          <a:xfrm>
            <a:off x="1491049" y="136526"/>
            <a:ext cx="10124302" cy="5695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88841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4000" dirty="0"/>
              <a:t>PSOs –  Example </a:t>
            </a:r>
            <a:r>
              <a:rPr lang="en-US" sz="3600" dirty="0"/>
              <a:t>(Civil Engineering)</a:t>
            </a:r>
            <a:endParaRPr lang="en-IN" dirty="0"/>
          </a:p>
        </p:txBody>
      </p:sp>
      <p:sp>
        <p:nvSpPr>
          <p:cNvPr id="3" name="Content Placeholder 2">
            <a:extLst>
              <a:ext uri="{FF2B5EF4-FFF2-40B4-BE49-F238E27FC236}">
                <a16:creationId xmlns:a16="http://schemas.microsoft.com/office/drawing/2014/main" id="{87363F36-3639-49C4-9AC0-2A2982791445}"/>
              </a:ext>
            </a:extLst>
          </p:cNvPr>
          <p:cNvSpPr>
            <a:spLocks noGrp="1"/>
          </p:cNvSpPr>
          <p:nvPr>
            <p:ph idx="1"/>
          </p:nvPr>
        </p:nvSpPr>
        <p:spPr>
          <a:xfrm>
            <a:off x="838200" y="1038578"/>
            <a:ext cx="10515600" cy="5454297"/>
          </a:xfrm>
        </p:spPr>
        <p:txBody>
          <a:bodyPr>
            <a:normAutofit lnSpcReduction="10000"/>
          </a:bodyPr>
          <a:lstStyle/>
          <a:p>
            <a:pPr algn="just"/>
            <a:r>
              <a:rPr lang="en-US"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dirty="0"/>
          </a:p>
          <a:p>
            <a:pPr algn="just"/>
            <a:r>
              <a:rPr lang="en-US" dirty="0"/>
              <a:t>PSO2: Ability to apply principles of civil engineering for the entire life cycle of the project ranging from initial design to the closure of the project. </a:t>
            </a:r>
          </a:p>
          <a:p>
            <a:endParaRPr lang="en-US" dirty="0"/>
          </a:p>
          <a:p>
            <a:pPr algn="just"/>
            <a:r>
              <a:rPr lang="en-US" dirty="0"/>
              <a:t>PSO3: Ability to identify and analyse various properties of construction materials and their applications in design and construction of various structures</a:t>
            </a:r>
            <a:endParaRPr lang="en-IN" dirty="0"/>
          </a:p>
        </p:txBody>
      </p:sp>
      <p:sp>
        <p:nvSpPr>
          <p:cNvPr id="4" name="Rectangle 3">
            <a:extLst>
              <a:ext uri="{FF2B5EF4-FFF2-40B4-BE49-F238E27FC236}">
                <a16:creationId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14</a:t>
            </a:fld>
            <a:endParaRPr lang="en-IN" dirty="0"/>
          </a:p>
        </p:txBody>
      </p:sp>
    </p:spTree>
    <p:extLst>
      <p:ext uri="{BB962C8B-B14F-4D97-AF65-F5344CB8AC3E}">
        <p14:creationId xmlns:p14="http://schemas.microsoft.com/office/powerpoint/2010/main" val="109533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8560-9976-4963-A0B5-EFE06A79D606}"/>
              </a:ext>
            </a:extLst>
          </p:cNvPr>
          <p:cNvSpPr>
            <a:spLocks noGrp="1"/>
          </p:cNvSpPr>
          <p:nvPr>
            <p:ph type="title"/>
          </p:nvPr>
        </p:nvSpPr>
        <p:spPr>
          <a:xfrm>
            <a:off x="838200" y="172277"/>
            <a:ext cx="10515600" cy="329373"/>
          </a:xfrm>
        </p:spPr>
        <p:txBody>
          <a:bodyPr>
            <a:noAutofit/>
          </a:bodyPr>
          <a:lstStyle/>
          <a:p>
            <a:pPr algn="ctr"/>
            <a:r>
              <a:rPr lang="en-US" sz="3200" dirty="0"/>
              <a:t>About complexity (Complex Problems)</a:t>
            </a:r>
            <a:endParaRPr lang="en-IN" sz="3200" dirty="0"/>
          </a:p>
        </p:txBody>
      </p:sp>
      <p:sp>
        <p:nvSpPr>
          <p:cNvPr id="3" name="Content Placeholder 2">
            <a:extLst>
              <a:ext uri="{FF2B5EF4-FFF2-40B4-BE49-F238E27FC236}">
                <a16:creationId xmlns:a16="http://schemas.microsoft.com/office/drawing/2014/main" id="{1276C43E-3B09-4D27-B64E-66A1FBB76EF7}"/>
              </a:ext>
            </a:extLst>
          </p:cNvPr>
          <p:cNvSpPr>
            <a:spLocks noGrp="1"/>
          </p:cNvSpPr>
          <p:nvPr>
            <p:ph idx="1"/>
          </p:nvPr>
        </p:nvSpPr>
        <p:spPr>
          <a:xfrm>
            <a:off x="838200" y="638174"/>
            <a:ext cx="9979152" cy="5570602"/>
          </a:xfrm>
        </p:spPr>
        <p:txBody>
          <a:bodyPr>
            <a:normAutofit lnSpcReduction="10000"/>
          </a:bodyPr>
          <a:lstStyle/>
          <a:p>
            <a:r>
              <a:rPr lang="en-US" sz="1900" b="1" dirty="0">
                <a:latin typeface="Calibri Light" panose="020F0302020204030204" pitchFamily="34" charset="0"/>
                <a:ea typeface="Calibri Light" panose="020F0302020204030204" pitchFamily="34" charset="0"/>
                <a:cs typeface="Calibri Light" panose="020F0302020204030204" pitchFamily="34" charset="0"/>
              </a:rPr>
              <a:t>Non-linearity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Dynamic equilibrium</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Operating range and characteristics/behaviour outside the OR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Reliability/ fault-tolerance and recovery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Transients/Time variance/ dynamic versus static</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Size/Scale</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Elemental versus System Complexity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Life-cycle issues for processes and products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Evolution – Maintainability, Serviceability (RAS)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Systems as Interconnection of parts or subsystems and interactions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Functional and Non-functional specifications and partial specifications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Open-endedness/in-completeness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Have more than one (many) solutions </a:t>
            </a:r>
          </a:p>
          <a:p>
            <a:pPr marL="0" indent="0">
              <a:buNone/>
            </a:pPr>
            <a:r>
              <a:rPr lang="en-US" sz="1900" b="1" dirty="0">
                <a:latin typeface="Calibri Light" panose="020F0302020204030204" pitchFamily="34" charset="0"/>
                <a:ea typeface="Calibri Light" panose="020F0302020204030204" pitchFamily="34" charset="0"/>
                <a:cs typeface="Calibri Light" panose="020F0302020204030204" pitchFamily="34" charset="0"/>
              </a:rPr>
              <a:t> </a:t>
            </a:r>
            <a:r>
              <a:rPr lang="en-US" sz="2000" b="1" u="sng"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Simple-complex is not binary; it is multidimensional continuum</a:t>
            </a:r>
          </a:p>
          <a:p>
            <a:pPr marL="0" indent="0">
              <a:buNone/>
            </a:pPr>
            <a:r>
              <a:rPr lang="en-US" sz="2200" b="1" u="sng" dirty="0">
                <a:solidFill>
                  <a:srgbClr val="C00000"/>
                </a:solidFill>
                <a:latin typeface="+mj-lt"/>
              </a:rPr>
              <a:t>Essence captured in HOTS - </a:t>
            </a:r>
            <a:r>
              <a:rPr lang="en-US" sz="2600" b="1" u="sng" dirty="0">
                <a:solidFill>
                  <a:srgbClr val="C00000"/>
                </a:solidFill>
                <a:latin typeface="+mj-lt"/>
              </a:rPr>
              <a:t>higher-order thinking skills </a:t>
            </a:r>
            <a:r>
              <a:rPr lang="en-US" sz="1900" b="1" u="sng" dirty="0">
                <a:solidFill>
                  <a:srgbClr val="C00000"/>
                </a:solidFill>
                <a:latin typeface="+mj-lt"/>
              </a:rPr>
              <a:t>(BLOOMS TAXONOMY)</a:t>
            </a:r>
          </a:p>
          <a:p>
            <a:endParaRPr lang="en-US" sz="2000" b="1" dirty="0">
              <a:solidFill>
                <a:srgbClr val="C00000"/>
              </a:solidFill>
            </a:endParaRPr>
          </a:p>
          <a:p>
            <a:endParaRPr lang="en-IN" dirty="0"/>
          </a:p>
        </p:txBody>
      </p:sp>
      <p:sp>
        <p:nvSpPr>
          <p:cNvPr id="5" name="Rectangle 4">
            <a:extLst>
              <a:ext uri="{FF2B5EF4-FFF2-40B4-BE49-F238E27FC236}">
                <a16:creationId xmlns:a16="http://schemas.microsoft.com/office/drawing/2014/main" id="{1F871F87-BAD5-40CB-A372-63B2DC3A3D70}"/>
              </a:ext>
            </a:extLst>
          </p:cNvPr>
          <p:cNvSpPr/>
          <p:nvPr/>
        </p:nvSpPr>
        <p:spPr>
          <a:xfrm>
            <a:off x="553279" y="35753"/>
            <a:ext cx="10800521" cy="6320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5B8005A0-D732-43EB-BF00-AF2761AADA72}"/>
              </a:ext>
            </a:extLst>
          </p:cNvPr>
          <p:cNvSpPr>
            <a:spLocks noGrp="1"/>
          </p:cNvSpPr>
          <p:nvPr>
            <p:ph type="sldNum" sz="quarter" idx="12"/>
          </p:nvPr>
        </p:nvSpPr>
        <p:spPr/>
        <p:txBody>
          <a:bodyPr/>
          <a:lstStyle/>
          <a:p>
            <a:fld id="{71EC9CE2-5AEF-428F-9B76-4FE97200EC74}" type="slidenum">
              <a:rPr lang="en-IN" smtClean="0"/>
              <a:t>15</a:t>
            </a:fld>
            <a:endParaRPr lang="en-IN" dirty="0"/>
          </a:p>
        </p:txBody>
      </p:sp>
    </p:spTree>
    <p:extLst>
      <p:ext uri="{BB962C8B-B14F-4D97-AF65-F5344CB8AC3E}">
        <p14:creationId xmlns:p14="http://schemas.microsoft.com/office/powerpoint/2010/main" val="2847745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078B-FB9E-3FAF-D18A-341506D551E0}"/>
              </a:ext>
            </a:extLst>
          </p:cNvPr>
          <p:cNvSpPr>
            <a:spLocks noGrp="1"/>
          </p:cNvSpPr>
          <p:nvPr>
            <p:ph type="title"/>
          </p:nvPr>
        </p:nvSpPr>
        <p:spPr>
          <a:xfrm>
            <a:off x="838200" y="365126"/>
            <a:ext cx="10515600" cy="315912"/>
          </a:xfrm>
        </p:spPr>
        <p:txBody>
          <a:bodyPr>
            <a:noAutofit/>
          </a:bodyPr>
          <a:lstStyle/>
          <a:p>
            <a:pPr algn="ct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Some characteristics of complex engineering problems</a:t>
            </a:r>
            <a:endParaRPr lang="en-IN" sz="4800" dirty="0"/>
          </a:p>
        </p:txBody>
      </p:sp>
      <p:sp>
        <p:nvSpPr>
          <p:cNvPr id="3" name="Content Placeholder 2">
            <a:extLst>
              <a:ext uri="{FF2B5EF4-FFF2-40B4-BE49-F238E27FC236}">
                <a16:creationId xmlns:a16="http://schemas.microsoft.com/office/drawing/2014/main" id="{690472C8-66BE-17E4-E9CE-586581AF880A}"/>
              </a:ext>
            </a:extLst>
          </p:cNvPr>
          <p:cNvSpPr>
            <a:spLocks noGrp="1"/>
          </p:cNvSpPr>
          <p:nvPr>
            <p:ph idx="1"/>
          </p:nvPr>
        </p:nvSpPr>
        <p:spPr>
          <a:xfrm>
            <a:off x="838200" y="847288"/>
            <a:ext cx="10515600" cy="5645586"/>
          </a:xfrm>
        </p:spPr>
        <p:txBody>
          <a:bodyPr>
            <a:normAutofit/>
          </a:bodyPr>
          <a:lstStyle/>
          <a:p>
            <a:pPr marL="0" indent="0" algn="l">
              <a:buNone/>
            </a:pPr>
            <a:endParaRPr lang="en-US" sz="2400" b="0" i="0" u="none" strike="noStrike" baseline="0" dirty="0"/>
          </a:p>
          <a:p>
            <a:pPr marL="0" indent="0" algn="l">
              <a:buNone/>
            </a:pPr>
            <a:endParaRPr lang="en-US" sz="2400" b="0" i="0" u="none" strike="noStrike" baseline="0" dirty="0"/>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require the application of in‐depth knowledge, and additionally </a:t>
            </a:r>
          </a:p>
          <a:p>
            <a:pPr marL="0" indent="0" algn="l">
              <a:buNone/>
            </a:pPr>
            <a:r>
              <a:rPr lang="en-US" sz="2400" b="1"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satisfy at least one of the following additional characteristics: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wide‐ranging or conflicting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H</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as no obvious solution such that creativity/originality/innovation  is required</a:t>
            </a:r>
          </a:p>
          <a:p>
            <a:pPr marL="457200" indent="-457200" algn="l">
              <a:buFont typeface="+mj-lt"/>
              <a:buAutoNum type="arabicPeriod" startAt="2"/>
            </a:pPr>
            <a:r>
              <a:rPr lang="en-IN" sz="2400" b="1" dirty="0">
                <a:latin typeface="Calibri Light" panose="020F0302020204030204" pitchFamily="34" charset="0"/>
                <a:ea typeface="Calibri Light" panose="020F0302020204030204" pitchFamily="34" charset="0"/>
                <a:cs typeface="Calibri Light" panose="020F0302020204030204" pitchFamily="34" charset="0"/>
              </a:rPr>
              <a:t>I</a:t>
            </a:r>
            <a:r>
              <a:rPr lang="en-IN"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infrequently encountered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May be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outside accepted standards and codes</a:t>
            </a:r>
          </a:p>
          <a:p>
            <a:pPr marL="457200" indent="-457200" algn="l">
              <a:buFont typeface="+mj-lt"/>
              <a:buAutoNum type="arabicPeriod" startAt="2"/>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interaction with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diverse stakeholders and their needs</a:t>
            </a:r>
          </a:p>
          <a:p>
            <a:pPr marL="457200" indent="-457200" algn="l">
              <a:buFont typeface="+mj-lt"/>
              <a:buAutoNum type="arabicPeriod" startAt="2"/>
            </a:pPr>
            <a:r>
              <a:rPr lang="en-US" sz="2400" b="1" i="0" u="none" strike="noStrike" baseline="0">
                <a:latin typeface="Calibri Light" panose="020F0302020204030204" pitchFamily="34" charset="0"/>
                <a:ea typeface="Calibri Light" panose="020F0302020204030204" pitchFamily="34" charset="0"/>
                <a:cs typeface="Calibri Light" panose="020F0302020204030204" pitchFamily="34" charset="0"/>
              </a:rPr>
              <a:t> </a:t>
            </a:r>
            <a:r>
              <a:rPr lang="en-US" sz="2400" b="1">
                <a:latin typeface="Calibri Light" panose="020F0302020204030204" pitchFamily="34" charset="0"/>
                <a:ea typeface="Calibri Light" panose="020F0302020204030204" pitchFamily="34" charset="0"/>
                <a:cs typeface="Calibri Light" panose="020F0302020204030204" pitchFamily="34" charset="0"/>
              </a:rPr>
              <a:t>P</a:t>
            </a:r>
            <a:r>
              <a:rPr lang="en-US" sz="2400" b="1" i="0" u="none" strike="noStrike" baseline="0">
                <a:latin typeface="Calibri Light" panose="020F0302020204030204" pitchFamily="34" charset="0"/>
                <a:ea typeface="Calibri Light" panose="020F0302020204030204" pitchFamily="34" charset="0"/>
                <a:cs typeface="Calibri Light" panose="020F0302020204030204" pitchFamily="34" charset="0"/>
              </a:rPr>
              <a:t>osed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at a high‐level with many components or sub‐problems that requires a    systems approach</a:t>
            </a:r>
            <a:endParaRPr lang="en-IN"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25830338-F467-6F4C-CA0C-0894E0D3EFD2}"/>
              </a:ext>
            </a:extLst>
          </p:cNvPr>
          <p:cNvSpPr>
            <a:spLocks noGrp="1"/>
          </p:cNvSpPr>
          <p:nvPr>
            <p:ph type="sldNum" sz="quarter" idx="12"/>
          </p:nvPr>
        </p:nvSpPr>
        <p:spPr/>
        <p:txBody>
          <a:bodyPr/>
          <a:lstStyle/>
          <a:p>
            <a:fld id="{71EC9CE2-5AEF-428F-9B76-4FE97200EC74}" type="slidenum">
              <a:rPr lang="en-IN" smtClean="0"/>
              <a:t>16</a:t>
            </a:fld>
            <a:endParaRPr lang="en-IN" dirty="0"/>
          </a:p>
        </p:txBody>
      </p:sp>
      <p:sp>
        <p:nvSpPr>
          <p:cNvPr id="5" name="Rectangle 4">
            <a:extLst>
              <a:ext uri="{FF2B5EF4-FFF2-40B4-BE49-F238E27FC236}">
                <a16:creationId xmlns:a16="http://schemas.microsoft.com/office/drawing/2014/main" id="{442E38D3-A8D8-BA53-BE39-FD5E87BBA3E0}"/>
              </a:ext>
            </a:extLst>
          </p:cNvPr>
          <p:cNvSpPr/>
          <p:nvPr/>
        </p:nvSpPr>
        <p:spPr>
          <a:xfrm>
            <a:off x="671119" y="365126"/>
            <a:ext cx="10846965" cy="623701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91166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09F1-B0D9-477D-B38C-D59CA566FC23}"/>
              </a:ext>
            </a:extLst>
          </p:cNvPr>
          <p:cNvSpPr>
            <a:spLocks noGrp="1"/>
          </p:cNvSpPr>
          <p:nvPr>
            <p:ph type="title"/>
          </p:nvPr>
        </p:nvSpPr>
        <p:spPr>
          <a:xfrm>
            <a:off x="838200" y="365126"/>
            <a:ext cx="10515600" cy="315912"/>
          </a:xfrm>
        </p:spPr>
        <p:txBody>
          <a:bodyPr>
            <a:noAutofit/>
          </a:bodyPr>
          <a:lstStyle/>
          <a:p>
            <a:r>
              <a:rPr lang="en-US" sz="3600" dirty="0"/>
              <a:t>Assessment of attainment of Outcomes – COs, POs</a:t>
            </a:r>
            <a:endParaRPr lang="en-IN" sz="3600" dirty="0"/>
          </a:p>
        </p:txBody>
      </p:sp>
      <p:sp>
        <p:nvSpPr>
          <p:cNvPr id="3" name="Content Placeholder 2">
            <a:extLst>
              <a:ext uri="{FF2B5EF4-FFF2-40B4-BE49-F238E27FC236}">
                <a16:creationId xmlns:a16="http://schemas.microsoft.com/office/drawing/2014/main" id="{6D3CDCAB-3BC6-49CE-A174-B11156FD3162}"/>
              </a:ext>
            </a:extLst>
          </p:cNvPr>
          <p:cNvSpPr>
            <a:spLocks noGrp="1"/>
          </p:cNvSpPr>
          <p:nvPr>
            <p:ph idx="1"/>
          </p:nvPr>
        </p:nvSpPr>
        <p:spPr>
          <a:xfrm>
            <a:off x="838200" y="801510"/>
            <a:ext cx="10515600" cy="6056489"/>
          </a:xfrm>
        </p:spPr>
        <p:txBody>
          <a:bodyPr>
            <a:normAutofit/>
          </a:bodyPr>
          <a:lstStyle/>
          <a:p>
            <a:r>
              <a:rPr lang="en-US" sz="2400" dirty="0"/>
              <a:t>OUTCOMES are what our students  achieve by T-L-A</a:t>
            </a:r>
          </a:p>
          <a:p>
            <a:r>
              <a:rPr lang="en-US" sz="2400" dirty="0"/>
              <a:t>We need to measure to what extent the outcomes are attained and, use the measurement  to identify doable improvements and act on these.</a:t>
            </a:r>
          </a:p>
          <a:p>
            <a:r>
              <a:rPr lang="en-US" sz="2400" dirty="0"/>
              <a:t>CO attainment  are  to be calculated by the teacher at the end of the course</a:t>
            </a:r>
          </a:p>
          <a:p>
            <a:r>
              <a:rPr lang="en-US" sz="2400" dirty="0"/>
              <a:t>POs are to be assessed at the end of the program, that is, every year for the graduating batch – may also be assessed in between (partial) for possible in-program improvement.</a:t>
            </a:r>
          </a:p>
          <a:p>
            <a:r>
              <a:rPr lang="en-US" sz="2400" dirty="0"/>
              <a:t>Since POs are achieved by COs, PO assessment will use CO assessment as input and be based on </a:t>
            </a:r>
            <a:r>
              <a:rPr lang="en-US" sz="2400" u="sng" dirty="0">
                <a:solidFill>
                  <a:srgbClr val="C00000"/>
                </a:solidFill>
              </a:rPr>
              <a:t>CO-PO matrix </a:t>
            </a:r>
            <a:r>
              <a:rPr lang="en-US" sz="2400" dirty="0"/>
              <a:t>which captures the contribution of COs to POs</a:t>
            </a:r>
          </a:p>
          <a:p>
            <a:r>
              <a:rPr lang="en-US" sz="2400" dirty="0"/>
              <a:t>CO assessment will be based on how students do in the tests/quizzes, internal/end-semester examinations, assignments/home-work and therefore, we need to capture connection between questions in the exam/test and the COs</a:t>
            </a:r>
          </a:p>
          <a:p>
            <a:r>
              <a:rPr lang="en-US" sz="2400" dirty="0"/>
              <a:t>These assessments are for an entire class (i.e., aggregate) – as distinct from individual student performance</a:t>
            </a:r>
            <a:endParaRPr lang="en-IN" sz="2400" dirty="0"/>
          </a:p>
        </p:txBody>
      </p:sp>
      <p:sp>
        <p:nvSpPr>
          <p:cNvPr id="4" name="Slide Number Placeholder 3">
            <a:extLst>
              <a:ext uri="{FF2B5EF4-FFF2-40B4-BE49-F238E27FC236}">
                <a16:creationId xmlns:a16="http://schemas.microsoft.com/office/drawing/2014/main" id="{EB81B040-60BC-4D3D-ABF7-A36E44583901}"/>
              </a:ext>
            </a:extLst>
          </p:cNvPr>
          <p:cNvSpPr>
            <a:spLocks noGrp="1"/>
          </p:cNvSpPr>
          <p:nvPr>
            <p:ph type="sldNum" sz="quarter" idx="12"/>
          </p:nvPr>
        </p:nvSpPr>
        <p:spPr/>
        <p:txBody>
          <a:bodyPr/>
          <a:lstStyle/>
          <a:p>
            <a:fld id="{71EC9CE2-5AEF-428F-9B76-4FE97200EC74}" type="slidenum">
              <a:rPr lang="en-IN" smtClean="0"/>
              <a:t>17</a:t>
            </a:fld>
            <a:endParaRPr lang="en-IN" dirty="0"/>
          </a:p>
        </p:txBody>
      </p:sp>
      <p:sp>
        <p:nvSpPr>
          <p:cNvPr id="7" name="Rectangle 6">
            <a:extLst>
              <a:ext uri="{FF2B5EF4-FFF2-40B4-BE49-F238E27FC236}">
                <a16:creationId xmlns:a16="http://schemas.microsoft.com/office/drawing/2014/main" id="{84CE7FC1-3E48-4A49-BBF6-AFCFED0C8962}"/>
              </a:ext>
            </a:extLst>
          </p:cNvPr>
          <p:cNvSpPr/>
          <p:nvPr/>
        </p:nvSpPr>
        <p:spPr>
          <a:xfrm>
            <a:off x="774357" y="197709"/>
            <a:ext cx="10747083" cy="6056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26710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9EEA-B13A-4405-B087-819E925B33C4}"/>
              </a:ext>
            </a:extLst>
          </p:cNvPr>
          <p:cNvSpPr>
            <a:spLocks noGrp="1"/>
          </p:cNvSpPr>
          <p:nvPr>
            <p:ph type="title"/>
          </p:nvPr>
        </p:nvSpPr>
        <p:spPr>
          <a:xfrm>
            <a:off x="838200" y="365125"/>
            <a:ext cx="10515600" cy="459123"/>
          </a:xfrm>
        </p:spPr>
        <p:txBody>
          <a:bodyPr>
            <a:normAutofit fontScale="90000"/>
          </a:bodyPr>
          <a:lstStyle/>
          <a:p>
            <a:r>
              <a:rPr lang="en-US" dirty="0"/>
              <a:t>		Example of Course Outcomes COs</a:t>
            </a:r>
            <a:endParaRPr lang="en-IN" b="1" dirty="0"/>
          </a:p>
        </p:txBody>
      </p:sp>
      <p:sp>
        <p:nvSpPr>
          <p:cNvPr id="3" name="Content Placeholder 2">
            <a:extLst>
              <a:ext uri="{FF2B5EF4-FFF2-40B4-BE49-F238E27FC236}">
                <a16:creationId xmlns:a16="http://schemas.microsoft.com/office/drawing/2014/main" id="{95F49611-DE2E-48A4-A6F3-D72A5053A66A}"/>
              </a:ext>
            </a:extLst>
          </p:cNvPr>
          <p:cNvSpPr>
            <a:spLocks noGrp="1"/>
          </p:cNvSpPr>
          <p:nvPr>
            <p:ph idx="1"/>
          </p:nvPr>
        </p:nvSpPr>
        <p:spPr>
          <a:xfrm>
            <a:off x="838200" y="914400"/>
            <a:ext cx="10515600" cy="5262563"/>
          </a:xfrm>
        </p:spPr>
        <p:txBody>
          <a:bodyPr/>
          <a:lstStyle/>
          <a:p>
            <a:pPr>
              <a:lnSpc>
                <a:spcPct val="107000"/>
              </a:lnSpc>
              <a:spcAft>
                <a:spcPts val="800"/>
              </a:spcAft>
            </a:pPr>
            <a:r>
              <a:rPr lang="en-IN" sz="2000" b="1" dirty="0">
                <a:effectLst/>
                <a:latin typeface="Calibri Light" panose="020F0302020204030204" pitchFamily="34" charset="0"/>
                <a:ea typeface="Calibri" panose="020F0502020204030204" pitchFamily="34" charset="0"/>
                <a:cs typeface="Calibri Light" panose="020F0302020204030204" pitchFamily="34" charset="0"/>
              </a:rPr>
              <a:t>Course Title: Heat &amp; Mass Transfer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CO1 </a:t>
            </a:r>
            <a:r>
              <a:rPr lang="en-IN"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Solve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practical engineering problems using basic concepts of heat and mass transfer.</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CO2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Evaluate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steady and unsteady performance for insulation, fin and thermocouple.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CO3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laminar and turbulent boundary layer flow on internal and external regions.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CO4.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Design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shell and tube type heat exchangers for convective heat transfer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CO5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phase change heat transfer processes applied to process-heat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CO6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Determine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radiation heat transfer rates in engineering problems.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CO7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Perform</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design calculations </a:t>
            </a:r>
            <a:r>
              <a:rPr lang="en-IN" sz="1800" b="1" dirty="0">
                <a:latin typeface="Calibri Light" panose="020F0302020204030204" pitchFamily="34" charset="0"/>
                <a:ea typeface="Calibri" panose="020F0502020204030204" pitchFamily="34" charset="0"/>
                <a:cs typeface="Calibri Light" panose="020F0302020204030204" pitchFamily="34" charset="0"/>
              </a:rPr>
              <a:t>for a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thermal equipment and prepare technical report</a:t>
            </a:r>
          </a:p>
          <a:p>
            <a:endParaRPr lang="en-IN" dirty="0"/>
          </a:p>
        </p:txBody>
      </p:sp>
      <p:sp>
        <p:nvSpPr>
          <p:cNvPr id="4" name="Rectangle 3">
            <a:extLst>
              <a:ext uri="{FF2B5EF4-FFF2-40B4-BE49-F238E27FC236}">
                <a16:creationId xmlns:a16="http://schemas.microsoft.com/office/drawing/2014/main" id="{9D0CC7F1-AEF5-4C59-8544-7536E29E225C}"/>
              </a:ext>
            </a:extLst>
          </p:cNvPr>
          <p:cNvSpPr/>
          <p:nvPr/>
        </p:nvSpPr>
        <p:spPr>
          <a:xfrm>
            <a:off x="838200" y="247135"/>
            <a:ext cx="9887465" cy="5519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BE8FBF7-6BFC-48AF-B0BE-1B95F97F73D3}"/>
              </a:ext>
            </a:extLst>
          </p:cNvPr>
          <p:cNvSpPr>
            <a:spLocks noGrp="1"/>
          </p:cNvSpPr>
          <p:nvPr>
            <p:ph type="sldNum" sz="quarter" idx="12"/>
          </p:nvPr>
        </p:nvSpPr>
        <p:spPr/>
        <p:txBody>
          <a:bodyPr/>
          <a:lstStyle/>
          <a:p>
            <a:fld id="{71EC9CE2-5AEF-428F-9B76-4FE97200EC74}" type="slidenum">
              <a:rPr lang="en-IN" smtClean="0"/>
              <a:t>18</a:t>
            </a:fld>
            <a:endParaRPr lang="en-IN" dirty="0"/>
          </a:p>
        </p:txBody>
      </p:sp>
    </p:spTree>
    <p:extLst>
      <p:ext uri="{BB962C8B-B14F-4D97-AF65-F5344CB8AC3E}">
        <p14:creationId xmlns:p14="http://schemas.microsoft.com/office/powerpoint/2010/main" val="1879626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AA9-1919-4CBC-8568-D6FA4C5002AC}"/>
              </a:ext>
            </a:extLst>
          </p:cNvPr>
          <p:cNvSpPr>
            <a:spLocks noGrp="1"/>
          </p:cNvSpPr>
          <p:nvPr>
            <p:ph type="title"/>
          </p:nvPr>
        </p:nvSpPr>
        <p:spPr>
          <a:xfrm>
            <a:off x="838200" y="365125"/>
            <a:ext cx="10515600" cy="523517"/>
          </a:xfrm>
        </p:spPr>
        <p:txBody>
          <a:bodyPr>
            <a:normAutofit fontScale="90000"/>
          </a:bodyPr>
          <a:lstStyle/>
          <a:p>
            <a:r>
              <a:rPr lang="en-US" dirty="0"/>
              <a:t>CO-PO mapping (connecting COs with POs)</a:t>
            </a:r>
            <a:endParaRPr lang="en-IN" dirty="0"/>
          </a:p>
        </p:txBody>
      </p:sp>
      <p:sp>
        <p:nvSpPr>
          <p:cNvPr id="3" name="Content Placeholder 2">
            <a:extLst>
              <a:ext uri="{FF2B5EF4-FFF2-40B4-BE49-F238E27FC236}">
                <a16:creationId xmlns:a16="http://schemas.microsoft.com/office/drawing/2014/main" id="{6083DCA0-6EB2-4E70-A2C0-27919B850943}"/>
              </a:ext>
            </a:extLst>
          </p:cNvPr>
          <p:cNvSpPr>
            <a:spLocks noGrp="1"/>
          </p:cNvSpPr>
          <p:nvPr>
            <p:ph idx="1"/>
          </p:nvPr>
        </p:nvSpPr>
        <p:spPr>
          <a:xfrm>
            <a:off x="838200" y="1205345"/>
            <a:ext cx="10515600" cy="5287530"/>
          </a:xfrm>
        </p:spPr>
        <p:txBody>
          <a:bodyPr/>
          <a:lstStyle/>
          <a:p>
            <a:r>
              <a:rPr lang="en-US" dirty="0"/>
              <a:t>The mapping is a matrix with rows as COs and columns as POs</a:t>
            </a:r>
          </a:p>
          <a:p>
            <a:pPr marL="0" indent="0">
              <a:buNone/>
            </a:pPr>
            <a:r>
              <a:rPr lang="en-US" dirty="0"/>
              <a:t>	Each cell in the matrix has a value in {--, 1, 2, 3}</a:t>
            </a:r>
          </a:p>
          <a:p>
            <a:pPr marL="0" indent="0">
              <a:buNone/>
            </a:pPr>
            <a:r>
              <a:rPr lang="en-US" dirty="0"/>
              <a:t>	The meaning associated with the values are as follows:</a:t>
            </a:r>
          </a:p>
          <a:p>
            <a:pPr marL="0" indent="0">
              <a:buNone/>
            </a:pPr>
            <a:r>
              <a:rPr lang="en-US" dirty="0"/>
              <a:t>	-- this CO (row) has negligible contribution to the PO(column)</a:t>
            </a:r>
          </a:p>
          <a:p>
            <a:pPr marL="0" indent="0">
              <a:buNone/>
            </a:pPr>
            <a:r>
              <a:rPr lang="en-US" dirty="0"/>
              <a:t>	</a:t>
            </a:r>
            <a:r>
              <a:rPr lang="en-US" sz="2400" b="1" dirty="0"/>
              <a:t>1  </a:t>
            </a:r>
            <a:r>
              <a:rPr lang="en-US" sz="2400" b="1" dirty="0">
                <a:sym typeface="Wingdings" panose="05000000000000000000" pitchFamily="2" charset="2"/>
              </a:rPr>
              <a:t> relevant and small significance</a:t>
            </a:r>
          </a:p>
          <a:p>
            <a:pPr marL="0" indent="0">
              <a:buNone/>
            </a:pPr>
            <a:r>
              <a:rPr lang="en-US" sz="2400" b="1" dirty="0">
                <a:sym typeface="Wingdings" panose="05000000000000000000" pitchFamily="2" charset="2"/>
              </a:rPr>
              <a:t>	2  medium or moderate and 	</a:t>
            </a:r>
          </a:p>
          <a:p>
            <a:pPr marL="0" indent="0">
              <a:buNone/>
            </a:pPr>
            <a:r>
              <a:rPr lang="en-US" sz="2400" b="1" dirty="0">
                <a:sym typeface="Wingdings" panose="05000000000000000000" pitchFamily="2" charset="2"/>
              </a:rPr>
              <a:t>	3   strong</a:t>
            </a:r>
          </a:p>
          <a:p>
            <a:pPr marL="0" indent="0">
              <a:buNone/>
            </a:pPr>
            <a:r>
              <a:rPr lang="en-US" dirty="0">
                <a:solidFill>
                  <a:srgbClr val="C00000"/>
                </a:solidFill>
                <a:sym typeface="Wingdings" panose="05000000000000000000" pitchFamily="2" charset="2"/>
              </a:rPr>
              <a:t>	</a:t>
            </a:r>
            <a:r>
              <a:rPr lang="en-US" sz="2400" dirty="0">
                <a:solidFill>
                  <a:srgbClr val="C00000"/>
                </a:solidFill>
                <a:sym typeface="Wingdings" panose="05000000000000000000" pitchFamily="2" charset="2"/>
              </a:rPr>
              <a:t>These values have to be justified in implementation, that is, T-L-A of the 	course, in terms of the BLOOM Level of the questions/Problems</a:t>
            </a:r>
          </a:p>
          <a:p>
            <a:pPr marL="0" indent="0">
              <a:buNone/>
            </a:pPr>
            <a:endParaRPr lang="en-US" sz="2400" dirty="0"/>
          </a:p>
          <a:p>
            <a:endParaRPr lang="en-IN" dirty="0"/>
          </a:p>
        </p:txBody>
      </p:sp>
      <p:sp>
        <p:nvSpPr>
          <p:cNvPr id="7" name="Rectangle 6">
            <a:extLst>
              <a:ext uri="{FF2B5EF4-FFF2-40B4-BE49-F238E27FC236}">
                <a16:creationId xmlns:a16="http://schemas.microsoft.com/office/drawing/2014/main" id="{6DE53978-920B-4965-99F7-8D56CC5E552F}"/>
              </a:ext>
            </a:extLst>
          </p:cNvPr>
          <p:cNvSpPr/>
          <p:nvPr/>
        </p:nvSpPr>
        <p:spPr>
          <a:xfrm>
            <a:off x="838200" y="365125"/>
            <a:ext cx="10389973" cy="5706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0D744C20-D589-432A-915A-970D9321612E}"/>
              </a:ext>
            </a:extLst>
          </p:cNvPr>
          <p:cNvSpPr>
            <a:spLocks noGrp="1"/>
          </p:cNvSpPr>
          <p:nvPr>
            <p:ph type="sldNum" sz="quarter" idx="12"/>
          </p:nvPr>
        </p:nvSpPr>
        <p:spPr/>
        <p:txBody>
          <a:bodyPr/>
          <a:lstStyle/>
          <a:p>
            <a:fld id="{71EC9CE2-5AEF-428F-9B76-4FE97200EC74}" type="slidenum">
              <a:rPr lang="en-IN" smtClean="0"/>
              <a:t>19</a:t>
            </a:fld>
            <a:endParaRPr lang="en-IN" dirty="0"/>
          </a:p>
        </p:txBody>
      </p:sp>
    </p:spTree>
    <p:extLst>
      <p:ext uri="{BB962C8B-B14F-4D97-AF65-F5344CB8AC3E}">
        <p14:creationId xmlns:p14="http://schemas.microsoft.com/office/powerpoint/2010/main" val="149537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7469-B0FD-2E34-27D3-C46D97201FDF}"/>
              </a:ext>
            </a:extLst>
          </p:cNvPr>
          <p:cNvSpPr>
            <a:spLocks noGrp="1"/>
          </p:cNvSpPr>
          <p:nvPr>
            <p:ph type="title"/>
          </p:nvPr>
        </p:nvSpPr>
        <p:spPr>
          <a:xfrm>
            <a:off x="838200" y="365125"/>
            <a:ext cx="10515600" cy="487491"/>
          </a:xfrm>
        </p:spPr>
        <p:txBody>
          <a:bodyPr>
            <a:normAutofit fontScale="90000"/>
          </a:bodyPr>
          <a:lstStyle/>
          <a:p>
            <a:pPr algn="ctr"/>
            <a:r>
              <a:rPr lang="en-IN" dirty="0"/>
              <a:t>NBA documents for PEVs</a:t>
            </a:r>
          </a:p>
        </p:txBody>
      </p:sp>
      <p:sp>
        <p:nvSpPr>
          <p:cNvPr id="3" name="Content Placeholder 2">
            <a:extLst>
              <a:ext uri="{FF2B5EF4-FFF2-40B4-BE49-F238E27FC236}">
                <a16:creationId xmlns:a16="http://schemas.microsoft.com/office/drawing/2014/main" id="{B8663AF3-8E14-A7CC-A51E-FA9AAED461F8}"/>
              </a:ext>
            </a:extLst>
          </p:cNvPr>
          <p:cNvSpPr>
            <a:spLocks noGrp="1"/>
          </p:cNvSpPr>
          <p:nvPr>
            <p:ph idx="1"/>
          </p:nvPr>
        </p:nvSpPr>
        <p:spPr>
          <a:xfrm>
            <a:off x="838200" y="852616"/>
            <a:ext cx="10515600" cy="5745892"/>
          </a:xfrm>
        </p:spPr>
        <p:txBody>
          <a:bodyPr/>
          <a:lstStyle/>
          <a:p>
            <a:endParaRPr lang="en-IN" dirty="0"/>
          </a:p>
          <a:p>
            <a:endParaRPr lang="en-IN" dirty="0"/>
          </a:p>
          <a:p>
            <a:endParaRPr lang="en-IN" dirty="0"/>
          </a:p>
          <a:p>
            <a:pPr marL="1428750" lvl="2" indent="-514350">
              <a:buFont typeface="+mj-lt"/>
              <a:buAutoNum type="arabicPeriod"/>
            </a:pPr>
            <a:r>
              <a:rPr lang="en-IN" sz="3200" b="1" dirty="0">
                <a:latin typeface="+mj-lt"/>
              </a:rPr>
              <a:t>SAR – Self Assessment Report</a:t>
            </a:r>
          </a:p>
          <a:p>
            <a:pPr marL="1428750" lvl="2" indent="-514350">
              <a:buFont typeface="+mj-lt"/>
              <a:buAutoNum type="arabicPeriod"/>
            </a:pPr>
            <a:r>
              <a:rPr lang="en-IN" sz="3200" b="1" dirty="0">
                <a:latin typeface="+mj-lt"/>
              </a:rPr>
              <a:t>Evaluation Guidelines</a:t>
            </a:r>
          </a:p>
          <a:p>
            <a:pPr marL="1428750" lvl="2" indent="-514350">
              <a:buFont typeface="+mj-lt"/>
              <a:buAutoNum type="arabicPeriod"/>
            </a:pPr>
            <a:r>
              <a:rPr lang="en-IN" sz="3200" b="1" dirty="0">
                <a:latin typeface="+mj-lt"/>
              </a:rPr>
              <a:t>PE report – PART-A</a:t>
            </a:r>
          </a:p>
          <a:p>
            <a:pPr marL="1428750" lvl="2" indent="-514350">
              <a:buFont typeface="+mj-lt"/>
              <a:buAutoNum type="arabicPeriod"/>
            </a:pPr>
            <a:r>
              <a:rPr lang="en-IN" sz="3200" b="1" dirty="0">
                <a:latin typeface="+mj-lt"/>
              </a:rPr>
              <a:t>PE report – PART-B</a:t>
            </a:r>
          </a:p>
          <a:p>
            <a:pPr marL="1428750" lvl="2" indent="-514350">
              <a:buFont typeface="+mj-lt"/>
              <a:buAutoNum type="arabicPeriod"/>
            </a:pPr>
            <a:r>
              <a:rPr lang="en-IN" sz="3200" b="1" dirty="0">
                <a:latin typeface="+mj-lt"/>
              </a:rPr>
              <a:t>Previsit Report</a:t>
            </a:r>
            <a:endParaRPr lang="en-IN" b="1" dirty="0">
              <a:latin typeface="+mj-lt"/>
            </a:endParaRPr>
          </a:p>
        </p:txBody>
      </p:sp>
      <p:sp>
        <p:nvSpPr>
          <p:cNvPr id="4" name="Slide Number Placeholder 3">
            <a:extLst>
              <a:ext uri="{FF2B5EF4-FFF2-40B4-BE49-F238E27FC236}">
                <a16:creationId xmlns:a16="http://schemas.microsoft.com/office/drawing/2014/main" id="{E275EC82-A5B4-06BC-A41D-BB5185BE4D63}"/>
              </a:ext>
            </a:extLst>
          </p:cNvPr>
          <p:cNvSpPr>
            <a:spLocks noGrp="1"/>
          </p:cNvSpPr>
          <p:nvPr>
            <p:ph type="sldNum" sz="quarter" idx="12"/>
          </p:nvPr>
        </p:nvSpPr>
        <p:spPr/>
        <p:txBody>
          <a:bodyPr/>
          <a:lstStyle/>
          <a:p>
            <a:fld id="{71EC9CE2-5AEF-428F-9B76-4FE97200EC74}" type="slidenum">
              <a:rPr lang="en-IN" smtClean="0"/>
              <a:t>2</a:t>
            </a:fld>
            <a:endParaRPr lang="en-IN" dirty="0"/>
          </a:p>
        </p:txBody>
      </p:sp>
      <p:sp>
        <p:nvSpPr>
          <p:cNvPr id="5" name="Rectangle 4">
            <a:extLst>
              <a:ext uri="{FF2B5EF4-FFF2-40B4-BE49-F238E27FC236}">
                <a16:creationId xmlns:a16="http://schemas.microsoft.com/office/drawing/2014/main" id="{665264AB-8F56-3EA5-3CB9-9E95FDFBCF99}"/>
              </a:ext>
            </a:extLst>
          </p:cNvPr>
          <p:cNvSpPr/>
          <p:nvPr/>
        </p:nvSpPr>
        <p:spPr>
          <a:xfrm>
            <a:off x="1006679" y="268448"/>
            <a:ext cx="9487949" cy="60879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2191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(contd ..)</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70"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extLst>
              <p:ext uri="{D42A27DB-BD31-4B8C-83A1-F6EECF244321}">
                <p14:modId xmlns:p14="http://schemas.microsoft.com/office/powerpoint/2010/main" val="3780492983"/>
              </p:ext>
            </p:extLst>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20</a:t>
            </a:fld>
            <a:endParaRPr lang="en-IN" dirty="0"/>
          </a:p>
        </p:txBody>
      </p:sp>
    </p:spTree>
    <p:extLst>
      <p:ext uri="{BB962C8B-B14F-4D97-AF65-F5344CB8AC3E}">
        <p14:creationId xmlns:p14="http://schemas.microsoft.com/office/powerpoint/2010/main" val="3742102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7334" y="403741"/>
          <a:ext cx="13545318" cy="5353592"/>
        </p:xfrm>
        <a:graphic>
          <a:graphicData uri="http://schemas.openxmlformats.org/drawingml/2006/table">
            <a:tbl>
              <a:tblPr firstRow="1">
                <a:tableStyleId>{5C22544A-7EE6-4342-B048-85BDC9FD1C3A}</a:tableStyleId>
              </a:tblPr>
              <a:tblGrid>
                <a:gridCol w="1090816">
                  <a:extLst>
                    <a:ext uri="{9D8B030D-6E8A-4147-A177-3AD203B41FA5}">
                      <a16:colId xmlns:a16="http://schemas.microsoft.com/office/drawing/2014/main" val="20000"/>
                    </a:ext>
                  </a:extLst>
                </a:gridCol>
                <a:gridCol w="587365">
                  <a:extLst>
                    <a:ext uri="{9D8B030D-6E8A-4147-A177-3AD203B41FA5}">
                      <a16:colId xmlns:a16="http://schemas.microsoft.com/office/drawing/2014/main" val="20001"/>
                    </a:ext>
                  </a:extLst>
                </a:gridCol>
                <a:gridCol w="295975">
                  <a:extLst>
                    <a:ext uri="{9D8B030D-6E8A-4147-A177-3AD203B41FA5}">
                      <a16:colId xmlns:a16="http://schemas.microsoft.com/office/drawing/2014/main" val="20002"/>
                    </a:ext>
                  </a:extLst>
                </a:gridCol>
                <a:gridCol w="272023">
                  <a:extLst>
                    <a:ext uri="{9D8B030D-6E8A-4147-A177-3AD203B41FA5}">
                      <a16:colId xmlns:a16="http://schemas.microsoft.com/office/drawing/2014/main" val="1963075880"/>
                    </a:ext>
                  </a:extLst>
                </a:gridCol>
                <a:gridCol w="631510">
                  <a:extLst>
                    <a:ext uri="{9D8B030D-6E8A-4147-A177-3AD203B41FA5}">
                      <a16:colId xmlns:a16="http://schemas.microsoft.com/office/drawing/2014/main" val="20003"/>
                    </a:ext>
                  </a:extLst>
                </a:gridCol>
                <a:gridCol w="158312">
                  <a:extLst>
                    <a:ext uri="{9D8B030D-6E8A-4147-A177-3AD203B41FA5}">
                      <a16:colId xmlns:a16="http://schemas.microsoft.com/office/drawing/2014/main" val="20004"/>
                    </a:ext>
                  </a:extLst>
                </a:gridCol>
                <a:gridCol w="783325">
                  <a:extLst>
                    <a:ext uri="{9D8B030D-6E8A-4147-A177-3AD203B41FA5}">
                      <a16:colId xmlns:a16="http://schemas.microsoft.com/office/drawing/2014/main" val="20005"/>
                    </a:ext>
                  </a:extLst>
                </a:gridCol>
                <a:gridCol w="939690">
                  <a:extLst>
                    <a:ext uri="{9D8B030D-6E8A-4147-A177-3AD203B41FA5}">
                      <a16:colId xmlns:a16="http://schemas.microsoft.com/office/drawing/2014/main" val="20006"/>
                    </a:ext>
                  </a:extLst>
                </a:gridCol>
                <a:gridCol w="397958">
                  <a:extLst>
                    <a:ext uri="{9D8B030D-6E8A-4147-A177-3AD203B41FA5}">
                      <a16:colId xmlns:a16="http://schemas.microsoft.com/office/drawing/2014/main" val="3849112896"/>
                    </a:ext>
                  </a:extLst>
                </a:gridCol>
                <a:gridCol w="753117">
                  <a:extLst>
                    <a:ext uri="{9D8B030D-6E8A-4147-A177-3AD203B41FA5}">
                      <a16:colId xmlns:a16="http://schemas.microsoft.com/office/drawing/2014/main" val="1255647929"/>
                    </a:ext>
                  </a:extLst>
                </a:gridCol>
                <a:gridCol w="770475">
                  <a:extLst>
                    <a:ext uri="{9D8B030D-6E8A-4147-A177-3AD203B41FA5}">
                      <a16:colId xmlns:a16="http://schemas.microsoft.com/office/drawing/2014/main" val="1711196735"/>
                    </a:ext>
                  </a:extLst>
                </a:gridCol>
                <a:gridCol w="2434739">
                  <a:extLst>
                    <a:ext uri="{9D8B030D-6E8A-4147-A177-3AD203B41FA5}">
                      <a16:colId xmlns:a16="http://schemas.microsoft.com/office/drawing/2014/main" val="3942986371"/>
                    </a:ext>
                  </a:extLst>
                </a:gridCol>
                <a:gridCol w="228358">
                  <a:extLst>
                    <a:ext uri="{9D8B030D-6E8A-4147-A177-3AD203B41FA5}">
                      <a16:colId xmlns:a16="http://schemas.microsoft.com/office/drawing/2014/main" val="3893141934"/>
                    </a:ext>
                  </a:extLst>
                </a:gridCol>
                <a:gridCol w="451814">
                  <a:extLst>
                    <a:ext uri="{9D8B030D-6E8A-4147-A177-3AD203B41FA5}">
                      <a16:colId xmlns:a16="http://schemas.microsoft.com/office/drawing/2014/main" val="20008"/>
                    </a:ext>
                  </a:extLst>
                </a:gridCol>
                <a:gridCol w="141759">
                  <a:extLst>
                    <a:ext uri="{9D8B030D-6E8A-4147-A177-3AD203B41FA5}">
                      <a16:colId xmlns:a16="http://schemas.microsoft.com/office/drawing/2014/main" val="20009"/>
                    </a:ext>
                  </a:extLst>
                </a:gridCol>
                <a:gridCol w="335636">
                  <a:extLst>
                    <a:ext uri="{9D8B030D-6E8A-4147-A177-3AD203B41FA5}">
                      <a16:colId xmlns:a16="http://schemas.microsoft.com/office/drawing/2014/main" val="2607387170"/>
                    </a:ext>
                  </a:extLst>
                </a:gridCol>
                <a:gridCol w="251727">
                  <a:extLst>
                    <a:ext uri="{9D8B030D-6E8A-4147-A177-3AD203B41FA5}">
                      <a16:colId xmlns:a16="http://schemas.microsoft.com/office/drawing/2014/main" val="20010"/>
                    </a:ext>
                  </a:extLst>
                </a:gridCol>
                <a:gridCol w="774540">
                  <a:extLst>
                    <a:ext uri="{9D8B030D-6E8A-4147-A177-3AD203B41FA5}">
                      <a16:colId xmlns:a16="http://schemas.microsoft.com/office/drawing/2014/main" val="1913243630"/>
                    </a:ext>
                  </a:extLst>
                </a:gridCol>
                <a:gridCol w="748727">
                  <a:extLst>
                    <a:ext uri="{9D8B030D-6E8A-4147-A177-3AD203B41FA5}">
                      <a16:colId xmlns:a16="http://schemas.microsoft.com/office/drawing/2014/main" val="20011"/>
                    </a:ext>
                  </a:extLst>
                </a:gridCol>
                <a:gridCol w="154914">
                  <a:extLst>
                    <a:ext uri="{9D8B030D-6E8A-4147-A177-3AD203B41FA5}">
                      <a16:colId xmlns:a16="http://schemas.microsoft.com/office/drawing/2014/main" val="20012"/>
                    </a:ext>
                  </a:extLst>
                </a:gridCol>
                <a:gridCol w="671272">
                  <a:extLst>
                    <a:ext uri="{9D8B030D-6E8A-4147-A177-3AD203B41FA5}">
                      <a16:colId xmlns:a16="http://schemas.microsoft.com/office/drawing/2014/main" val="20013"/>
                    </a:ext>
                  </a:extLst>
                </a:gridCol>
                <a:gridCol w="671266">
                  <a:extLst>
                    <a:ext uri="{9D8B030D-6E8A-4147-A177-3AD203B41FA5}">
                      <a16:colId xmlns:a16="http://schemas.microsoft.com/office/drawing/2014/main" val="20014"/>
                    </a:ext>
                  </a:extLst>
                </a:gridCol>
              </a:tblGrid>
              <a:tr h="496395">
                <a:tc>
                  <a:txBody>
                    <a:bodyPr/>
                    <a:lstStyle/>
                    <a:p>
                      <a:endParaRPr lang="en-US" sz="1200" dirty="0">
                        <a:solidFill>
                          <a:schemeClr val="tx1">
                            <a:lumMod val="95000"/>
                            <a:lumOff val="5000"/>
                          </a:schemeClr>
                        </a:solidFill>
                      </a:endParaRPr>
                    </a:p>
                  </a:txBody>
                  <a:tcPr>
                    <a:noFill/>
                  </a:tcPr>
                </a:tc>
                <a:tc>
                  <a:txBody>
                    <a:bodyPr/>
                    <a:lstStyle/>
                    <a:p>
                      <a:r>
                        <a:rPr lang="en-US" sz="1200" dirty="0">
                          <a:solidFill>
                            <a:schemeClr val="tx1">
                              <a:lumMod val="95000"/>
                              <a:lumOff val="5000"/>
                            </a:schemeClr>
                          </a:solidFill>
                        </a:rPr>
                        <a:t>  PO1</a:t>
                      </a: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PO2</a:t>
                      </a:r>
                    </a:p>
                  </a:txBody>
                  <a:tcPr>
                    <a:noFill/>
                  </a:tcPr>
                </a:tc>
                <a:tc hMerge="1">
                  <a:txBody>
                    <a:bodyPr/>
                    <a:lstStyle/>
                    <a:p>
                      <a:endParaRPr lang="en-US"/>
                    </a:p>
                  </a:txBody>
                  <a:tcPr/>
                </a:tc>
                <a:tc>
                  <a:txBody>
                    <a:bodyPr/>
                    <a:lstStyle/>
                    <a:p>
                      <a:r>
                        <a:rPr lang="en-US" sz="1200" dirty="0">
                          <a:solidFill>
                            <a:schemeClr val="tx1">
                              <a:lumMod val="95000"/>
                              <a:lumOff val="5000"/>
                            </a:schemeClr>
                          </a:solidFill>
                        </a:rPr>
                        <a:t>PO3</a:t>
                      </a:r>
                    </a:p>
                  </a:txBody>
                  <a:tcPr>
                    <a:noFill/>
                  </a:tcPr>
                </a:tc>
                <a:tc gridSpan="4">
                  <a:txBody>
                    <a:bodyPr/>
                    <a:lstStyle/>
                    <a:p>
                      <a:r>
                        <a:rPr lang="en-US" sz="1200" dirty="0">
                          <a:solidFill>
                            <a:schemeClr val="tx1">
                              <a:lumMod val="95000"/>
                              <a:lumOff val="5000"/>
                            </a:schemeClr>
                          </a:solidFill>
                        </a:rPr>
                        <a:t>     PO4                               PO5</a:t>
                      </a:r>
                    </a:p>
                  </a:txBody>
                  <a:tcPr>
                    <a:noFill/>
                  </a:tcPr>
                </a:tc>
                <a:tc hMerge="1">
                  <a:txBody>
                    <a:bodyPr/>
                    <a:lstStyle/>
                    <a:p>
                      <a:endParaRPr lang="en-US" sz="1200" dirty="0">
                        <a:solidFill>
                          <a:schemeClr val="tx1">
                            <a:lumMod val="95000"/>
                            <a:lumOff val="5000"/>
                          </a:schemeClr>
                        </a:solidFill>
                      </a:endParaRPr>
                    </a:p>
                  </a:txBody>
                  <a:tcPr>
                    <a:noFill/>
                  </a:tcPr>
                </a:tc>
                <a:tc hMerge="1">
                  <a:txBody>
                    <a:bodyPr/>
                    <a:lstStyle/>
                    <a:p>
                      <a:endParaRPr lang="en-IN"/>
                    </a:p>
                  </a:txBody>
                  <a:tcPr/>
                </a:tc>
                <a:tc hMerge="1">
                  <a:txBody>
                    <a:bodyPr/>
                    <a:lstStyle/>
                    <a:p>
                      <a:endParaRPr lang="en-US" sz="1200" dirty="0">
                        <a:solidFill>
                          <a:schemeClr val="tx1">
                            <a:lumMod val="95000"/>
                            <a:lumOff val="5000"/>
                          </a:schemeClr>
                        </a:solidFill>
                      </a:endParaRPr>
                    </a:p>
                  </a:txBody>
                  <a:tcPr>
                    <a:noFill/>
                  </a:tcPr>
                </a:tc>
                <a:tc gridSpan="2">
                  <a:txBody>
                    <a:bodyPr/>
                    <a:lstStyle/>
                    <a:p>
                      <a:endParaRPr lang="en-IN" dirty="0"/>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                                                </a:t>
                      </a:r>
                    </a:p>
                  </a:txBody>
                  <a:tcPr>
                    <a:noFill/>
                  </a:tcPr>
                </a:tc>
                <a:tc hMerge="1">
                  <a:txBody>
                    <a:bodyPr/>
                    <a:lstStyle/>
                    <a:p>
                      <a:r>
                        <a:rPr lang="en-US" sz="1200" dirty="0"/>
                        <a:t>PO8</a:t>
                      </a:r>
                    </a:p>
                  </a:txBody>
                  <a:tcPr/>
                </a:tc>
                <a:tc gridSpan="2">
                  <a:txBody>
                    <a:bodyPr/>
                    <a:lstStyle/>
                    <a:p>
                      <a:endParaRPr lang="en-IN" dirty="0">
                        <a:solidFill>
                          <a:schemeClr val="tx1">
                            <a:lumMod val="95000"/>
                            <a:lumOff val="5000"/>
                          </a:schemeClr>
                        </a:solidFill>
                      </a:endParaRPr>
                    </a:p>
                  </a:txBody>
                  <a:tcPr>
                    <a:noFill/>
                  </a:tcPr>
                </a:tc>
                <a:tc hMerge="1">
                  <a:txBody>
                    <a:bodyPr/>
                    <a:lstStyle/>
                    <a:p>
                      <a:r>
                        <a:rPr lang="en-US" sz="1200" dirty="0"/>
                        <a:t>PO9</a:t>
                      </a:r>
                    </a:p>
                  </a:txBody>
                  <a:tcPr/>
                </a:tc>
                <a:tc>
                  <a:txBody>
                    <a:bodyPr/>
                    <a:lstStyle/>
                    <a:p>
                      <a:endParaRPr lang="en-US" sz="1200" dirty="0">
                        <a:solidFill>
                          <a:schemeClr val="tx1">
                            <a:lumMod val="95000"/>
                            <a:lumOff val="5000"/>
                          </a:schemeClr>
                        </a:solidFill>
                      </a:endParaRP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p>
                  </a:txBody>
                  <a:tcPr/>
                </a:tc>
                <a:tc>
                  <a:txBody>
                    <a:bodyPr/>
                    <a:lstStyle/>
                    <a:p>
                      <a:endParaRPr lang="en-US" sz="1200" dirty="0">
                        <a:solidFill>
                          <a:schemeClr val="tx1">
                            <a:lumMod val="95000"/>
                            <a:lumOff val="5000"/>
                          </a:schemeClr>
                        </a:solidFill>
                      </a:endParaRPr>
                    </a:p>
                  </a:txBody>
                  <a:tcPr>
                    <a:noFill/>
                  </a:tcPr>
                </a:tc>
                <a:tc>
                  <a:txBody>
                    <a:bodyPr/>
                    <a:lstStyle/>
                    <a:p>
                      <a:endParaRPr lang="en-US" sz="1200" dirty="0">
                        <a:solidFill>
                          <a:schemeClr val="tx1">
                            <a:lumMod val="95000"/>
                            <a:lumOff val="5000"/>
                          </a:schemeClr>
                        </a:solidFill>
                      </a:endParaRPr>
                    </a:p>
                  </a:txBody>
                  <a:tcPr>
                    <a:noFill/>
                  </a:tcPr>
                </a:tc>
                <a:extLst>
                  <a:ext uri="{0D108BD9-81ED-4DB2-BD59-A6C34878D82A}">
                    <a16:rowId xmlns:a16="http://schemas.microsoft.com/office/drawing/2014/main" val="10000"/>
                  </a:ext>
                </a:extLst>
              </a:tr>
              <a:tr h="750040">
                <a:tc>
                  <a:txBody>
                    <a:bodyPr/>
                    <a:lstStyle/>
                    <a:p>
                      <a:r>
                        <a:rPr lang="en-US" sz="1100" b="1" dirty="0">
                          <a:latin typeface="Calibri Light" panose="020F0302020204030204" pitchFamily="34" charset="0"/>
                          <a:cs typeface="Calibri Light" panose="020F0302020204030204" pitchFamily="34" charset="0"/>
                        </a:rPr>
                        <a:t>CO1</a:t>
                      </a:r>
                      <a:r>
                        <a:rPr lang="en-US" sz="1100" b="1" baseline="0" dirty="0">
                          <a:latin typeface="Calibri Light" panose="020F0302020204030204" pitchFamily="34" charset="0"/>
                          <a:cs typeface="Calibri Light" panose="020F0302020204030204" pitchFamily="34" charset="0"/>
                        </a:rPr>
                        <a:t> :</a:t>
                      </a:r>
                      <a:endParaRPr lang="en-US" sz="1100" b="1" dirty="0">
                        <a:latin typeface="Calibri Light" panose="020F0302020204030204" pitchFamily="34" charset="0"/>
                        <a:cs typeface="Calibri Light" panose="020F0302020204030204" pitchFamily="34" charset="0"/>
                      </a:endParaRPr>
                    </a:p>
                  </a:txBody>
                  <a:tcPr>
                    <a:noFill/>
                  </a:tcPr>
                </a:tc>
                <a:tc gridSpan="20">
                  <a:txBody>
                    <a:bodyPr/>
                    <a:lstStyle/>
                    <a:p>
                      <a:r>
                        <a:rPr lang="en-US" sz="1100" b="1" baseline="0" dirty="0">
                          <a:latin typeface="Calibri Light" panose="020F0302020204030204" pitchFamily="34" charset="0"/>
                          <a:cs typeface="Calibri Light" panose="020F0302020204030204" pitchFamily="34" charset="0"/>
                        </a:rPr>
                        <a:t>Apply concepts of List ADT in linear and non-linear data structures</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10001"/>
                  </a:ext>
                </a:extLst>
              </a:tr>
              <a:tr h="1693182">
                <a:tc>
                  <a:txBody>
                    <a:bodyPr/>
                    <a:lstStyle/>
                    <a:p>
                      <a:r>
                        <a:rPr lang="en-US" sz="1100" b="1" dirty="0">
                          <a:latin typeface="Calibri Light" panose="020F0302020204030204" pitchFamily="34" charset="0"/>
                          <a:cs typeface="Calibri Light" panose="020F0302020204030204" pitchFamily="34" charset="0"/>
                        </a:rPr>
                        <a:t>Mapping &amp; Justification</a:t>
                      </a: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Basic</a:t>
                      </a:r>
                      <a:r>
                        <a:rPr lang="en-US" sz="1100" b="1" baseline="0" dirty="0">
                          <a:latin typeface="Calibri Light" panose="020F0302020204030204" pitchFamily="34" charset="0"/>
                          <a:cs typeface="Calibri Light" panose="020F0302020204030204" pitchFamily="34" charset="0"/>
                        </a:rPr>
                        <a:t> concepts of Data structures  introduced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Various problem</a:t>
                      </a:r>
                      <a:r>
                        <a:rPr lang="en-US" sz="1100" b="1" baseline="0" dirty="0">
                          <a:latin typeface="Calibri Light" panose="020F0302020204030204" pitchFamily="34" charset="0"/>
                          <a:cs typeface="Calibri Light" panose="020F0302020204030204" pitchFamily="34" charset="0"/>
                        </a:rPr>
                        <a:t> domains for which Lists can be used will be discussed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Problem</a:t>
                      </a:r>
                      <a:r>
                        <a:rPr lang="en-US" sz="1100" b="1" baseline="0" dirty="0">
                          <a:latin typeface="Calibri Light" panose="020F0302020204030204" pitchFamily="34" charset="0"/>
                          <a:cs typeface="Calibri Light" panose="020F0302020204030204" pitchFamily="34" charset="0"/>
                        </a:rPr>
                        <a:t>s</a:t>
                      </a:r>
                    </a:p>
                    <a:p>
                      <a:r>
                        <a:rPr lang="en-US" sz="1100" b="1" baseline="0" dirty="0">
                          <a:latin typeface="Calibri Light" panose="020F0302020204030204" pitchFamily="34" charset="0"/>
                          <a:cs typeface="Calibri Light" panose="020F0302020204030204" pitchFamily="34" charset="0"/>
                        </a:rPr>
                        <a:t>for which Lists are used will be discussed</a:t>
                      </a:r>
                      <a:endParaRPr lang="en-IN" dirty="0"/>
                    </a:p>
                  </a:txBody>
                  <a:tcPr>
                    <a:noFill/>
                  </a:tcPr>
                </a:tc>
                <a:tc hMerge="1">
                  <a:txBody>
                    <a:bodyPr/>
                    <a:lstStyle/>
                    <a:p>
                      <a:endParaRPr lang="en-US" sz="1200" dirty="0"/>
                    </a:p>
                  </a:txBody>
                  <a:tcPr/>
                </a:tc>
                <a:tc gridSpan="2">
                  <a:txBody>
                    <a:bodyPr/>
                    <a:lstStyle/>
                    <a:p>
                      <a:r>
                        <a:rPr lang="en-US" sz="1100" b="1" dirty="0">
                          <a:latin typeface="Calibri Light" panose="020F0302020204030204" pitchFamily="34" charset="0"/>
                          <a:cs typeface="Calibri Light" panose="020F0302020204030204" pitchFamily="34" charset="0"/>
                        </a:rPr>
                        <a:t>3</a:t>
                      </a:r>
                    </a:p>
                    <a:p>
                      <a:r>
                        <a:rPr lang="en-US" sz="1100" b="1" dirty="0">
                          <a:latin typeface="Calibri Light" panose="020F0302020204030204" pitchFamily="34" charset="0"/>
                          <a:cs typeface="Calibri Light" panose="020F0302020204030204" pitchFamily="34" charset="0"/>
                        </a:rPr>
                        <a:t>solutions using</a:t>
                      </a:r>
                      <a:r>
                        <a:rPr lang="en-US" sz="1100" b="1" baseline="0" dirty="0">
                          <a:latin typeface="Calibri Light" panose="020F0302020204030204" pitchFamily="34" charset="0"/>
                          <a:cs typeface="Calibri Light" panose="020F0302020204030204" pitchFamily="34" charset="0"/>
                        </a:rPr>
                        <a:t> List ADT - implement and analyse</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Usage of</a:t>
                      </a:r>
                      <a:r>
                        <a:rPr lang="en-US" sz="1100" b="1" baseline="0" dirty="0">
                          <a:latin typeface="Calibri Light" panose="020F0302020204030204" pitchFamily="34" charset="0"/>
                          <a:cs typeface="Calibri Light" panose="020F0302020204030204" pitchFamily="34" charset="0"/>
                        </a:rPr>
                        <a:t> List ADT in various domains will be evaluated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Use of</a:t>
                      </a:r>
                      <a:r>
                        <a:rPr lang="en-US" sz="1100" b="1" baseline="0" dirty="0">
                          <a:latin typeface="Calibri Light" panose="020F0302020204030204" pitchFamily="34" charset="0"/>
                          <a:cs typeface="Calibri Light" panose="020F0302020204030204" pitchFamily="34" charset="0"/>
                        </a:rPr>
                        <a:t> List ADT in various requirements will be evaluated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IN"/>
                    </a:p>
                  </a:txBody>
                  <a:tcPr/>
                </a:tc>
                <a:tc gridSpan="3">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Programs  to </a:t>
                      </a:r>
                    </a:p>
                    <a:p>
                      <a:r>
                        <a:rPr lang="en-US" sz="1100" b="1" dirty="0">
                          <a:latin typeface="Calibri Light" panose="020F0302020204030204" pitchFamily="34" charset="0"/>
                          <a:cs typeface="Calibri Light" panose="020F0302020204030204" pitchFamily="34" charset="0"/>
                        </a:rPr>
                        <a:t>implement solutions </a:t>
                      </a:r>
                    </a:p>
                    <a:p>
                      <a:r>
                        <a:rPr lang="en-US" sz="1100" b="1" dirty="0">
                          <a:latin typeface="Calibri Light" panose="020F0302020204030204" pitchFamily="34" charset="0"/>
                          <a:cs typeface="Calibri Light" panose="020F0302020204030204" pitchFamily="34" charset="0"/>
                        </a:rPr>
                        <a:t>will be taught </a:t>
                      </a:r>
                      <a:endParaRPr lang="en-IN" dirty="0"/>
                    </a:p>
                  </a:txBody>
                  <a:tcPr>
                    <a:noFill/>
                  </a:tcPr>
                </a:tc>
                <a:tc hMerge="1">
                  <a:txBody>
                    <a:bodyPr/>
                    <a:lstStyle/>
                    <a:p>
                      <a:endParaRPr lang="en-IN"/>
                    </a:p>
                  </a:txBody>
                  <a:tcPr/>
                </a:tc>
                <a:tc hMerge="1">
                  <a:txBody>
                    <a:bodyPr/>
                    <a:lstStyle/>
                    <a:p>
                      <a:endParaRPr lang="en-IN" dirty="0"/>
                    </a:p>
                  </a:txBody>
                  <a:tcPr>
                    <a:noFill/>
                  </a:tcPr>
                </a:tc>
                <a:tc>
                  <a:txBody>
                    <a:bodyPr/>
                    <a:lstStyle/>
                    <a:p>
                      <a:endParaRPr lang="en-US" sz="1100" b="1" kern="1200" dirty="0">
                        <a:solidFill>
                          <a:schemeClr val="dk1"/>
                        </a:solidFill>
                        <a:latin typeface="Calibri Light" panose="020F0302020204030204" pitchFamily="34" charset="0"/>
                        <a:ea typeface="+mn-ea"/>
                        <a:cs typeface="Calibri Light" panose="020F0302020204030204" pitchFamily="34" charset="0"/>
                      </a:endParaRPr>
                    </a:p>
                    <a:p>
                      <a:endParaRPr lang="en-US" sz="1100" b="1" kern="1200" dirty="0">
                        <a:solidFill>
                          <a:schemeClr val="dk1"/>
                        </a:solidFill>
                        <a:latin typeface="Calibri Light" panose="020F0302020204030204" pitchFamily="34" charset="0"/>
                        <a:ea typeface="+mn-ea"/>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dirty="0"/>
                    </a:p>
                  </a:txBody>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dirty="0"/>
                    </a:p>
                  </a:txBody>
                  <a:tcPr>
                    <a:noFill/>
                  </a:tcPr>
                </a:tc>
                <a:extLst>
                  <a:ext uri="{0D108BD9-81ED-4DB2-BD59-A6C34878D82A}">
                    <a16:rowId xmlns:a16="http://schemas.microsoft.com/office/drawing/2014/main" val="10002"/>
                  </a:ext>
                </a:extLst>
              </a:tr>
              <a:tr h="496395">
                <a:tc>
                  <a:txBody>
                    <a:bodyPr/>
                    <a:lstStyle/>
                    <a:p>
                      <a:r>
                        <a:rPr lang="en-US" sz="1100" b="1" dirty="0">
                          <a:latin typeface="Calibri Light" panose="020F0302020204030204" pitchFamily="34" charset="0"/>
                          <a:cs typeface="Calibri Light" panose="020F0302020204030204" pitchFamily="34" charset="0"/>
                        </a:rPr>
                        <a:t>CO2:</a:t>
                      </a:r>
                    </a:p>
                  </a:txBody>
                  <a:tcPr>
                    <a:noFill/>
                  </a:tcPr>
                </a:tc>
                <a:tc gridSpan="20">
                  <a:txBody>
                    <a:bodyPr/>
                    <a:lstStyle/>
                    <a:p>
                      <a:r>
                        <a:rPr lang="en-US" sz="1100" b="1" kern="1200" baseline="0" dirty="0">
                          <a:solidFill>
                            <a:schemeClr val="dk1"/>
                          </a:solidFill>
                          <a:latin typeface="Calibri Light" panose="020F0302020204030204" pitchFamily="34" charset="0"/>
                          <a:ea typeface="+mn-ea"/>
                          <a:cs typeface="Calibri Light" panose="020F0302020204030204" pitchFamily="34" charset="0"/>
                        </a:rPr>
                        <a:t>Implement stacks and queues in applications</a:t>
                      </a: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3"/>
                  </a:ext>
                </a:extLst>
              </a:tr>
              <a:tr h="1917580">
                <a:tc>
                  <a:txBody>
                    <a:bodyPr/>
                    <a:lstStyle/>
                    <a:p>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Fundamentals</a:t>
                      </a:r>
                      <a:r>
                        <a:rPr lang="en-US" sz="1100" b="1" baseline="0" dirty="0">
                          <a:latin typeface="Calibri Light" panose="020F0302020204030204" pitchFamily="34" charset="0"/>
                          <a:cs typeface="Calibri Light" panose="020F0302020204030204" pitchFamily="34" charset="0"/>
                        </a:rPr>
                        <a:t> of stacks and queues will be discussed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dirty="0"/>
                    </a:p>
                  </a:txBody>
                  <a:tcPr>
                    <a:noFill/>
                  </a:tcPr>
                </a:tc>
                <a:tc hMerge="1">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will be evaluated</a:t>
                      </a:r>
                      <a:endParaRPr lang="en-US" sz="1100" b="1" dirty="0">
                        <a:latin typeface="Calibri Light" panose="020F0302020204030204" pitchFamily="34" charset="0"/>
                        <a:cs typeface="Calibri Light" panose="020F0302020204030204" pitchFamily="34" charset="0"/>
                      </a:endParaRPr>
                    </a:p>
                    <a:p>
                      <a:endParaRPr lang="en-US" sz="1100" b="1" dirty="0">
                        <a:latin typeface="Calibri Light" panose="020F0302020204030204" pitchFamily="34" charset="0"/>
                        <a:cs typeface="Calibri Light" panose="020F0302020204030204" pitchFamily="34" charset="0"/>
                      </a:endParaRPr>
                    </a:p>
                  </a:txBody>
                  <a:tcPr>
                    <a:noFill/>
                  </a:tcPr>
                </a:tc>
                <a:tc>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evaluated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Programming implementations of solutions </a:t>
                      </a:r>
                      <a:endParaRPr lang="en-IN" dirty="0"/>
                    </a:p>
                  </a:txBody>
                  <a:tcPr>
                    <a:noFill/>
                  </a:tcPr>
                </a:tc>
                <a:tc hMerge="1">
                  <a:txBody>
                    <a:bodyPr/>
                    <a:lstStyle/>
                    <a:p>
                      <a:endParaRPr lang="en-IN" dirty="0"/>
                    </a:p>
                  </a:txBody>
                  <a:tcPr>
                    <a:noFill/>
                  </a:tcPr>
                </a:tc>
                <a:tc gridSpan="3">
                  <a:txBody>
                    <a:bodyPr/>
                    <a:lstStyle/>
                    <a:p>
                      <a:endParaRPr lang="en-IN" dirty="0"/>
                    </a:p>
                  </a:txBody>
                  <a:tcPr>
                    <a:noFill/>
                  </a:tcPr>
                </a:tc>
                <a:tc hMerge="1">
                  <a:txBody>
                    <a:bodyPr/>
                    <a:lstStyle/>
                    <a:p>
                      <a:endParaRPr lang="en-IN"/>
                    </a:p>
                  </a:txBody>
                  <a:tcPr/>
                </a:tc>
                <a:tc hMerge="1">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2133600" y="34409"/>
            <a:ext cx="6863644" cy="369332"/>
          </a:xfrm>
          <a:prstGeom prst="rect">
            <a:avLst/>
          </a:prstGeom>
          <a:noFill/>
        </p:spPr>
        <p:txBody>
          <a:bodyPr wrap="square" rtlCol="0">
            <a:spAutoFit/>
          </a:bodyPr>
          <a:lstStyle/>
          <a:p>
            <a:r>
              <a:rPr lang="en-US" dirty="0"/>
              <a:t>	Course : Data Structures and Algorithms</a:t>
            </a:r>
          </a:p>
        </p:txBody>
      </p:sp>
      <p:sp>
        <p:nvSpPr>
          <p:cNvPr id="2" name="Slide Number Placeholder 1">
            <a:extLst>
              <a:ext uri="{FF2B5EF4-FFF2-40B4-BE49-F238E27FC236}">
                <a16:creationId xmlns:a16="http://schemas.microsoft.com/office/drawing/2014/main" id="{33786D87-CD26-4AF7-A8E0-75DAE786AD27}"/>
              </a:ext>
            </a:extLst>
          </p:cNvPr>
          <p:cNvSpPr>
            <a:spLocks noGrp="1"/>
          </p:cNvSpPr>
          <p:nvPr>
            <p:ph type="sldNum" sz="quarter" idx="12"/>
          </p:nvPr>
        </p:nvSpPr>
        <p:spPr/>
        <p:txBody>
          <a:bodyPr/>
          <a:lstStyle/>
          <a:p>
            <a:fld id="{E1456C33-0AA6-4E76-B4F5-76CC9D49CDD1}" type="slidenum">
              <a:rPr lang="en-IN" smtClean="0"/>
              <a:t>21</a:t>
            </a:fld>
            <a:endParaRPr lang="en-IN" dirty="0"/>
          </a:p>
        </p:txBody>
      </p:sp>
      <p:sp>
        <p:nvSpPr>
          <p:cNvPr id="7" name="Rectangle 6">
            <a:extLst>
              <a:ext uri="{FF2B5EF4-FFF2-40B4-BE49-F238E27FC236}">
                <a16:creationId xmlns:a16="http://schemas.microsoft.com/office/drawing/2014/main" id="{58C45AFA-B63E-4E24-881A-03C21A07F2C3}"/>
              </a:ext>
            </a:extLst>
          </p:cNvPr>
          <p:cNvSpPr/>
          <p:nvPr/>
        </p:nvSpPr>
        <p:spPr>
          <a:xfrm>
            <a:off x="778933" y="403741"/>
            <a:ext cx="6863644" cy="5105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54291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21920"/>
          <a:ext cx="12891807" cy="6434560"/>
        </p:xfrm>
        <a:graphic>
          <a:graphicData uri="http://schemas.openxmlformats.org/drawingml/2006/table">
            <a:tbl>
              <a:tblPr firstRow="1" bandRow="1">
                <a:tableStyleId>{5C22544A-7EE6-4342-B048-85BDC9FD1C3A}</a:tableStyleId>
              </a:tblPr>
              <a:tblGrid>
                <a:gridCol w="763737">
                  <a:extLst>
                    <a:ext uri="{9D8B030D-6E8A-4147-A177-3AD203B41FA5}">
                      <a16:colId xmlns:a16="http://schemas.microsoft.com/office/drawing/2014/main" val="20000"/>
                    </a:ext>
                  </a:extLst>
                </a:gridCol>
                <a:gridCol w="763737">
                  <a:extLst>
                    <a:ext uri="{9D8B030D-6E8A-4147-A177-3AD203B41FA5}">
                      <a16:colId xmlns:a16="http://schemas.microsoft.com/office/drawing/2014/main" val="20001"/>
                    </a:ext>
                  </a:extLst>
                </a:gridCol>
                <a:gridCol w="317493">
                  <a:extLst>
                    <a:ext uri="{9D8B030D-6E8A-4147-A177-3AD203B41FA5}">
                      <a16:colId xmlns:a16="http://schemas.microsoft.com/office/drawing/2014/main" val="20002"/>
                    </a:ext>
                  </a:extLst>
                </a:gridCol>
                <a:gridCol w="446244">
                  <a:extLst>
                    <a:ext uri="{9D8B030D-6E8A-4147-A177-3AD203B41FA5}">
                      <a16:colId xmlns:a16="http://schemas.microsoft.com/office/drawing/2014/main" val="1799054147"/>
                    </a:ext>
                  </a:extLst>
                </a:gridCol>
                <a:gridCol w="529787">
                  <a:extLst>
                    <a:ext uri="{9D8B030D-6E8A-4147-A177-3AD203B41FA5}">
                      <a16:colId xmlns:a16="http://schemas.microsoft.com/office/drawing/2014/main" val="20003"/>
                    </a:ext>
                  </a:extLst>
                </a:gridCol>
                <a:gridCol w="233949">
                  <a:extLst>
                    <a:ext uri="{9D8B030D-6E8A-4147-A177-3AD203B41FA5}">
                      <a16:colId xmlns:a16="http://schemas.microsoft.com/office/drawing/2014/main" val="2705076860"/>
                    </a:ext>
                  </a:extLst>
                </a:gridCol>
                <a:gridCol w="763737">
                  <a:extLst>
                    <a:ext uri="{9D8B030D-6E8A-4147-A177-3AD203B41FA5}">
                      <a16:colId xmlns:a16="http://schemas.microsoft.com/office/drawing/2014/main" val="20004"/>
                    </a:ext>
                  </a:extLst>
                </a:gridCol>
                <a:gridCol w="143874">
                  <a:extLst>
                    <a:ext uri="{9D8B030D-6E8A-4147-A177-3AD203B41FA5}">
                      <a16:colId xmlns:a16="http://schemas.microsoft.com/office/drawing/2014/main" val="20005"/>
                    </a:ext>
                  </a:extLst>
                </a:gridCol>
                <a:gridCol w="711303">
                  <a:extLst>
                    <a:ext uri="{9D8B030D-6E8A-4147-A177-3AD203B41FA5}">
                      <a16:colId xmlns:a16="http://schemas.microsoft.com/office/drawing/2014/main" val="418836517"/>
                    </a:ext>
                  </a:extLst>
                </a:gridCol>
                <a:gridCol w="347176">
                  <a:extLst>
                    <a:ext uri="{9D8B030D-6E8A-4147-A177-3AD203B41FA5}">
                      <a16:colId xmlns:a16="http://schemas.microsoft.com/office/drawing/2014/main" val="20006"/>
                    </a:ext>
                  </a:extLst>
                </a:gridCol>
                <a:gridCol w="809674">
                  <a:extLst>
                    <a:ext uri="{9D8B030D-6E8A-4147-A177-3AD203B41FA5}">
                      <a16:colId xmlns:a16="http://schemas.microsoft.com/office/drawing/2014/main" val="3544959180"/>
                    </a:ext>
                  </a:extLst>
                </a:gridCol>
                <a:gridCol w="857956">
                  <a:extLst>
                    <a:ext uri="{9D8B030D-6E8A-4147-A177-3AD203B41FA5}">
                      <a16:colId xmlns:a16="http://schemas.microsoft.com/office/drawing/2014/main" val="3051941423"/>
                    </a:ext>
                  </a:extLst>
                </a:gridCol>
                <a:gridCol w="1620718">
                  <a:extLst>
                    <a:ext uri="{9D8B030D-6E8A-4147-A177-3AD203B41FA5}">
                      <a16:colId xmlns:a16="http://schemas.microsoft.com/office/drawing/2014/main" val="3269741339"/>
                    </a:ext>
                  </a:extLst>
                </a:gridCol>
                <a:gridCol w="763737">
                  <a:extLst>
                    <a:ext uri="{9D8B030D-6E8A-4147-A177-3AD203B41FA5}">
                      <a16:colId xmlns:a16="http://schemas.microsoft.com/office/drawing/2014/main" val="20007"/>
                    </a:ext>
                  </a:extLst>
                </a:gridCol>
                <a:gridCol w="763737">
                  <a:extLst>
                    <a:ext uri="{9D8B030D-6E8A-4147-A177-3AD203B41FA5}">
                      <a16:colId xmlns:a16="http://schemas.microsoft.com/office/drawing/2014/main" val="20008"/>
                    </a:ext>
                  </a:extLst>
                </a:gridCol>
                <a:gridCol w="763737">
                  <a:extLst>
                    <a:ext uri="{9D8B030D-6E8A-4147-A177-3AD203B41FA5}">
                      <a16:colId xmlns:a16="http://schemas.microsoft.com/office/drawing/2014/main" val="20009"/>
                    </a:ext>
                  </a:extLst>
                </a:gridCol>
                <a:gridCol w="616605">
                  <a:extLst>
                    <a:ext uri="{9D8B030D-6E8A-4147-A177-3AD203B41FA5}">
                      <a16:colId xmlns:a16="http://schemas.microsoft.com/office/drawing/2014/main" val="20010"/>
                    </a:ext>
                  </a:extLst>
                </a:gridCol>
                <a:gridCol w="147132">
                  <a:extLst>
                    <a:ext uri="{9D8B030D-6E8A-4147-A177-3AD203B41FA5}">
                      <a16:colId xmlns:a16="http://schemas.microsoft.com/office/drawing/2014/main" val="1181468065"/>
                    </a:ext>
                  </a:extLst>
                </a:gridCol>
                <a:gridCol w="763737">
                  <a:extLst>
                    <a:ext uri="{9D8B030D-6E8A-4147-A177-3AD203B41FA5}">
                      <a16:colId xmlns:a16="http://schemas.microsoft.com/office/drawing/2014/main" val="20011"/>
                    </a:ext>
                  </a:extLst>
                </a:gridCol>
                <a:gridCol w="763737">
                  <a:extLst>
                    <a:ext uri="{9D8B030D-6E8A-4147-A177-3AD203B41FA5}">
                      <a16:colId xmlns:a16="http://schemas.microsoft.com/office/drawing/2014/main" val="20012"/>
                    </a:ext>
                  </a:extLst>
                </a:gridCol>
              </a:tblGrid>
              <a:tr h="271072">
                <a:tc>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4">
                  <a:txBody>
                    <a:bodyPr/>
                    <a:lstStyle/>
                    <a:p>
                      <a:r>
                        <a:rPr lang="en-US" sz="1200" dirty="0"/>
                        <a:t>PO6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5579">
                <a:tc>
                  <a:txBody>
                    <a:bodyPr/>
                    <a:lstStyle/>
                    <a:p>
                      <a:r>
                        <a:rPr lang="en-US" sz="1200" b="1" dirty="0">
                          <a:latin typeface="Calibri Light" panose="020F0302020204030204" pitchFamily="34" charset="0"/>
                          <a:cs typeface="Calibri Light" panose="020F0302020204030204" pitchFamily="34" charset="0"/>
                        </a:rPr>
                        <a:t>CO3: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17">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use concepts of tree data structure</a:t>
                      </a:r>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38100" cmpd="sng">
                      <a:noFill/>
                    </a:lnT>
                  </a:tcPr>
                </a:tc>
                <a:tc hMerge="1">
                  <a:txBody>
                    <a:bodyPr/>
                    <a:lstStyle/>
                    <a:p>
                      <a:endParaRPr lang="en-US" dirty="0"/>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0364">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Trees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problem</a:t>
                      </a:r>
                      <a:r>
                        <a:rPr lang="en-US" sz="1200" b="1" baseline="0" dirty="0">
                          <a:latin typeface="Calibri Light" panose="020F0302020204030204" pitchFamily="34" charset="0"/>
                          <a:cs typeface="Calibri Light" panose="020F0302020204030204" pitchFamily="34" charset="0"/>
                        </a:rPr>
                        <a:t> domains for which Lists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problems</a:t>
                      </a:r>
                      <a:r>
                        <a:rPr lang="en-US" sz="1200" b="1" baseline="0" dirty="0">
                          <a:latin typeface="Calibri Light" panose="020F0302020204030204" pitchFamily="34" charset="0"/>
                          <a:cs typeface="Calibri Light" panose="020F0302020204030204" pitchFamily="34" charset="0"/>
                        </a:rPr>
                        <a:t> for which trees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Trees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language to implement solutions will be taught </a:t>
                      </a: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Use of</a:t>
                      </a:r>
                      <a:r>
                        <a:rPr lang="en-US" sz="1200" b="1" baseline="0" dirty="0">
                          <a:latin typeface="Calibri Light" panose="020F0302020204030204" pitchFamily="34" charset="0"/>
                          <a:cs typeface="Calibri Light" panose="020F0302020204030204" pitchFamily="34" charset="0"/>
                        </a:rPr>
                        <a:t> Trees for various applications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pPr lvl="1"/>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Programs to </a:t>
                      </a:r>
                    </a:p>
                    <a:p>
                      <a:r>
                        <a:rPr lang="en-US" sz="1200" b="1" dirty="0">
                          <a:latin typeface="Calibri Light" panose="020F0302020204030204" pitchFamily="34" charset="0"/>
                          <a:cs typeface="Calibri Light" panose="020F0302020204030204" pitchFamily="34" charset="0"/>
                        </a:rPr>
                        <a:t>implement </a:t>
                      </a:r>
                    </a:p>
                    <a:p>
                      <a:r>
                        <a:rPr lang="en-US" sz="1200" b="1" dirty="0">
                          <a:latin typeface="Calibri Light" panose="020F0302020204030204" pitchFamily="34" charset="0"/>
                          <a:cs typeface="Calibri Light" panose="020F0302020204030204" pitchFamily="34" charset="0"/>
                        </a:rPr>
                        <a:t>solutions </a:t>
                      </a:r>
                    </a:p>
                    <a:p>
                      <a:r>
                        <a:rPr lang="en-US" sz="1200" b="1" dirty="0">
                          <a:latin typeface="Calibri Light" panose="020F0302020204030204" pitchFamily="34" charset="0"/>
                          <a:cs typeface="Calibri Light" panose="020F0302020204030204" pitchFamily="34" charset="0"/>
                        </a:rPr>
                        <a:t>will be taught </a:t>
                      </a:r>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072">
                <a:tc>
                  <a:txBody>
                    <a:bodyPr/>
                    <a:lstStyle/>
                    <a:p>
                      <a:r>
                        <a:rPr lang="en-US" sz="1200" b="1" dirty="0">
                          <a:latin typeface="Calibri Light" panose="020F0302020204030204" pitchFamily="34" charset="0"/>
                          <a:cs typeface="Calibri Light" panose="020F0302020204030204" pitchFamily="34" charset="0"/>
                        </a:rPr>
                        <a:t>CO4: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r>
                        <a:rPr lang="en-US" sz="1200" b="1" dirty="0">
                          <a:latin typeface="Calibri Light" panose="020F0302020204030204" pitchFamily="34" charset="0"/>
                          <a:cs typeface="Calibri Light" panose="020F0302020204030204" pitchFamily="34" charset="0"/>
                        </a:rPr>
                        <a:t>Implement</a:t>
                      </a:r>
                      <a:r>
                        <a:rPr lang="en-US" sz="1200" b="1" baseline="0" dirty="0">
                          <a:latin typeface="Calibri Light" panose="020F0302020204030204" pitchFamily="34" charset="0"/>
                          <a:cs typeface="Calibri Light" panose="020F0302020204030204" pitchFamily="34" charset="0"/>
                        </a:rPr>
                        <a:t> graph for problem solving</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95577">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Graphs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modelling and solutions</a:t>
                      </a:r>
                      <a:r>
                        <a:rPr lang="en-US" sz="1200" b="1" baseline="0" dirty="0">
                          <a:latin typeface="Calibri Light" panose="020F0302020204030204" pitchFamily="34" charset="0"/>
                          <a:cs typeface="Calibri Light" panose="020F0302020204030204" pitchFamily="34" charset="0"/>
                        </a:rPr>
                        <a:t> using</a:t>
                      </a:r>
                      <a:r>
                        <a:rPr lang="en-US" sz="1200" b="1" dirty="0">
                          <a:latin typeface="Calibri Light" panose="020F0302020204030204" pitchFamily="34" charset="0"/>
                          <a:cs typeface="Calibri Light" panose="020F0302020204030204" pitchFamily="34" charset="0"/>
                        </a:rPr>
                        <a:t> Graphs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modeling </a:t>
                      </a:r>
                      <a:r>
                        <a:rPr lang="en-US" sz="1200" b="1" baseline="0" dirty="0">
                          <a:latin typeface="Calibri Light" panose="020F0302020204030204" pitchFamily="34" charset="0"/>
                          <a:cs typeface="Calibri Light" panose="020F0302020204030204" pitchFamily="34" charset="0"/>
                        </a:rPr>
                        <a:t>using</a:t>
                      </a:r>
                      <a:r>
                        <a:rPr lang="en-US" sz="1200" b="1" dirty="0">
                          <a:latin typeface="Calibri Light" panose="020F0302020204030204" pitchFamily="34" charset="0"/>
                          <a:cs typeface="Calibri Light" panose="020F0302020204030204" pitchFamily="34" charset="0"/>
                        </a:rPr>
                        <a:t> Graphs and  solutions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Programming language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1072">
                <a:tc>
                  <a:txBody>
                    <a:bodyPr/>
                    <a:lstStyle/>
                    <a:p>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a:p>
                  </a:txBody>
                  <a:tcPr/>
                </a:tc>
                <a:tc hMerge="1">
                  <a:txBody>
                    <a:bodyPr/>
                    <a:lstStyle/>
                    <a:p>
                      <a:endParaRPr lang="en-IN"/>
                    </a:p>
                  </a:txBody>
                  <a:tcPr>
                    <a:lnL w="12700" cmpd="sng">
                      <a:noFill/>
                    </a:lnL>
                  </a:tcPr>
                </a:tc>
                <a:tc hMerge="1">
                  <a:txBody>
                    <a:bodyPr/>
                    <a:lstStyle/>
                    <a:p>
                      <a:endParaRPr lang="en-US"/>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IN"/>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BB72E2A9-B5D5-4D93-9132-5665CAA9E64B}"/>
              </a:ext>
            </a:extLst>
          </p:cNvPr>
          <p:cNvSpPr>
            <a:spLocks noGrp="1"/>
          </p:cNvSpPr>
          <p:nvPr>
            <p:ph type="sldNum" sz="quarter" idx="12"/>
          </p:nvPr>
        </p:nvSpPr>
        <p:spPr/>
        <p:txBody>
          <a:bodyPr/>
          <a:lstStyle/>
          <a:p>
            <a:fld id="{E1456C33-0AA6-4E76-B4F5-76CC9D49CDD1}" type="slidenum">
              <a:rPr lang="en-IN" smtClean="0"/>
              <a:t>22</a:t>
            </a:fld>
            <a:endParaRPr lang="en-IN" dirty="0"/>
          </a:p>
        </p:txBody>
      </p:sp>
      <p:sp>
        <p:nvSpPr>
          <p:cNvPr id="4" name="Rectangle 3">
            <a:extLst>
              <a:ext uri="{FF2B5EF4-FFF2-40B4-BE49-F238E27FC236}">
                <a16:creationId xmlns:a16="http://schemas.microsoft.com/office/drawing/2014/main" id="{941CBEB1-F6C4-49CC-B7AF-DD1FCE6BBADA}"/>
              </a:ext>
            </a:extLst>
          </p:cNvPr>
          <p:cNvSpPr/>
          <p:nvPr/>
        </p:nvSpPr>
        <p:spPr>
          <a:xfrm>
            <a:off x="1467556" y="214489"/>
            <a:ext cx="7337777" cy="5667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13976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282222"/>
          <a:ext cx="8597615" cy="8961820"/>
        </p:xfrm>
        <a:graphic>
          <a:graphicData uri="http://schemas.openxmlformats.org/drawingml/2006/table">
            <a:tbl>
              <a:tblPr firstRow="1" bandRow="1">
                <a:tableStyleId>{5C22544A-7EE6-4342-B048-85BDC9FD1C3A}</a:tableStyleId>
              </a:tblPr>
              <a:tblGrid>
                <a:gridCol w="647467">
                  <a:extLst>
                    <a:ext uri="{9D8B030D-6E8A-4147-A177-3AD203B41FA5}">
                      <a16:colId xmlns:a16="http://schemas.microsoft.com/office/drawing/2014/main" val="20000"/>
                    </a:ext>
                  </a:extLst>
                </a:gridCol>
                <a:gridCol w="647467">
                  <a:extLst>
                    <a:ext uri="{9D8B030D-6E8A-4147-A177-3AD203B41FA5}">
                      <a16:colId xmlns:a16="http://schemas.microsoft.com/office/drawing/2014/main" val="20001"/>
                    </a:ext>
                  </a:extLst>
                </a:gridCol>
                <a:gridCol w="344408">
                  <a:extLst>
                    <a:ext uri="{9D8B030D-6E8A-4147-A177-3AD203B41FA5}">
                      <a16:colId xmlns:a16="http://schemas.microsoft.com/office/drawing/2014/main" val="20002"/>
                    </a:ext>
                  </a:extLst>
                </a:gridCol>
                <a:gridCol w="303059">
                  <a:extLst>
                    <a:ext uri="{9D8B030D-6E8A-4147-A177-3AD203B41FA5}">
                      <a16:colId xmlns:a16="http://schemas.microsoft.com/office/drawing/2014/main" val="2727547916"/>
                    </a:ext>
                  </a:extLst>
                </a:gridCol>
                <a:gridCol w="647465">
                  <a:extLst>
                    <a:ext uri="{9D8B030D-6E8A-4147-A177-3AD203B41FA5}">
                      <a16:colId xmlns:a16="http://schemas.microsoft.com/office/drawing/2014/main" val="20003"/>
                    </a:ext>
                  </a:extLst>
                </a:gridCol>
                <a:gridCol w="647467">
                  <a:extLst>
                    <a:ext uri="{9D8B030D-6E8A-4147-A177-3AD203B41FA5}">
                      <a16:colId xmlns:a16="http://schemas.microsoft.com/office/drawing/2014/main" val="20004"/>
                    </a:ext>
                  </a:extLst>
                </a:gridCol>
                <a:gridCol w="423813">
                  <a:extLst>
                    <a:ext uri="{9D8B030D-6E8A-4147-A177-3AD203B41FA5}">
                      <a16:colId xmlns:a16="http://schemas.microsoft.com/office/drawing/2014/main" val="20005"/>
                    </a:ext>
                  </a:extLst>
                </a:gridCol>
                <a:gridCol w="251247">
                  <a:extLst>
                    <a:ext uri="{9D8B030D-6E8A-4147-A177-3AD203B41FA5}">
                      <a16:colId xmlns:a16="http://schemas.microsoft.com/office/drawing/2014/main" val="2964415122"/>
                    </a:ext>
                  </a:extLst>
                </a:gridCol>
                <a:gridCol w="647467">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500700">
                  <a:extLst>
                    <a:ext uri="{9D8B030D-6E8A-4147-A177-3AD203B41FA5}">
                      <a16:colId xmlns:a16="http://schemas.microsoft.com/office/drawing/2014/main" val="1026865413"/>
                    </a:ext>
                  </a:extLst>
                </a:gridCol>
                <a:gridCol w="322347">
                  <a:extLst>
                    <a:ext uri="{9D8B030D-6E8A-4147-A177-3AD203B41FA5}">
                      <a16:colId xmlns:a16="http://schemas.microsoft.com/office/drawing/2014/main" val="20008"/>
                    </a:ext>
                  </a:extLst>
                </a:gridCol>
                <a:gridCol w="208280">
                  <a:extLst>
                    <a:ext uri="{9D8B030D-6E8A-4147-A177-3AD203B41FA5}">
                      <a16:colId xmlns:a16="http://schemas.microsoft.com/office/drawing/2014/main" val="1280966708"/>
                    </a:ext>
                  </a:extLst>
                </a:gridCol>
                <a:gridCol w="208280">
                  <a:extLst>
                    <a:ext uri="{9D8B030D-6E8A-4147-A177-3AD203B41FA5}">
                      <a16:colId xmlns:a16="http://schemas.microsoft.com/office/drawing/2014/main" val="1502183850"/>
                    </a:ext>
                  </a:extLst>
                </a:gridCol>
                <a:gridCol w="647467">
                  <a:extLst>
                    <a:ext uri="{9D8B030D-6E8A-4147-A177-3AD203B41FA5}">
                      <a16:colId xmlns:a16="http://schemas.microsoft.com/office/drawing/2014/main" val="20009"/>
                    </a:ext>
                  </a:extLst>
                </a:gridCol>
                <a:gridCol w="647467">
                  <a:extLst>
                    <a:ext uri="{9D8B030D-6E8A-4147-A177-3AD203B41FA5}">
                      <a16:colId xmlns:a16="http://schemas.microsoft.com/office/drawing/2014/main" val="20010"/>
                    </a:ext>
                  </a:extLst>
                </a:gridCol>
                <a:gridCol w="537452">
                  <a:extLst>
                    <a:ext uri="{9D8B030D-6E8A-4147-A177-3AD203B41FA5}">
                      <a16:colId xmlns:a16="http://schemas.microsoft.com/office/drawing/2014/main" val="20011"/>
                    </a:ext>
                  </a:extLst>
                </a:gridCol>
                <a:gridCol w="757482">
                  <a:extLst>
                    <a:ext uri="{9D8B030D-6E8A-4147-A177-3AD203B41FA5}">
                      <a16:colId xmlns:a16="http://schemas.microsoft.com/office/drawing/2014/main" val="20012"/>
                    </a:ext>
                  </a:extLst>
                </a:gridCol>
              </a:tblGrid>
              <a:tr h="271711">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3">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880">
                <a:tc>
                  <a:txBody>
                    <a:bodyPr/>
                    <a:lstStyle/>
                    <a:p>
                      <a:r>
                        <a:rPr lang="en-US" sz="1200" b="1" dirty="0">
                          <a:latin typeface="Calibri Light" panose="020F0302020204030204" pitchFamily="34" charset="0"/>
                          <a:cs typeface="Calibri Light" panose="020F0302020204030204" pitchFamily="34" charset="0"/>
                        </a:rPr>
                        <a:t>CO5: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16">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apply appropriate searching and sorting techniques in real world contexts</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250620">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Sorting  and Searching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applications</a:t>
                      </a:r>
                      <a:r>
                        <a:rPr lang="en-US" sz="1200" b="1" baseline="0" dirty="0">
                          <a:latin typeface="Calibri Light" panose="020F0302020204030204" pitchFamily="34" charset="0"/>
                          <a:cs typeface="Calibri Light" panose="020F0302020204030204" pitchFamily="34" charset="0"/>
                        </a:rPr>
                        <a:t> where Sorting and searching algorithms are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   applications</a:t>
                      </a:r>
                      <a:r>
                        <a:rPr lang="en-US" sz="1200" b="1" baseline="0" dirty="0">
                          <a:latin typeface="Calibri Light" panose="020F0302020204030204" pitchFamily="34" charset="0"/>
                          <a:cs typeface="Calibri Light" panose="020F0302020204030204" pitchFamily="34" charset="0"/>
                        </a:rPr>
                        <a:t> of Sorting and searching algorithms  will be discussed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will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a:t>
                      </a:r>
                    </a:p>
                    <a:p>
                      <a:r>
                        <a:rPr lang="en-US" sz="1200" b="1" baseline="0" dirty="0">
                          <a:latin typeface="Calibri Light" panose="020F0302020204030204" pitchFamily="34" charset="0"/>
                          <a:cs typeface="Calibri Light" panose="020F0302020204030204" pitchFamily="34" charset="0"/>
                        </a:rPr>
                        <a:t>Wii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Programs for algorithms</a:t>
                      </a:r>
                    </a:p>
                    <a:p>
                      <a:r>
                        <a:rPr lang="en-US" sz="1200" b="1" dirty="0">
                          <a:latin typeface="Calibri Light" panose="020F0302020204030204" pitchFamily="34" charset="0"/>
                          <a:cs typeface="Calibri Light" panose="020F0302020204030204" pitchFamily="34" charset="0"/>
                        </a:rPr>
                        <a:t>will be worked out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723989AF-E193-47BF-9F27-F5F8C94B6B3E}"/>
              </a:ext>
            </a:extLst>
          </p:cNvPr>
          <p:cNvSpPr>
            <a:spLocks noGrp="1"/>
          </p:cNvSpPr>
          <p:nvPr>
            <p:ph type="sldNum" sz="quarter" idx="12"/>
          </p:nvPr>
        </p:nvSpPr>
        <p:spPr/>
        <p:txBody>
          <a:bodyPr/>
          <a:lstStyle/>
          <a:p>
            <a:fld id="{E1456C33-0AA6-4E76-B4F5-76CC9D49CDD1}" type="slidenum">
              <a:rPr lang="en-IN" smtClean="0"/>
              <a:t>23</a:t>
            </a:fld>
            <a:endParaRPr lang="en-IN" dirty="0"/>
          </a:p>
        </p:txBody>
      </p:sp>
      <p:sp>
        <p:nvSpPr>
          <p:cNvPr id="4" name="Rectangle 3">
            <a:extLst>
              <a:ext uri="{FF2B5EF4-FFF2-40B4-BE49-F238E27FC236}">
                <a16:creationId xmlns:a16="http://schemas.microsoft.com/office/drawing/2014/main" id="{A01B0C68-9EB6-4654-A6A6-71B93BF234E2}"/>
              </a:ext>
            </a:extLst>
          </p:cNvPr>
          <p:cNvSpPr/>
          <p:nvPr/>
        </p:nvSpPr>
        <p:spPr>
          <a:xfrm>
            <a:off x="1501422" y="203200"/>
            <a:ext cx="6841067" cy="4143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663217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CE74-85DD-788D-67A8-B2F37C45D5F0}"/>
              </a:ext>
            </a:extLst>
          </p:cNvPr>
          <p:cNvSpPr>
            <a:spLocks noGrp="1"/>
          </p:cNvSpPr>
          <p:nvPr>
            <p:ph type="title"/>
          </p:nvPr>
        </p:nvSpPr>
        <p:spPr>
          <a:xfrm>
            <a:off x="838200" y="365125"/>
            <a:ext cx="10515600" cy="461811"/>
          </a:xfrm>
        </p:spPr>
        <p:txBody>
          <a:bodyPr>
            <a:normAutofit fontScale="90000"/>
          </a:bodyPr>
          <a:lstStyle/>
          <a:p>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t>				Engineering Mathematics I</a:t>
            </a:r>
            <a:br>
              <a:rPr lang="en-IN"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5935143-9F8E-F9F5-D72D-3B2FCD61D12E}"/>
              </a:ext>
            </a:extLst>
          </p:cNvPr>
          <p:cNvSpPr>
            <a:spLocks noGrp="1"/>
          </p:cNvSpPr>
          <p:nvPr>
            <p:ph idx="1"/>
          </p:nvPr>
        </p:nvSpPr>
        <p:spPr>
          <a:xfrm>
            <a:off x="838200" y="938254"/>
            <a:ext cx="10515600" cy="5238709"/>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Solve </a:t>
            </a:r>
            <a:r>
              <a:rPr lang="en-US" b="0" i="0" dirty="0">
                <a:solidFill>
                  <a:srgbClr val="1C1C1C"/>
                </a:solidFill>
                <a:effectLst/>
                <a:latin typeface="Poppins" panose="00000500000000000000" pitchFamily="2" charset="0"/>
              </a:rPr>
              <a:t> first order ordinary differential equations using methods to calculate integrals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Model physical processes such as Newton’s law of cooling, electrical circuit, rectilinear motion, mass spring systems </a:t>
            </a:r>
            <a:r>
              <a:rPr lang="en-US" dirty="0">
                <a:solidFill>
                  <a:srgbClr val="1C1C1C"/>
                </a:solidFill>
                <a:latin typeface="Poppins" panose="00000500000000000000" pitchFamily="2" charset="0"/>
              </a:rPr>
              <a:t>using mathematics (ordinary linear differential equations)</a:t>
            </a:r>
            <a:endParaRPr lang="en-US" b="0" i="0" dirty="0">
              <a:solidFill>
                <a:srgbClr val="1C1C1C"/>
              </a:solidFill>
              <a:effectLst/>
              <a:latin typeface="Poppins" panose="00000500000000000000" pitchFamily="2" charset="0"/>
            </a:endParaRP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T</a:t>
            </a:r>
            <a:r>
              <a:rPr lang="en-US" b="0" i="0" dirty="0">
                <a:solidFill>
                  <a:srgbClr val="1C1C1C"/>
                </a:solidFill>
                <a:effectLst/>
                <a:latin typeface="Poppins" panose="00000500000000000000" pitchFamily="2" charset="0"/>
              </a:rPr>
              <a:t>race the curve for a given equation and measure arc length of various curves.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Simple solid geometry using equations of sphere, cone and cylinder with problems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Evaluate  multiple integrals and  apply to find area bounded by curves, volume bounded by surfaces, Centre of gravity and Moment of inertia.</a:t>
            </a:r>
          </a:p>
          <a:p>
            <a:endParaRPr lang="en-IN" dirty="0"/>
          </a:p>
        </p:txBody>
      </p:sp>
      <p:sp>
        <p:nvSpPr>
          <p:cNvPr id="4" name="Rectangle 3">
            <a:extLst>
              <a:ext uri="{FF2B5EF4-FFF2-40B4-BE49-F238E27FC236}">
                <a16:creationId xmlns:a16="http://schemas.microsoft.com/office/drawing/2014/main" id="{6E3CD5A7-7A26-33C8-E80B-F3C18A4481E5}"/>
              </a:ext>
            </a:extLst>
          </p:cNvPr>
          <p:cNvSpPr/>
          <p:nvPr/>
        </p:nvSpPr>
        <p:spPr>
          <a:xfrm>
            <a:off x="838200" y="268941"/>
            <a:ext cx="11057965" cy="64545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95DB613-FA29-FE55-F594-7BEE7F147FC8}"/>
              </a:ext>
            </a:extLst>
          </p:cNvPr>
          <p:cNvSpPr>
            <a:spLocks noGrp="1"/>
          </p:cNvSpPr>
          <p:nvPr>
            <p:ph type="sldNum" sz="quarter" idx="12"/>
          </p:nvPr>
        </p:nvSpPr>
        <p:spPr/>
        <p:txBody>
          <a:bodyPr/>
          <a:lstStyle/>
          <a:p>
            <a:fld id="{C0041913-417C-4947-AEEE-BE267EDF8029}" type="slidenum">
              <a:rPr lang="en-IN" smtClean="0"/>
              <a:t>24</a:t>
            </a:fld>
            <a:endParaRPr lang="en-IN" dirty="0"/>
          </a:p>
        </p:txBody>
      </p:sp>
    </p:spTree>
    <p:extLst>
      <p:ext uri="{BB962C8B-B14F-4D97-AF65-F5344CB8AC3E}">
        <p14:creationId xmlns:p14="http://schemas.microsoft.com/office/powerpoint/2010/main" val="3610492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FDED-DB35-02E4-1644-70FEF0407841}"/>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Mathematics II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ED73E6B-1B69-8A93-6AFC-CB5D8E90AC01}"/>
              </a:ext>
            </a:extLst>
          </p:cNvPr>
          <p:cNvSpPr>
            <a:spLocks noGrp="1"/>
          </p:cNvSpPr>
          <p:nvPr>
            <p:ph idx="1"/>
          </p:nvPr>
        </p:nvSpPr>
        <p:spPr>
          <a:xfrm>
            <a:off x="838200" y="795130"/>
            <a:ext cx="10515600" cy="5381833"/>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Mean value theorems and its generalizations leading to Taylors and Maclaurin’s series and application  in the analysis of engineering problems.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Fourier series representation and harmonic analysis </a:t>
            </a:r>
            <a:r>
              <a:rPr lang="en-US" dirty="0">
                <a:solidFill>
                  <a:srgbClr val="1C1C1C"/>
                </a:solidFill>
                <a:latin typeface="Poppins" panose="00000500000000000000" pitchFamily="2" charset="0"/>
              </a:rPr>
              <a:t>and</a:t>
            </a:r>
            <a:r>
              <a:rPr lang="en-US" b="0" i="0" dirty="0">
                <a:solidFill>
                  <a:srgbClr val="1C1C1C"/>
                </a:solidFill>
                <a:effectLst/>
                <a:latin typeface="Poppins" panose="00000500000000000000" pitchFamily="2" charset="0"/>
              </a:rPr>
              <a:t> analysis of periodic continuous systems.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erivative of functions of several variables </a:t>
            </a:r>
            <a:r>
              <a:rPr lang="en-US" dirty="0">
                <a:solidFill>
                  <a:srgbClr val="1C1C1C"/>
                </a:solidFill>
                <a:latin typeface="Poppins" panose="00000500000000000000" pitchFamily="2" charset="0"/>
              </a:rPr>
              <a:t>and applications</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Engineering.</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atrices and linear algebra and analysis of system of linear equations, finding linear and orthogonal transformations with problems from Engineering.</a:t>
            </a:r>
          </a:p>
          <a:p>
            <a:endParaRPr lang="en-IN" dirty="0"/>
          </a:p>
        </p:txBody>
      </p:sp>
      <p:sp>
        <p:nvSpPr>
          <p:cNvPr id="4" name="Rectangle 3">
            <a:extLst>
              <a:ext uri="{FF2B5EF4-FFF2-40B4-BE49-F238E27FC236}">
                <a16:creationId xmlns:a16="http://schemas.microsoft.com/office/drawing/2014/main" id="{0D845EB5-09DE-E777-7483-F67E8A7A2EB0}"/>
              </a:ext>
            </a:extLst>
          </p:cNvPr>
          <p:cNvSpPr/>
          <p:nvPr/>
        </p:nvSpPr>
        <p:spPr>
          <a:xfrm>
            <a:off x="600635" y="188259"/>
            <a:ext cx="11089341" cy="6391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E72A98A-480C-183B-81A9-D3AE47AA70B5}"/>
              </a:ext>
            </a:extLst>
          </p:cNvPr>
          <p:cNvSpPr>
            <a:spLocks noGrp="1"/>
          </p:cNvSpPr>
          <p:nvPr>
            <p:ph type="sldNum" sz="quarter" idx="12"/>
          </p:nvPr>
        </p:nvSpPr>
        <p:spPr/>
        <p:txBody>
          <a:bodyPr/>
          <a:lstStyle/>
          <a:p>
            <a:fld id="{C0041913-417C-4947-AEEE-BE267EDF8029}" type="slidenum">
              <a:rPr lang="en-IN" smtClean="0"/>
              <a:t>25</a:t>
            </a:fld>
            <a:endParaRPr lang="en-IN" dirty="0"/>
          </a:p>
        </p:txBody>
      </p:sp>
    </p:spTree>
    <p:extLst>
      <p:ext uri="{BB962C8B-B14F-4D97-AF65-F5344CB8AC3E}">
        <p14:creationId xmlns:p14="http://schemas.microsoft.com/office/powerpoint/2010/main" val="3479379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5A37-E7DD-5659-7BDA-E3B804113746}"/>
              </a:ext>
            </a:extLst>
          </p:cNvPr>
          <p:cNvSpPr>
            <a:spLocks noGrp="1"/>
          </p:cNvSpPr>
          <p:nvPr>
            <p:ph type="title"/>
          </p:nvPr>
        </p:nvSpPr>
        <p:spPr>
          <a:xfrm>
            <a:off x="838200" y="365125"/>
            <a:ext cx="10515600" cy="390249"/>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Physics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7F63E5D-B927-28B3-B8A6-484094EF858F}"/>
              </a:ext>
            </a:extLst>
          </p:cNvPr>
          <p:cNvSpPr>
            <a:spLocks noGrp="1"/>
          </p:cNvSpPr>
          <p:nvPr>
            <p:ph idx="1"/>
          </p:nvPr>
        </p:nvSpPr>
        <p:spPr>
          <a:xfrm>
            <a:off x="838200" y="922351"/>
            <a:ext cx="10515600" cy="5254612"/>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a:t>
            </a:r>
            <a:r>
              <a:rPr lang="en-US" b="0" i="0" dirty="0">
                <a:solidFill>
                  <a:srgbClr val="1C1C1C"/>
                </a:solidFill>
                <a:effectLst/>
                <a:latin typeface="Poppins" panose="00000500000000000000" pitchFamily="2" charset="0"/>
              </a:rPr>
              <a:t>nterference, diffraction &amp; polarization; </a:t>
            </a:r>
            <a:r>
              <a:rPr lang="en-US" dirty="0">
                <a:solidFill>
                  <a:srgbClr val="1C1C1C"/>
                </a:solidFill>
                <a:latin typeface="Poppins" panose="00000500000000000000" pitchFamily="2" charset="0"/>
              </a:rPr>
              <a:t>applications in</a:t>
            </a:r>
            <a:r>
              <a:rPr lang="en-US" b="0" i="0" dirty="0">
                <a:solidFill>
                  <a:srgbClr val="1C1C1C"/>
                </a:solidFill>
                <a:effectLst/>
                <a:latin typeface="Poppins" panose="00000500000000000000" pitchFamily="2" charset="0"/>
              </a:rPr>
              <a:t> engineering.</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Lasers &amp; optical fibres &amp; their use in some industrial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Theory of semiconductors &amp; their applications in some semiconductor devices.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Basics  of magnetism &amp; superconductivity; applications in Engineering.</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N</a:t>
            </a:r>
            <a:r>
              <a:rPr lang="en-US" b="0" i="0" dirty="0">
                <a:solidFill>
                  <a:srgbClr val="1C1C1C"/>
                </a:solidFill>
                <a:effectLst/>
                <a:latin typeface="Poppins" panose="00000500000000000000" pitchFamily="2" charset="0"/>
              </a:rPr>
              <a:t>anomaterials &amp; their applications.</a:t>
            </a:r>
          </a:p>
          <a:p>
            <a:endParaRPr lang="en-IN" dirty="0"/>
          </a:p>
        </p:txBody>
      </p:sp>
      <p:sp>
        <p:nvSpPr>
          <p:cNvPr id="4" name="Rectangle 3">
            <a:extLst>
              <a:ext uri="{FF2B5EF4-FFF2-40B4-BE49-F238E27FC236}">
                <a16:creationId xmlns:a16="http://schemas.microsoft.com/office/drawing/2014/main" id="{B87FCE2D-8FC4-89FD-14E6-42546FE96B0A}"/>
              </a:ext>
            </a:extLst>
          </p:cNvPr>
          <p:cNvSpPr/>
          <p:nvPr/>
        </p:nvSpPr>
        <p:spPr>
          <a:xfrm>
            <a:off x="564776" y="170329"/>
            <a:ext cx="11438965" cy="632254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33F7D82-E0BB-65ED-4E82-BF160C50425F}"/>
              </a:ext>
            </a:extLst>
          </p:cNvPr>
          <p:cNvSpPr>
            <a:spLocks noGrp="1"/>
          </p:cNvSpPr>
          <p:nvPr>
            <p:ph type="sldNum" sz="quarter" idx="12"/>
          </p:nvPr>
        </p:nvSpPr>
        <p:spPr/>
        <p:txBody>
          <a:bodyPr/>
          <a:lstStyle/>
          <a:p>
            <a:fld id="{C0041913-417C-4947-AEEE-BE267EDF8029}" type="slidenum">
              <a:rPr lang="en-IN" smtClean="0"/>
              <a:t>26</a:t>
            </a:fld>
            <a:endParaRPr lang="en-IN" dirty="0"/>
          </a:p>
        </p:txBody>
      </p:sp>
    </p:spTree>
    <p:extLst>
      <p:ext uri="{BB962C8B-B14F-4D97-AF65-F5344CB8AC3E}">
        <p14:creationId xmlns:p14="http://schemas.microsoft.com/office/powerpoint/2010/main" val="2579855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21B0-DE39-8F17-7228-3A34E91A7B2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Chemistry</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61C01AB7-8B51-8AC1-34C5-F7A0777EF3DB}"/>
              </a:ext>
            </a:extLst>
          </p:cNvPr>
          <p:cNvSpPr>
            <a:spLocks noGrp="1"/>
          </p:cNvSpPr>
          <p:nvPr>
            <p:ph idx="1"/>
          </p:nvPr>
        </p:nvSpPr>
        <p:spPr>
          <a:xfrm>
            <a:off x="838200" y="866692"/>
            <a:ext cx="10515600" cy="5310271"/>
          </a:xfrm>
        </p:spPr>
        <p:txBody>
          <a:bodyPr>
            <a:normAutofit fontScale="92500"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ethods and techniques for analysis of water and </a:t>
            </a:r>
            <a:r>
              <a:rPr lang="en-US" dirty="0">
                <a:solidFill>
                  <a:srgbClr val="1C1C1C"/>
                </a:solidFill>
                <a:latin typeface="Poppins" panose="00000500000000000000" pitchFamily="2" charset="0"/>
              </a:rPr>
              <a:t>applications in </a:t>
            </a:r>
            <a:r>
              <a:rPr lang="en-US" b="0" i="0" dirty="0">
                <a:solidFill>
                  <a:srgbClr val="1C1C1C"/>
                </a:solidFill>
                <a:effectLst/>
                <a:latin typeface="Poppins" panose="00000500000000000000" pitchFamily="2" charset="0"/>
              </a:rPr>
              <a:t>softening/reuse of water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On completion of course, learner will be able to select appropriate electro-technique and method of material analysis.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Demonstrate the knowledge of advanced engineering materials for various engineering applications.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On completion of course, learner will be able to, Analyse fuel and suggest use of alternative fuels.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On completion of course, learner will be able to identify chemical compound based on their structure.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On completion of course, learner will be able to, explain causes of corrosion and methods of minimizing corrosion.</a:t>
            </a:r>
          </a:p>
          <a:p>
            <a:pPr algn="l" fontAlgn="t"/>
            <a:endParaRPr lang="en-US" b="0" i="0" dirty="0">
              <a:solidFill>
                <a:srgbClr val="1C1C1C"/>
              </a:solidFill>
              <a:effectLst/>
              <a:latin typeface="Poppins" panose="00000500000000000000" pitchFamily="2" charset="0"/>
            </a:endParaRPr>
          </a:p>
          <a:p>
            <a:endParaRPr lang="en-IN" dirty="0"/>
          </a:p>
        </p:txBody>
      </p:sp>
      <p:sp>
        <p:nvSpPr>
          <p:cNvPr id="4" name="Rectangle 3">
            <a:extLst>
              <a:ext uri="{FF2B5EF4-FFF2-40B4-BE49-F238E27FC236}">
                <a16:creationId xmlns:a16="http://schemas.microsoft.com/office/drawing/2014/main" id="{CCBB2484-DBD0-43B2-C7D0-76CA81FDA6B7}"/>
              </a:ext>
            </a:extLst>
          </p:cNvPr>
          <p:cNvSpPr/>
          <p:nvPr/>
        </p:nvSpPr>
        <p:spPr>
          <a:xfrm>
            <a:off x="376518" y="206188"/>
            <a:ext cx="11053482" cy="63559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2EBFFC16-FC44-E44F-4598-1271CA17549F}"/>
              </a:ext>
            </a:extLst>
          </p:cNvPr>
          <p:cNvSpPr>
            <a:spLocks noGrp="1"/>
          </p:cNvSpPr>
          <p:nvPr>
            <p:ph type="sldNum" sz="quarter" idx="12"/>
          </p:nvPr>
        </p:nvSpPr>
        <p:spPr/>
        <p:txBody>
          <a:bodyPr/>
          <a:lstStyle/>
          <a:p>
            <a:fld id="{C0041913-417C-4947-AEEE-BE267EDF8029}" type="slidenum">
              <a:rPr lang="en-IN" smtClean="0"/>
              <a:t>27</a:t>
            </a:fld>
            <a:endParaRPr lang="en-IN" dirty="0"/>
          </a:p>
        </p:txBody>
      </p:sp>
    </p:spTree>
    <p:extLst>
      <p:ext uri="{BB962C8B-B14F-4D97-AF65-F5344CB8AC3E}">
        <p14:creationId xmlns:p14="http://schemas.microsoft.com/office/powerpoint/2010/main" val="2980341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6ED5-E792-C259-559D-FD62BE3AD83F}"/>
              </a:ext>
            </a:extLst>
          </p:cNvPr>
          <p:cNvSpPr>
            <a:spLocks noGrp="1"/>
          </p:cNvSpPr>
          <p:nvPr>
            <p:ph type="title"/>
          </p:nvPr>
        </p:nvSpPr>
        <p:spPr>
          <a:xfrm>
            <a:off x="838200" y="365126"/>
            <a:ext cx="10515600" cy="422054"/>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Electrical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83D773F-90CC-85C8-582B-3CCF6F4B9A64}"/>
              </a:ext>
            </a:extLst>
          </p:cNvPr>
          <p:cNvSpPr>
            <a:spLocks noGrp="1"/>
          </p:cNvSpPr>
          <p:nvPr>
            <p:ph idx="1"/>
          </p:nvPr>
        </p:nvSpPr>
        <p:spPr>
          <a:xfrm>
            <a:off x="838200" y="922351"/>
            <a:ext cx="10515600" cy="5254612"/>
          </a:xfrm>
        </p:spPr>
        <p:txBody>
          <a:bodyPr>
            <a:normAutofit fontScale="77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Differentiate between electrical and magnetic circuits and derive mathematical relation for self and mutual inductance along with coupling effect.</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Calculate series, parallel and composite capacitor as well as characteristic parameters of alternating quantity and phasor arithmetic.</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Derive expression for impedance, current, power in series and parallel RLC circuit with AC supply along with phasor diagram.</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Relate phase and line electrical quantities in polyphase networks, demonstrate the operation of single-phase transformer and calculate efficiency and regulation at different loading conditions.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Apply and analyse the resistive circuits using star-delta conversion KVL, KCL and different network theorems under DC supply.</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Evaluate work, power, energy relations and suggest various batteries for different applications, concept of charging and discharging and depth of charge.</a:t>
            </a:r>
          </a:p>
          <a:p>
            <a:endParaRPr lang="en-IN" dirty="0"/>
          </a:p>
        </p:txBody>
      </p:sp>
      <p:sp>
        <p:nvSpPr>
          <p:cNvPr id="4" name="Rectangle 3">
            <a:extLst>
              <a:ext uri="{FF2B5EF4-FFF2-40B4-BE49-F238E27FC236}">
                <a16:creationId xmlns:a16="http://schemas.microsoft.com/office/drawing/2014/main" id="{0509CDF7-5A65-8EFB-9BF0-06B025C44C8E}"/>
              </a:ext>
            </a:extLst>
          </p:cNvPr>
          <p:cNvSpPr/>
          <p:nvPr/>
        </p:nvSpPr>
        <p:spPr>
          <a:xfrm>
            <a:off x="573741" y="242047"/>
            <a:ext cx="11259671" cy="59349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DE0691F-E7F3-4C8B-CA91-86E2F7F3D6DB}"/>
              </a:ext>
            </a:extLst>
          </p:cNvPr>
          <p:cNvSpPr>
            <a:spLocks noGrp="1"/>
          </p:cNvSpPr>
          <p:nvPr>
            <p:ph type="sldNum" sz="quarter" idx="12"/>
          </p:nvPr>
        </p:nvSpPr>
        <p:spPr/>
        <p:txBody>
          <a:bodyPr/>
          <a:lstStyle/>
          <a:p>
            <a:fld id="{C0041913-417C-4947-AEEE-BE267EDF8029}" type="slidenum">
              <a:rPr lang="en-IN" smtClean="0"/>
              <a:t>28</a:t>
            </a:fld>
            <a:endParaRPr lang="en-IN" dirty="0"/>
          </a:p>
        </p:txBody>
      </p:sp>
    </p:spTree>
    <p:extLst>
      <p:ext uri="{BB962C8B-B14F-4D97-AF65-F5344CB8AC3E}">
        <p14:creationId xmlns:p14="http://schemas.microsoft.com/office/powerpoint/2010/main" val="1959457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D875-9441-CAF5-2AA5-856693026FA9}"/>
              </a:ext>
            </a:extLst>
          </p:cNvPr>
          <p:cNvSpPr>
            <a:spLocks noGrp="1"/>
          </p:cNvSpPr>
          <p:nvPr>
            <p:ph type="title"/>
          </p:nvPr>
        </p:nvSpPr>
        <p:spPr>
          <a:xfrm>
            <a:off x="838200" y="365126"/>
            <a:ext cx="10515600" cy="46976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Electronics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B07F4163-3572-8AF9-1AD4-81AB6018E44A}"/>
              </a:ext>
            </a:extLst>
          </p:cNvPr>
          <p:cNvSpPr>
            <a:spLocks noGrp="1"/>
          </p:cNvSpPr>
          <p:nvPr>
            <p:ph idx="1"/>
          </p:nvPr>
        </p:nvSpPr>
        <p:spPr>
          <a:xfrm>
            <a:off x="838200" y="954157"/>
            <a:ext cx="10515600" cy="522280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Explain the working of P-N junction diode and its circuits.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Identify types of diodes and plot their characteristics; compare BJT with MOSFET.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Build and test analog circuits using OPAMP and digital circuits using universal/basic gates and flip flops.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Use different electronic measuring instruments to measure various electrical parameters.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Select sensors for specific applications.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Describe basic principles of communication systems.</a:t>
            </a:r>
          </a:p>
          <a:p>
            <a:endParaRPr lang="en-IN" dirty="0"/>
          </a:p>
        </p:txBody>
      </p:sp>
      <p:sp>
        <p:nvSpPr>
          <p:cNvPr id="4" name="Rectangle 3">
            <a:extLst>
              <a:ext uri="{FF2B5EF4-FFF2-40B4-BE49-F238E27FC236}">
                <a16:creationId xmlns:a16="http://schemas.microsoft.com/office/drawing/2014/main" id="{A8816D2A-6A51-A758-3566-D2F28D033E25}"/>
              </a:ext>
            </a:extLst>
          </p:cNvPr>
          <p:cNvSpPr/>
          <p:nvPr/>
        </p:nvSpPr>
        <p:spPr>
          <a:xfrm>
            <a:off x="672353" y="242047"/>
            <a:ext cx="11268635" cy="62508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0B65F285-671E-376B-E6BA-32DA7D006AD7}"/>
              </a:ext>
            </a:extLst>
          </p:cNvPr>
          <p:cNvSpPr>
            <a:spLocks noGrp="1"/>
          </p:cNvSpPr>
          <p:nvPr>
            <p:ph type="sldNum" sz="quarter" idx="12"/>
          </p:nvPr>
        </p:nvSpPr>
        <p:spPr/>
        <p:txBody>
          <a:bodyPr/>
          <a:lstStyle/>
          <a:p>
            <a:fld id="{C0041913-417C-4947-AEEE-BE267EDF8029}" type="slidenum">
              <a:rPr lang="en-IN" smtClean="0"/>
              <a:t>29</a:t>
            </a:fld>
            <a:endParaRPr lang="en-IN" dirty="0"/>
          </a:p>
        </p:txBody>
      </p:sp>
    </p:spTree>
    <p:extLst>
      <p:ext uri="{BB962C8B-B14F-4D97-AF65-F5344CB8AC3E}">
        <p14:creationId xmlns:p14="http://schemas.microsoft.com/office/powerpoint/2010/main" val="768316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2E1C-2198-9F01-3147-1F808CFF2FB1}"/>
              </a:ext>
            </a:extLst>
          </p:cNvPr>
          <p:cNvSpPr>
            <a:spLocks noGrp="1"/>
          </p:cNvSpPr>
          <p:nvPr>
            <p:ph type="title"/>
          </p:nvPr>
        </p:nvSpPr>
        <p:spPr>
          <a:xfrm>
            <a:off x="838200" y="365126"/>
            <a:ext cx="10515600" cy="821124"/>
          </a:xfrm>
        </p:spPr>
        <p:txBody>
          <a:bodyPr/>
          <a:lstStyle/>
          <a:p>
            <a:pPr algn="ctr"/>
            <a:r>
              <a:rPr lang="en-IN" dirty="0"/>
              <a:t>About OBE</a:t>
            </a:r>
          </a:p>
        </p:txBody>
      </p:sp>
      <p:sp>
        <p:nvSpPr>
          <p:cNvPr id="3" name="Content Placeholder 2">
            <a:extLst>
              <a:ext uri="{FF2B5EF4-FFF2-40B4-BE49-F238E27FC236}">
                <a16:creationId xmlns:a16="http://schemas.microsoft.com/office/drawing/2014/main" id="{7F2FAD82-8178-3889-ACC2-7A5EB7E2113B}"/>
              </a:ext>
            </a:extLst>
          </p:cNvPr>
          <p:cNvSpPr>
            <a:spLocks noGrp="1"/>
          </p:cNvSpPr>
          <p:nvPr>
            <p:ph idx="1"/>
          </p:nvPr>
        </p:nvSpPr>
        <p:spPr>
          <a:xfrm>
            <a:off x="838200" y="1031846"/>
            <a:ext cx="10515600" cy="5145117"/>
          </a:xfrm>
        </p:spPr>
        <p:txBody>
          <a:bodyPr>
            <a:normAutofit fontScale="92500" lnSpcReduction="10000"/>
          </a:bodyPr>
          <a:lstStyle/>
          <a:p>
            <a:pPr marL="0" indent="0">
              <a:buNone/>
            </a:pPr>
            <a:r>
              <a:rPr lang="en-IN" dirty="0"/>
              <a:t>	OBE is a quality improvement framework/system</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What do we want our students to achieve?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Captured in PROGRAM  OUTCOMES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our students achieve it?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Through  curriculum comprising courses with  Course Outcomes 	[COs], teaching/learning and evaluation</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know how well our students have achieved it?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Assess attainment of COs and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close the loop for further improvement </a:t>
            </a:r>
            <a:r>
              <a:rPr lang="en-GB" sz="2800" b="1" dirty="0">
                <a:latin typeface="Calibri Light" panose="020F0302020204030204" pitchFamily="34" charset="0"/>
                <a:cs typeface="Calibri Light" panose="020F0302020204030204" pitchFamily="34" charset="0"/>
              </a:rPr>
              <a:t>(Continuous Quality Improvement (CQI)</a:t>
            </a:r>
            <a:r>
              <a:rPr lang="ms-MY" sz="2800" b="1" dirty="0">
                <a:latin typeface="Calibri Light" panose="020F0302020204030204" pitchFamily="34" charset="0"/>
                <a:cs typeface="Calibri Light" panose="020F0302020204030204" pitchFamily="34" charset="0"/>
              </a:rPr>
              <a: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Make use of the assessment of attainment of COs and POs</a:t>
            </a:r>
            <a:endParaRPr lang="en-US" sz="2800" b="1" dirty="0">
              <a:latin typeface="Calibri Light" panose="020F0302020204030204" pitchFamily="34" charset="0"/>
              <a:cs typeface="Calibri Light" panose="020F030202020403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B9785245-4E66-DB03-B1EC-0317360FFDAC}"/>
              </a:ext>
            </a:extLst>
          </p:cNvPr>
          <p:cNvSpPr>
            <a:spLocks noGrp="1"/>
          </p:cNvSpPr>
          <p:nvPr>
            <p:ph type="sldNum" sz="quarter" idx="12"/>
          </p:nvPr>
        </p:nvSpPr>
        <p:spPr/>
        <p:txBody>
          <a:bodyPr/>
          <a:lstStyle/>
          <a:p>
            <a:fld id="{71EC9CE2-5AEF-428F-9B76-4FE97200EC74}" type="slidenum">
              <a:rPr lang="en-IN" smtClean="0"/>
              <a:t>3</a:t>
            </a:fld>
            <a:endParaRPr lang="en-IN" dirty="0"/>
          </a:p>
        </p:txBody>
      </p:sp>
      <p:sp>
        <p:nvSpPr>
          <p:cNvPr id="5" name="Rectangle 4">
            <a:extLst>
              <a:ext uri="{FF2B5EF4-FFF2-40B4-BE49-F238E27FC236}">
                <a16:creationId xmlns:a16="http://schemas.microsoft.com/office/drawing/2014/main" id="{358BC6CA-D9FC-8789-A543-7C727EE2EAD8}"/>
              </a:ext>
            </a:extLst>
          </p:cNvPr>
          <p:cNvSpPr/>
          <p:nvPr/>
        </p:nvSpPr>
        <p:spPr>
          <a:xfrm>
            <a:off x="620785" y="436228"/>
            <a:ext cx="10733015" cy="583034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8445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F2CC-73BE-E7AE-31CC-7B062EFE6CD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Graphics</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FDC9B30-143E-0676-C166-58B52C028A33}"/>
              </a:ext>
            </a:extLst>
          </p:cNvPr>
          <p:cNvSpPr>
            <a:spLocks noGrp="1"/>
          </p:cNvSpPr>
          <p:nvPr>
            <p:ph idx="1"/>
          </p:nvPr>
        </p:nvSpPr>
        <p:spPr>
          <a:xfrm>
            <a:off x="838200" y="834887"/>
            <a:ext cx="10515600" cy="5342076"/>
          </a:xfrm>
        </p:spPr>
        <p:txBody>
          <a:bodyPr>
            <a:normAutofit fontScale="92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Draw fundamental engineering objects using basic </a:t>
            </a:r>
            <a:r>
              <a:rPr lang="en-US" dirty="0">
                <a:solidFill>
                  <a:srgbClr val="1C1C1C"/>
                </a:solidFill>
                <a:latin typeface="Poppins" panose="00000500000000000000" pitchFamily="2" charset="0"/>
              </a:rPr>
              <a:t>principles and rules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Construct the various engineering curves using the drawing instruments.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the concept of orthographic projection of an object to draw several 2D views and its sectional views for visualizing the physical state of the object.</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Apply the visualization skill to draw a simple isometric projection from given orthographic views precisely using drawing equipment or software.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Draw the development of lateral surfaces for cut section of geometric solids.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Draw fully-dimensioned 2D, 3D drawings using computer aided drafting tools.</a:t>
            </a:r>
          </a:p>
          <a:p>
            <a:pPr marL="0" indent="0" algn="l" fontAlgn="t">
              <a:buNone/>
            </a:pPr>
            <a:r>
              <a:rPr lang="en-US" b="0" i="0" dirty="0">
                <a:solidFill>
                  <a:srgbClr val="1C1C1C"/>
                </a:solidFill>
                <a:effectLst/>
                <a:latin typeface="Poppins" panose="00000500000000000000" pitchFamily="2" charset="0"/>
              </a:rPr>
              <a:t> </a:t>
            </a:r>
          </a:p>
          <a:p>
            <a:endParaRPr lang="en-IN" dirty="0"/>
          </a:p>
        </p:txBody>
      </p:sp>
      <p:sp>
        <p:nvSpPr>
          <p:cNvPr id="4" name="Rectangle 3">
            <a:extLst>
              <a:ext uri="{FF2B5EF4-FFF2-40B4-BE49-F238E27FC236}">
                <a16:creationId xmlns:a16="http://schemas.microsoft.com/office/drawing/2014/main" id="{608CB77E-017C-9774-00E1-CB27B81B33C2}"/>
              </a:ext>
            </a:extLst>
          </p:cNvPr>
          <p:cNvSpPr/>
          <p:nvPr/>
        </p:nvSpPr>
        <p:spPr>
          <a:xfrm>
            <a:off x="744071" y="268941"/>
            <a:ext cx="10919011" cy="61497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651F532-E50C-621E-DAFC-DBCD549E6499}"/>
              </a:ext>
            </a:extLst>
          </p:cNvPr>
          <p:cNvSpPr>
            <a:spLocks noGrp="1"/>
          </p:cNvSpPr>
          <p:nvPr>
            <p:ph type="sldNum" sz="quarter" idx="12"/>
          </p:nvPr>
        </p:nvSpPr>
        <p:spPr/>
        <p:txBody>
          <a:bodyPr/>
          <a:lstStyle/>
          <a:p>
            <a:fld id="{C0041913-417C-4947-AEEE-BE267EDF8029}" type="slidenum">
              <a:rPr lang="en-IN" smtClean="0"/>
              <a:t>30</a:t>
            </a:fld>
            <a:endParaRPr lang="en-IN" dirty="0"/>
          </a:p>
        </p:txBody>
      </p:sp>
    </p:spTree>
    <p:extLst>
      <p:ext uri="{BB962C8B-B14F-4D97-AF65-F5344CB8AC3E}">
        <p14:creationId xmlns:p14="http://schemas.microsoft.com/office/powerpoint/2010/main" val="2705890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B701-6F8F-24EC-833D-F80206EB67A3}"/>
              </a:ext>
            </a:extLst>
          </p:cNvPr>
          <p:cNvSpPr>
            <a:spLocks noGrp="1"/>
          </p:cNvSpPr>
          <p:nvPr>
            <p:ph type="title"/>
          </p:nvPr>
        </p:nvSpPr>
        <p:spPr>
          <a:xfrm>
            <a:off x="838200" y="365126"/>
            <a:ext cx="10515600" cy="38229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Programming And Problem Solving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DE48E49-BB8E-5627-356F-0B70A83B54AC}"/>
              </a:ext>
            </a:extLst>
          </p:cNvPr>
          <p:cNvSpPr>
            <a:spLocks noGrp="1"/>
          </p:cNvSpPr>
          <p:nvPr>
            <p:ph idx="1"/>
          </p:nvPr>
        </p:nvSpPr>
        <p:spPr>
          <a:xfrm>
            <a:off x="838200" y="898497"/>
            <a:ext cx="10515600" cy="527846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and define problem solving aspect and various data types and its operations. (Knowledge).</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Describe and Implement various logical constructs of Python Language. (Understand, Apply).</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built-in functions to optimize code. (Apply)</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Analyse and improve </a:t>
            </a:r>
            <a:r>
              <a:rPr lang="en-US" dirty="0">
                <a:solidFill>
                  <a:srgbClr val="1C1C1C"/>
                </a:solidFill>
                <a:latin typeface="Poppins" panose="00000500000000000000" pitchFamily="2" charset="0"/>
              </a:rPr>
              <a:t>programs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Understand &amp; Compare object-oriented concepts with other programming paradigms. (Evaluate)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Design and Develop efficient model using Python. (Create)</a:t>
            </a:r>
          </a:p>
          <a:p>
            <a:endParaRPr lang="en-IN" dirty="0"/>
          </a:p>
        </p:txBody>
      </p:sp>
      <p:sp>
        <p:nvSpPr>
          <p:cNvPr id="4" name="Rectangle 3">
            <a:extLst>
              <a:ext uri="{FF2B5EF4-FFF2-40B4-BE49-F238E27FC236}">
                <a16:creationId xmlns:a16="http://schemas.microsoft.com/office/drawing/2014/main" id="{58E03434-23BD-BCCB-04F5-CC002A709CBF}"/>
              </a:ext>
            </a:extLst>
          </p:cNvPr>
          <p:cNvSpPr/>
          <p:nvPr/>
        </p:nvSpPr>
        <p:spPr>
          <a:xfrm>
            <a:off x="600635" y="206188"/>
            <a:ext cx="11331389" cy="62866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58AC45B2-9438-25BC-ADBA-59AFAFC57EF2}"/>
              </a:ext>
            </a:extLst>
          </p:cNvPr>
          <p:cNvSpPr>
            <a:spLocks noGrp="1"/>
          </p:cNvSpPr>
          <p:nvPr>
            <p:ph type="sldNum" sz="quarter" idx="12"/>
          </p:nvPr>
        </p:nvSpPr>
        <p:spPr/>
        <p:txBody>
          <a:bodyPr/>
          <a:lstStyle/>
          <a:p>
            <a:fld id="{C0041913-417C-4947-AEEE-BE267EDF8029}" type="slidenum">
              <a:rPr lang="en-IN" smtClean="0"/>
              <a:t>31</a:t>
            </a:fld>
            <a:endParaRPr lang="en-IN" dirty="0"/>
          </a:p>
        </p:txBody>
      </p:sp>
    </p:spTree>
    <p:extLst>
      <p:ext uri="{BB962C8B-B14F-4D97-AF65-F5344CB8AC3E}">
        <p14:creationId xmlns:p14="http://schemas.microsoft.com/office/powerpoint/2010/main" val="831050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0BC-0200-497A-80A9-4CA31ADD25BE}"/>
              </a:ext>
            </a:extLst>
          </p:cNvPr>
          <p:cNvSpPr>
            <a:spLocks noGrp="1"/>
          </p:cNvSpPr>
          <p:nvPr>
            <p:ph type="ctrTitle"/>
          </p:nvPr>
        </p:nvSpPr>
        <p:spPr>
          <a:xfrm>
            <a:off x="1524000" y="699715"/>
            <a:ext cx="9144000" cy="735496"/>
          </a:xfrm>
        </p:spPr>
        <p:txBody>
          <a:bodyPr>
            <a:normAutofit fontScale="90000"/>
          </a:bodyPr>
          <a:lstStyle/>
          <a:p>
            <a:br>
              <a:rPr lang="en-US" b="0" i="0" dirty="0">
                <a:solidFill>
                  <a:srgbClr val="1C1C1C"/>
                </a:solidFill>
                <a:effectLst/>
                <a:latin typeface="Poppins" panose="020B0502040204020203" pitchFamily="2" charset="0"/>
              </a:rPr>
            </a:br>
            <a:r>
              <a:rPr kumimoji="0" lang="en-US" sz="2200" b="1" i="0" u="none" strike="noStrike" kern="1200" cap="none" spc="0" normalizeH="0" baseline="0" noProof="0" dirty="0">
                <a:ln>
                  <a:noFill/>
                </a:ln>
                <a:solidFill>
                  <a:srgbClr val="1C1C1C"/>
                </a:solidFill>
                <a:effectLst/>
                <a:uLnTx/>
                <a:uFillTx/>
                <a:latin typeface="Poppins" panose="020B0502040204020203" pitchFamily="2" charset="0"/>
                <a:ea typeface="+mj-ea"/>
                <a:cs typeface="+mj-cs"/>
              </a:rPr>
              <a:t>Engineering Mechanics</a:t>
            </a:r>
            <a:endParaRPr lang="en-IN" dirty="0"/>
          </a:p>
        </p:txBody>
      </p:sp>
      <p:sp>
        <p:nvSpPr>
          <p:cNvPr id="3" name="Subtitle 2">
            <a:extLst>
              <a:ext uri="{FF2B5EF4-FFF2-40B4-BE49-F238E27FC236}">
                <a16:creationId xmlns:a16="http://schemas.microsoft.com/office/drawing/2014/main" id="{D4B4819A-66F6-4008-30DC-569CADC835E2}"/>
              </a:ext>
            </a:extLst>
          </p:cNvPr>
          <p:cNvSpPr>
            <a:spLocks noGrp="1"/>
          </p:cNvSpPr>
          <p:nvPr>
            <p:ph type="subTitle" idx="1"/>
          </p:nvPr>
        </p:nvSpPr>
        <p:spPr>
          <a:xfrm>
            <a:off x="1404731" y="1614116"/>
            <a:ext cx="9144000" cy="3808674"/>
          </a:xfrm>
        </p:spPr>
        <p:txBody>
          <a:bodyPr>
            <a:normAutofit/>
          </a:bodyPr>
          <a:lstStyle/>
          <a:p>
            <a:pPr algn="l" fontAlgn="t"/>
            <a:r>
              <a:rPr lang="en-US" b="1" i="0" dirty="0">
                <a:solidFill>
                  <a:srgbClr val="1C1C1C"/>
                </a:solidFill>
                <a:effectLst/>
                <a:latin typeface="Poppins" panose="020B0502040204020203" pitchFamily="2" charset="0"/>
              </a:rPr>
              <a:t>CO1</a:t>
            </a:r>
            <a:r>
              <a:rPr lang="en-US" b="0" i="0" dirty="0">
                <a:solidFill>
                  <a:srgbClr val="1C1C1C"/>
                </a:solidFill>
                <a:effectLst/>
                <a:latin typeface="Poppins" panose="020B0502040204020203" pitchFamily="2" charset="0"/>
              </a:rPr>
              <a:t>: Determine resultant of various force systems.</a:t>
            </a:r>
          </a:p>
          <a:p>
            <a:pPr algn="l" fontAlgn="t"/>
            <a:r>
              <a:rPr lang="en-US" b="1" i="0" dirty="0">
                <a:solidFill>
                  <a:srgbClr val="1C1C1C"/>
                </a:solidFill>
                <a:effectLst/>
                <a:latin typeface="Poppins" panose="020B0502040204020203" pitchFamily="2" charset="0"/>
              </a:rPr>
              <a:t>CO2</a:t>
            </a:r>
            <a:r>
              <a:rPr lang="en-US" b="0" i="0" dirty="0">
                <a:solidFill>
                  <a:srgbClr val="1C1C1C"/>
                </a:solidFill>
                <a:effectLst/>
                <a:latin typeface="Poppins" panose="020B0502040204020203" pitchFamily="2" charset="0"/>
              </a:rPr>
              <a:t>: Determine centroid, moment of inertia </a:t>
            </a:r>
          </a:p>
          <a:p>
            <a:pPr algn="l" fontAlgn="t"/>
            <a:r>
              <a:rPr lang="en-US" b="1" i="0" dirty="0">
                <a:solidFill>
                  <a:srgbClr val="1C1C1C"/>
                </a:solidFill>
                <a:effectLst/>
                <a:latin typeface="Poppins" panose="020B0502040204020203" pitchFamily="2" charset="0"/>
              </a:rPr>
              <a:t>CO3</a:t>
            </a:r>
            <a:r>
              <a:rPr lang="en-US" b="0" i="0" dirty="0">
                <a:solidFill>
                  <a:srgbClr val="1C1C1C"/>
                </a:solidFill>
                <a:effectLst/>
                <a:latin typeface="Poppins" panose="020B0502040204020203" pitchFamily="2" charset="0"/>
              </a:rPr>
              <a:t>: calculate forces in cables using principles of equilibrium.</a:t>
            </a:r>
          </a:p>
          <a:p>
            <a:pPr algn="l" fontAlgn="t"/>
            <a:r>
              <a:rPr lang="en-US" b="1" i="0" dirty="0">
                <a:solidFill>
                  <a:srgbClr val="1C1C1C"/>
                </a:solidFill>
                <a:effectLst/>
                <a:latin typeface="Poppins" panose="020B0502040204020203" pitchFamily="2" charset="0"/>
              </a:rPr>
              <a:t>CO4</a:t>
            </a:r>
            <a:r>
              <a:rPr lang="en-US" b="0" i="0" dirty="0">
                <a:solidFill>
                  <a:srgbClr val="1C1C1C"/>
                </a:solidFill>
                <a:effectLst/>
                <a:latin typeface="Poppins" panose="020B0502040204020203" pitchFamily="2" charset="0"/>
              </a:rPr>
              <a:t>: Solve trusses, frames for finding member forces and apply principles of equilibrium to forces in space.</a:t>
            </a:r>
          </a:p>
          <a:p>
            <a:pPr algn="l" fontAlgn="t"/>
            <a:r>
              <a:rPr lang="en-US" b="1" i="0" dirty="0">
                <a:solidFill>
                  <a:srgbClr val="1C1C1C"/>
                </a:solidFill>
                <a:effectLst/>
                <a:latin typeface="Poppins" panose="020B0502040204020203" pitchFamily="2" charset="0"/>
              </a:rPr>
              <a:t>CO6</a:t>
            </a:r>
            <a:r>
              <a:rPr lang="en-US" b="0" i="0" dirty="0">
                <a:solidFill>
                  <a:srgbClr val="1C1C1C"/>
                </a:solidFill>
                <a:effectLst/>
                <a:latin typeface="Poppins" panose="020B0502040204020203" pitchFamily="2" charset="0"/>
              </a:rPr>
              <a:t>: Calculate position, velocity and acceleration of particles using principles of kinetics and Work, Power, Energy.</a:t>
            </a:r>
          </a:p>
          <a:p>
            <a:endParaRPr lang="en-IN" dirty="0"/>
          </a:p>
        </p:txBody>
      </p:sp>
      <p:sp>
        <p:nvSpPr>
          <p:cNvPr id="4" name="Rectangle 3">
            <a:extLst>
              <a:ext uri="{FF2B5EF4-FFF2-40B4-BE49-F238E27FC236}">
                <a16:creationId xmlns:a16="http://schemas.microsoft.com/office/drawing/2014/main" id="{AA23D7FA-EB8E-C574-3B91-37729355160F}"/>
              </a:ext>
            </a:extLst>
          </p:cNvPr>
          <p:cNvSpPr/>
          <p:nvPr/>
        </p:nvSpPr>
        <p:spPr>
          <a:xfrm>
            <a:off x="923365" y="699715"/>
            <a:ext cx="10452847" cy="57638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330449D-B8B9-C867-B31C-45253407FA1D}"/>
              </a:ext>
            </a:extLst>
          </p:cNvPr>
          <p:cNvSpPr>
            <a:spLocks noGrp="1"/>
          </p:cNvSpPr>
          <p:nvPr>
            <p:ph type="sldNum" sz="quarter" idx="12"/>
          </p:nvPr>
        </p:nvSpPr>
        <p:spPr/>
        <p:txBody>
          <a:bodyPr/>
          <a:lstStyle/>
          <a:p>
            <a:fld id="{C0041913-417C-4947-AEEE-BE267EDF8029}" type="slidenum">
              <a:rPr lang="en-IN" smtClean="0"/>
              <a:t>32</a:t>
            </a:fld>
            <a:endParaRPr lang="en-IN" dirty="0"/>
          </a:p>
        </p:txBody>
      </p:sp>
    </p:spTree>
    <p:extLst>
      <p:ext uri="{BB962C8B-B14F-4D97-AF65-F5344CB8AC3E}">
        <p14:creationId xmlns:p14="http://schemas.microsoft.com/office/powerpoint/2010/main" val="562855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2A5D-296C-DAC7-D6CF-3A3BB773D1EA}"/>
              </a:ext>
            </a:extLst>
          </p:cNvPr>
          <p:cNvSpPr>
            <a:spLocks noGrp="1"/>
          </p:cNvSpPr>
          <p:nvPr>
            <p:ph type="title"/>
          </p:nvPr>
        </p:nvSpPr>
        <p:spPr>
          <a:xfrm>
            <a:off x="838200" y="365126"/>
            <a:ext cx="10515600" cy="40615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Workshop Practice</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A41C8DE2-AED2-5454-2D38-682D110ACC12}"/>
              </a:ext>
            </a:extLst>
          </p:cNvPr>
          <p:cNvSpPr>
            <a:spLocks noGrp="1"/>
          </p:cNvSpPr>
          <p:nvPr>
            <p:ph idx="1"/>
          </p:nvPr>
        </p:nvSpPr>
        <p:spPr>
          <a:xfrm>
            <a:off x="838200" y="890546"/>
            <a:ext cx="10515600" cy="5286417"/>
          </a:xfrm>
        </p:spPr>
        <p:txBody>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Familiar with safety norms to prevent any mishap in workshop.</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Handle appropriate hand tool, cutting tool and machine tools to </a:t>
            </a:r>
            <a:r>
              <a:rPr lang="en-US" dirty="0">
                <a:solidFill>
                  <a:srgbClr val="1C1C1C"/>
                </a:solidFill>
                <a:latin typeface="Poppins" panose="00000500000000000000" pitchFamily="2" charset="0"/>
              </a:rPr>
              <a:t>fabricate</a:t>
            </a:r>
            <a:r>
              <a:rPr lang="en-US" b="0" i="0" dirty="0">
                <a:solidFill>
                  <a:srgbClr val="1C1C1C"/>
                </a:solidFill>
                <a:effectLst/>
                <a:latin typeface="Poppins" panose="00000500000000000000" pitchFamily="2" charset="0"/>
              </a:rPr>
              <a:t> a job.</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Understand the construction, working and functions of machine tools and their parts.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Know simple operations (Turning and Facing) on a centre lathe.</a:t>
            </a:r>
          </a:p>
          <a:p>
            <a:endParaRPr lang="en-IN" dirty="0"/>
          </a:p>
        </p:txBody>
      </p:sp>
      <p:sp>
        <p:nvSpPr>
          <p:cNvPr id="5" name="Rectangle 4">
            <a:extLst>
              <a:ext uri="{FF2B5EF4-FFF2-40B4-BE49-F238E27FC236}">
                <a16:creationId xmlns:a16="http://schemas.microsoft.com/office/drawing/2014/main" id="{08824E59-AB30-D398-9D61-AFB298D7AFED}"/>
              </a:ext>
            </a:extLst>
          </p:cNvPr>
          <p:cNvSpPr/>
          <p:nvPr/>
        </p:nvSpPr>
        <p:spPr>
          <a:xfrm>
            <a:off x="268941" y="365126"/>
            <a:ext cx="11770659" cy="58118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AFDC4E57-4F32-FE9A-CC3A-2D5B7FEE8C4F}"/>
              </a:ext>
            </a:extLst>
          </p:cNvPr>
          <p:cNvSpPr>
            <a:spLocks noGrp="1"/>
          </p:cNvSpPr>
          <p:nvPr>
            <p:ph type="sldNum" sz="quarter" idx="12"/>
          </p:nvPr>
        </p:nvSpPr>
        <p:spPr/>
        <p:txBody>
          <a:bodyPr/>
          <a:lstStyle/>
          <a:p>
            <a:fld id="{C0041913-417C-4947-AEEE-BE267EDF8029}" type="slidenum">
              <a:rPr lang="en-IN" smtClean="0"/>
              <a:t>33</a:t>
            </a:fld>
            <a:endParaRPr lang="en-IN" dirty="0"/>
          </a:p>
        </p:txBody>
      </p:sp>
    </p:spTree>
    <p:extLst>
      <p:ext uri="{BB962C8B-B14F-4D97-AF65-F5344CB8AC3E}">
        <p14:creationId xmlns:p14="http://schemas.microsoft.com/office/powerpoint/2010/main" val="1965448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F941-73D8-CCA1-8CB4-1C85C1E808BF}"/>
              </a:ext>
            </a:extLst>
          </p:cNvPr>
          <p:cNvSpPr>
            <a:spLocks noGrp="1"/>
          </p:cNvSpPr>
          <p:nvPr>
            <p:ph type="title"/>
          </p:nvPr>
        </p:nvSpPr>
        <p:spPr>
          <a:xfrm>
            <a:off x="838200" y="420785"/>
            <a:ext cx="10515600" cy="44590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Project Based Learning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B179759-F608-1DA2-048D-A963609D48BB}"/>
              </a:ext>
            </a:extLst>
          </p:cNvPr>
          <p:cNvSpPr>
            <a:spLocks noGrp="1"/>
          </p:cNvSpPr>
          <p:nvPr>
            <p:ph idx="1"/>
          </p:nvPr>
        </p:nvSpPr>
        <p:spPr>
          <a:xfrm>
            <a:off x="838200" y="1033670"/>
            <a:ext cx="10515600" cy="5143293"/>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real-life-like problems </a:t>
            </a:r>
            <a:r>
              <a:rPr lang="en-US" dirty="0">
                <a:solidFill>
                  <a:srgbClr val="1C1C1C"/>
                </a:solidFill>
                <a:latin typeface="Poppins" panose="00000500000000000000" pitchFamily="2" charset="0"/>
              </a:rPr>
              <a:t>by exploring sources; focus on </a:t>
            </a:r>
            <a:r>
              <a:rPr lang="en-US" b="0" i="0" dirty="0">
                <a:solidFill>
                  <a:srgbClr val="1C1C1C"/>
                </a:solidFill>
                <a:effectLst/>
                <a:latin typeface="Poppins" panose="00000500000000000000" pitchFamily="2" charset="0"/>
              </a:rPr>
              <a:t>societal needs.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Analyse the identified problem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technology perspective – design, improvement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Propose suitable solution using knowledge of engineering </a:t>
            </a:r>
            <a:r>
              <a:rPr lang="en-US" dirty="0">
                <a:solidFill>
                  <a:srgbClr val="1C1C1C"/>
                </a:solidFill>
                <a:latin typeface="Poppins" panose="00000500000000000000" pitchFamily="2" charset="0"/>
              </a:rPr>
              <a:t>and </a:t>
            </a:r>
            <a:r>
              <a:rPr lang="en-US" b="0" i="0" dirty="0">
                <a:solidFill>
                  <a:srgbClr val="1C1C1C"/>
                </a:solidFill>
                <a:effectLst/>
                <a:latin typeface="Poppins" panose="00000500000000000000" pitchFamily="2" charset="0"/>
              </a:rPr>
              <a:t>modern tools.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emonstrate solution and present in written/Oral form.</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Develop ability to work as an individual and as a team member.</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Inculcate attitude of individual and team work for lifelong learning.</a:t>
            </a:r>
          </a:p>
          <a:p>
            <a:endParaRPr lang="en-IN" dirty="0"/>
          </a:p>
        </p:txBody>
      </p:sp>
      <p:sp>
        <p:nvSpPr>
          <p:cNvPr id="4" name="Rectangle 3">
            <a:extLst>
              <a:ext uri="{FF2B5EF4-FFF2-40B4-BE49-F238E27FC236}">
                <a16:creationId xmlns:a16="http://schemas.microsoft.com/office/drawing/2014/main" id="{9F696F00-7D49-8886-C43F-6A7904CEBF4F}"/>
              </a:ext>
            </a:extLst>
          </p:cNvPr>
          <p:cNvSpPr/>
          <p:nvPr/>
        </p:nvSpPr>
        <p:spPr>
          <a:xfrm>
            <a:off x="555812" y="322729"/>
            <a:ext cx="11376212" cy="62573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8B2F981-ED51-DFDE-F69E-2F254B29D4A4}"/>
              </a:ext>
            </a:extLst>
          </p:cNvPr>
          <p:cNvSpPr>
            <a:spLocks noGrp="1"/>
          </p:cNvSpPr>
          <p:nvPr>
            <p:ph type="sldNum" sz="quarter" idx="12"/>
          </p:nvPr>
        </p:nvSpPr>
        <p:spPr/>
        <p:txBody>
          <a:bodyPr/>
          <a:lstStyle/>
          <a:p>
            <a:fld id="{C0041913-417C-4947-AEEE-BE267EDF8029}" type="slidenum">
              <a:rPr lang="en-IN" smtClean="0"/>
              <a:t>34</a:t>
            </a:fld>
            <a:endParaRPr lang="en-IN" dirty="0"/>
          </a:p>
        </p:txBody>
      </p:sp>
    </p:spTree>
    <p:extLst>
      <p:ext uri="{BB962C8B-B14F-4D97-AF65-F5344CB8AC3E}">
        <p14:creationId xmlns:p14="http://schemas.microsoft.com/office/powerpoint/2010/main" val="4133290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A00E-E3A0-7B05-811D-4A30C948608A}"/>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Systems In Mechanical Engineering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A7075FC-1F93-E0C2-1EE1-A98BB1F21AE6}"/>
              </a:ext>
            </a:extLst>
          </p:cNvPr>
          <p:cNvSpPr>
            <a:spLocks noGrp="1"/>
          </p:cNvSpPr>
          <p:nvPr>
            <p:ph idx="1"/>
          </p:nvPr>
        </p:nvSpPr>
        <p:spPr>
          <a:xfrm>
            <a:off x="838200" y="842838"/>
            <a:ext cx="10515600" cy="5334125"/>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Describe and compare the conversion of energy from renewable and non-renewable energy sources.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Explain basic laws of thermodynamics, heat transfer and their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List the types of road vehicles and their specifications.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Illustrate various basic parts and transmission system of a road(surface) vehicle.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Discuss several manufacturing processes and identify </a:t>
            </a:r>
            <a:r>
              <a:rPr lang="en-US" dirty="0">
                <a:solidFill>
                  <a:srgbClr val="1C1C1C"/>
                </a:solidFill>
                <a:latin typeface="Poppins" panose="00000500000000000000" pitchFamily="2" charset="0"/>
              </a:rPr>
              <a:t>their </a:t>
            </a:r>
            <a:r>
              <a:rPr lang="en-US" b="0" i="0" dirty="0">
                <a:solidFill>
                  <a:srgbClr val="1C1C1C"/>
                </a:solidFill>
                <a:effectLst/>
                <a:latin typeface="Poppins" panose="00000500000000000000" pitchFamily="2" charset="0"/>
              </a:rPr>
              <a:t>suitability for  requirements.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Study various types of mechanisms and </a:t>
            </a:r>
            <a:r>
              <a:rPr lang="en-US" dirty="0">
                <a:solidFill>
                  <a:srgbClr val="1C1C1C"/>
                </a:solidFill>
                <a:latin typeface="Poppins" panose="00000500000000000000" pitchFamily="2" charset="0"/>
              </a:rPr>
              <a:t>their</a:t>
            </a:r>
            <a:r>
              <a:rPr lang="en-US" b="0" i="0" dirty="0">
                <a:solidFill>
                  <a:srgbClr val="1C1C1C"/>
                </a:solidFill>
                <a:effectLst/>
                <a:latin typeface="Poppins" panose="00000500000000000000" pitchFamily="2" charset="0"/>
              </a:rPr>
              <a:t> application.</a:t>
            </a:r>
          </a:p>
          <a:p>
            <a:endParaRPr lang="en-IN" dirty="0"/>
          </a:p>
        </p:txBody>
      </p:sp>
      <p:sp>
        <p:nvSpPr>
          <p:cNvPr id="4" name="Rectangle 3">
            <a:extLst>
              <a:ext uri="{FF2B5EF4-FFF2-40B4-BE49-F238E27FC236}">
                <a16:creationId xmlns:a16="http://schemas.microsoft.com/office/drawing/2014/main" id="{5AF2FEDA-03B0-FEF4-37AD-C0BDD4FFAE7F}"/>
              </a:ext>
            </a:extLst>
          </p:cNvPr>
          <p:cNvSpPr/>
          <p:nvPr/>
        </p:nvSpPr>
        <p:spPr>
          <a:xfrm>
            <a:off x="421340" y="179294"/>
            <a:ext cx="10573871" cy="6313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1CDD6D6E-F2CF-E4FA-FD3D-15437904F263}"/>
              </a:ext>
            </a:extLst>
          </p:cNvPr>
          <p:cNvSpPr>
            <a:spLocks noGrp="1"/>
          </p:cNvSpPr>
          <p:nvPr>
            <p:ph type="sldNum" sz="quarter" idx="12"/>
          </p:nvPr>
        </p:nvSpPr>
        <p:spPr/>
        <p:txBody>
          <a:bodyPr/>
          <a:lstStyle/>
          <a:p>
            <a:fld id="{C0041913-417C-4947-AEEE-BE267EDF8029}" type="slidenum">
              <a:rPr lang="en-IN" smtClean="0"/>
              <a:t>35</a:t>
            </a:fld>
            <a:endParaRPr lang="en-IN" dirty="0"/>
          </a:p>
        </p:txBody>
      </p:sp>
    </p:spTree>
    <p:extLst>
      <p:ext uri="{BB962C8B-B14F-4D97-AF65-F5344CB8AC3E}">
        <p14:creationId xmlns:p14="http://schemas.microsoft.com/office/powerpoint/2010/main" val="2591336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14C-50C2-4BA6-9827-9286C5ED79D9}"/>
              </a:ext>
            </a:extLst>
          </p:cNvPr>
          <p:cNvSpPr>
            <a:spLocks noGrp="1"/>
          </p:cNvSpPr>
          <p:nvPr>
            <p:ph type="title"/>
          </p:nvPr>
        </p:nvSpPr>
        <p:spPr>
          <a:xfrm>
            <a:off x="838200" y="365126"/>
            <a:ext cx="10515600" cy="446244"/>
          </a:xfrm>
        </p:spPr>
        <p:txBody>
          <a:bodyPr>
            <a:normAutofit fontScale="90000"/>
          </a:bodyPr>
          <a:lstStyle/>
          <a:p>
            <a:r>
              <a:rPr lang="en-US" dirty="0"/>
              <a:t>				Writing COs</a:t>
            </a:r>
            <a:endParaRPr lang="en-IN" dirty="0"/>
          </a:p>
        </p:txBody>
      </p:sp>
      <p:sp>
        <p:nvSpPr>
          <p:cNvPr id="3" name="Content Placeholder 2">
            <a:extLst>
              <a:ext uri="{FF2B5EF4-FFF2-40B4-BE49-F238E27FC236}">
                <a16:creationId xmlns:a16="http://schemas.microsoft.com/office/drawing/2014/main" id="{3DDEF246-727E-43F7-AB96-11DE4212164F}"/>
              </a:ext>
            </a:extLst>
          </p:cNvPr>
          <p:cNvSpPr>
            <a:spLocks noGrp="1"/>
          </p:cNvSpPr>
          <p:nvPr>
            <p:ph idx="1"/>
          </p:nvPr>
        </p:nvSpPr>
        <p:spPr>
          <a:xfrm>
            <a:off x="838200" y="1043189"/>
            <a:ext cx="10515600" cy="5133774"/>
          </a:xfrm>
        </p:spPr>
        <p:txBody>
          <a:bodyPr>
            <a:normAutofit lnSpcReduction="10000"/>
          </a:bodyPr>
          <a:lstStyle/>
          <a:p>
            <a:pPr marL="0" indent="0">
              <a:buNone/>
            </a:pPr>
            <a:r>
              <a:rPr lang="en-US" dirty="0"/>
              <a:t>Blooms’ Taxonomy levels – </a:t>
            </a:r>
          </a:p>
          <a:p>
            <a:r>
              <a:rPr lang="en-US" dirty="0"/>
              <a:t>connects to learning required to answer questions in Exams.</a:t>
            </a:r>
          </a:p>
          <a:p>
            <a:r>
              <a:rPr lang="en-US" sz="2600" i="0" dirty="0">
                <a:solidFill>
                  <a:srgbClr val="222222"/>
                </a:solidFill>
                <a:effectLst/>
                <a:latin typeface="arial" panose="020B0604020202020204" pitchFamily="34" charset="0"/>
              </a:rPr>
              <a:t>Bloom's Taxonomy </a:t>
            </a:r>
            <a:r>
              <a:rPr lang="en-US" sz="2600" b="0" i="0" dirty="0">
                <a:solidFill>
                  <a:srgbClr val="222222"/>
                </a:solidFill>
                <a:effectLst/>
                <a:latin typeface="arial" panose="020B0604020202020204" pitchFamily="34" charset="0"/>
              </a:rPr>
              <a:t>is </a:t>
            </a:r>
            <a:r>
              <a:rPr lang="en-US" sz="2600" dirty="0">
                <a:solidFill>
                  <a:srgbClr val="222222"/>
                </a:solidFill>
                <a:latin typeface="arial" panose="020B0604020202020204" pitchFamily="34" charset="0"/>
              </a:rPr>
              <a:t>widely </a:t>
            </a:r>
            <a:r>
              <a:rPr lang="en-US" sz="2600" b="0" i="0" dirty="0">
                <a:solidFill>
                  <a:srgbClr val="222222"/>
                </a:solidFill>
                <a:effectLst/>
                <a:latin typeface="arial" panose="020B0604020202020204" pitchFamily="34" charset="0"/>
              </a:rPr>
              <a:t>used in education to take students beyond simple memorization.</a:t>
            </a:r>
            <a:endParaRPr lang="en-US" sz="2600" dirty="0"/>
          </a:p>
          <a:p>
            <a:pPr marL="514350" indent="-514350">
              <a:buFont typeface="+mj-lt"/>
              <a:buAutoNum type="arabicPeriod"/>
            </a:pPr>
            <a:r>
              <a:rPr lang="en-US" dirty="0"/>
              <a:t>Knowledge/remembering (recall)</a:t>
            </a:r>
          </a:p>
          <a:p>
            <a:pPr marL="514350" indent="-514350">
              <a:buFont typeface="+mj-lt"/>
              <a:buAutoNum type="arabicPeriod"/>
            </a:pPr>
            <a:r>
              <a:rPr lang="en-US" dirty="0"/>
              <a:t>Comprehension/understanding.</a:t>
            </a:r>
          </a:p>
          <a:p>
            <a:pPr marL="514350" indent="-514350">
              <a:buFont typeface="+mj-lt"/>
              <a:buAutoNum type="arabicPeriod"/>
            </a:pPr>
            <a:r>
              <a:rPr lang="en-US" dirty="0"/>
              <a:t>Application/applying.</a:t>
            </a:r>
          </a:p>
          <a:p>
            <a:pPr marL="514350" indent="-514350">
              <a:buFont typeface="+mj-lt"/>
              <a:buAutoNum type="arabicPeriod"/>
            </a:pPr>
            <a:r>
              <a:rPr lang="en-US" dirty="0"/>
              <a:t>Analysis/analyzing.</a:t>
            </a:r>
          </a:p>
          <a:p>
            <a:pPr marL="514350" indent="-514350">
              <a:buFont typeface="+mj-lt"/>
              <a:buAutoNum type="arabicPeriod"/>
            </a:pPr>
            <a:r>
              <a:rPr lang="en-US" dirty="0"/>
              <a:t>Evaluation/evaluating.</a:t>
            </a:r>
          </a:p>
          <a:p>
            <a:pPr marL="514350" indent="-514350">
              <a:buFont typeface="+mj-lt"/>
              <a:buAutoNum type="arabicPeriod"/>
            </a:pPr>
            <a:r>
              <a:rPr lang="en-US" dirty="0"/>
              <a:t>Synthesis/creating.</a:t>
            </a:r>
          </a:p>
          <a:p>
            <a:pPr marL="0" indent="0">
              <a:buNone/>
            </a:pPr>
            <a:r>
              <a:rPr lang="en-US" dirty="0"/>
              <a:t>Attaining POs requires reaching level 6 in assessment in the curriculum</a:t>
            </a:r>
          </a:p>
          <a:p>
            <a:pPr marL="0" indent="0">
              <a:buNone/>
            </a:pPr>
            <a:endParaRPr lang="en-US" dirty="0"/>
          </a:p>
          <a:p>
            <a:endParaRPr lang="en-IN" dirty="0"/>
          </a:p>
        </p:txBody>
      </p:sp>
      <p:sp>
        <p:nvSpPr>
          <p:cNvPr id="4" name="Rectangle 3">
            <a:extLst>
              <a:ext uri="{FF2B5EF4-FFF2-40B4-BE49-F238E27FC236}">
                <a16:creationId xmlns:a16="http://schemas.microsoft.com/office/drawing/2014/main" id="{68D12229-DCEC-4AED-9EFE-DE3084F54045}"/>
              </a:ext>
            </a:extLst>
          </p:cNvPr>
          <p:cNvSpPr/>
          <p:nvPr/>
        </p:nvSpPr>
        <p:spPr>
          <a:xfrm>
            <a:off x="617838" y="280086"/>
            <a:ext cx="10659762" cy="60053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6CE19D6F-A059-4250-B808-2736AFF6B0C5}"/>
              </a:ext>
            </a:extLst>
          </p:cNvPr>
          <p:cNvSpPr>
            <a:spLocks noGrp="1"/>
          </p:cNvSpPr>
          <p:nvPr>
            <p:ph type="sldNum" sz="quarter" idx="12"/>
          </p:nvPr>
        </p:nvSpPr>
        <p:spPr/>
        <p:txBody>
          <a:bodyPr/>
          <a:lstStyle/>
          <a:p>
            <a:fld id="{71EC9CE2-5AEF-428F-9B76-4FE97200EC74}" type="slidenum">
              <a:rPr lang="en-IN" smtClean="0"/>
              <a:t>36</a:t>
            </a:fld>
            <a:endParaRPr lang="en-IN" dirty="0"/>
          </a:p>
        </p:txBody>
      </p:sp>
    </p:spTree>
    <p:extLst>
      <p:ext uri="{BB962C8B-B14F-4D97-AF65-F5344CB8AC3E}">
        <p14:creationId xmlns:p14="http://schemas.microsoft.com/office/powerpoint/2010/main" val="2368810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17EE-5C64-4B10-97D6-888B49EB0BBC}"/>
              </a:ext>
            </a:extLst>
          </p:cNvPr>
          <p:cNvSpPr>
            <a:spLocks noGrp="1"/>
          </p:cNvSpPr>
          <p:nvPr>
            <p:ph type="title"/>
          </p:nvPr>
        </p:nvSpPr>
        <p:spPr/>
        <p:txBody>
          <a:bodyPr>
            <a:normAutofit/>
          </a:bodyPr>
          <a:lstStyle/>
          <a:p>
            <a:pPr algn="ctr"/>
            <a:r>
              <a:rPr lang="en-US" sz="3600" dirty="0"/>
              <a:t>Two useful study resources</a:t>
            </a:r>
            <a:endParaRPr lang="en-IN" sz="3600" dirty="0"/>
          </a:p>
        </p:txBody>
      </p:sp>
      <p:sp>
        <p:nvSpPr>
          <p:cNvPr id="3" name="Content Placeholder 2">
            <a:extLst>
              <a:ext uri="{FF2B5EF4-FFF2-40B4-BE49-F238E27FC236}">
                <a16:creationId xmlns:a16="http://schemas.microsoft.com/office/drawing/2014/main" id="{A9DE841F-8509-4D1D-A757-FDED84320E25}"/>
              </a:ext>
            </a:extLst>
          </p:cNvPr>
          <p:cNvSpPr>
            <a:spLocks noGrp="1"/>
          </p:cNvSpPr>
          <p:nvPr>
            <p:ph idx="1"/>
          </p:nvPr>
        </p:nvSpPr>
        <p:spPr/>
        <p:txBody>
          <a:bodyPr/>
          <a:lstStyle/>
          <a:p>
            <a:pPr marL="0" indent="0">
              <a:buNone/>
            </a:pPr>
            <a:endParaRPr lang="en-IN" sz="2300" dirty="0">
              <a:solidFill>
                <a:schemeClr val="accent1"/>
              </a:solidFill>
            </a:endParaRPr>
          </a:p>
          <a:p>
            <a:pPr marL="0" indent="0">
              <a:buNone/>
            </a:pPr>
            <a:r>
              <a:rPr lang="en-IN" sz="2400" b="1" i="1" dirty="0">
                <a:solidFill>
                  <a:schemeClr val="accent1"/>
                </a:solidFill>
              </a:rPr>
              <a:t>EXAMINATION REFORM POLICY, NOVEMBER 2018 </a:t>
            </a:r>
          </a:p>
          <a:p>
            <a:pPr marL="0" indent="0">
              <a:buNone/>
            </a:pPr>
            <a:r>
              <a:rPr lang="en-IN" sz="2800" b="1" dirty="0">
                <a:solidFill>
                  <a:schemeClr val="accent1"/>
                </a:solidFill>
                <a:latin typeface="Arial Narrow" panose="020B0606020202030204" pitchFamily="34" charset="0"/>
                <a:hlinkClick r:id="rId2">
                  <a:extLst>
                    <a:ext uri="{A12FA001-AC4F-418D-AE19-62706E023703}">
                      <ahyp:hlinkClr xmlns:ahyp="http://schemas.microsoft.com/office/drawing/2018/hyperlinkcolor" val="tx"/>
                    </a:ext>
                  </a:extLst>
                </a:hlinkClick>
              </a:rPr>
              <a:t>https://www.aicte-india.org/sites/default/files/ExaminationReforms.pdf</a:t>
            </a:r>
            <a:endParaRPr lang="en-IN" sz="2800" b="1" dirty="0">
              <a:solidFill>
                <a:schemeClr val="accent1"/>
              </a:solidFill>
              <a:latin typeface="Arial Narrow" panose="020B0606020202030204" pitchFamily="34" charset="0"/>
            </a:endParaRPr>
          </a:p>
          <a:p>
            <a:pPr marL="0" indent="0">
              <a:buNone/>
            </a:pPr>
            <a:endParaRPr lang="en-IN" b="1" dirty="0">
              <a:solidFill>
                <a:schemeClr val="accent1"/>
              </a:solidFill>
              <a:latin typeface="Arial Narrow" panose="020B0606020202030204" pitchFamily="34" charset="0"/>
            </a:endParaRPr>
          </a:p>
          <a:p>
            <a:pPr marL="0" indent="0">
              <a:buNone/>
            </a:pPr>
            <a:r>
              <a:rPr lang="en-IN" sz="2400" b="1" dirty="0">
                <a:solidFill>
                  <a:schemeClr val="accent1"/>
                </a:solidFill>
                <a:latin typeface="Calibri Light" panose="020F0302020204030204" pitchFamily="34" charset="0"/>
                <a:cs typeface="Calibri Light" panose="020F0302020204030204" pitchFamily="34" charset="0"/>
              </a:rPr>
              <a:t>Model Question Papers for  Undergraduate Programs</a:t>
            </a:r>
          </a:p>
          <a:p>
            <a:pPr marL="0" indent="0">
              <a:buNone/>
            </a:pPr>
            <a:r>
              <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https://www.aicte-india.org/sites/default/files/MQP.pdf</a:t>
            </a:r>
            <a:endPar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b="1" u="sng" dirty="0">
              <a:solidFill>
                <a:schemeClr val="accent1"/>
              </a:solidFill>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7F2E265D-274C-4B28-9DFD-CCA800CDB603}"/>
              </a:ext>
            </a:extLst>
          </p:cNvPr>
          <p:cNvSpPr>
            <a:spLocks noGrp="1"/>
          </p:cNvSpPr>
          <p:nvPr>
            <p:ph type="sldNum" sz="quarter" idx="12"/>
          </p:nvPr>
        </p:nvSpPr>
        <p:spPr/>
        <p:txBody>
          <a:bodyPr/>
          <a:lstStyle/>
          <a:p>
            <a:fld id="{71EC9CE2-5AEF-428F-9B76-4FE97200EC74}" type="slidenum">
              <a:rPr lang="en-IN" smtClean="0"/>
              <a:t>37</a:t>
            </a:fld>
            <a:endParaRPr lang="en-IN" dirty="0"/>
          </a:p>
        </p:txBody>
      </p:sp>
    </p:spTree>
    <p:extLst>
      <p:ext uri="{BB962C8B-B14F-4D97-AF65-F5344CB8AC3E}">
        <p14:creationId xmlns:p14="http://schemas.microsoft.com/office/powerpoint/2010/main" val="3669505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50" name="Google Shape;550;p60"/>
          <p:cNvSpPr txBox="1"/>
          <p:nvPr/>
        </p:nvSpPr>
        <p:spPr>
          <a:xfrm>
            <a:off x="764867" y="778433"/>
            <a:ext cx="10703200" cy="1426400"/>
          </a:xfrm>
          <a:prstGeom prst="rect">
            <a:avLst/>
          </a:prstGeom>
          <a:noFill/>
          <a:ln>
            <a:noFill/>
          </a:ln>
        </p:spPr>
        <p:txBody>
          <a:bodyPr spcFirstLastPara="1" wrap="square" lIns="0" tIns="16933" rIns="0" bIns="0" anchor="ctr" anchorCtr="0">
            <a:noAutofit/>
          </a:bodyPr>
          <a:lstStyle/>
          <a:p>
            <a:pPr marL="16933" marR="6773">
              <a:lnSpc>
                <a:spcPct val="150000"/>
              </a:lnSpc>
            </a:pPr>
            <a:r>
              <a:rPr lang="en" u="sng" dirty="0">
                <a:solidFill>
                  <a:srgbClr val="C00000"/>
                </a:solidFill>
                <a:latin typeface="Arial"/>
                <a:ea typeface="Arial"/>
                <a:cs typeface="Arial"/>
                <a:sym typeface="Arial"/>
              </a:rPr>
              <a:t>Revised Bloom’s taxonomy </a:t>
            </a:r>
            <a:r>
              <a:rPr lang="en" sz="1333" dirty="0">
                <a:solidFill>
                  <a:srgbClr val="231F20"/>
                </a:solidFill>
                <a:latin typeface="Arial"/>
                <a:ea typeface="Arial"/>
                <a:cs typeface="Arial"/>
                <a:sym typeface="Arial"/>
              </a:rPr>
              <a:t>in the cognitive domain includes thinking, knowledge, and application of  knowledge. It is a popular framework in engineering education to structure the assessment as it characterizes  complexity and higher-order abilities. It identifies six levels of competencies within the </a:t>
            </a:r>
            <a:r>
              <a:rPr lang="en" sz="1333" b="1" dirty="0">
                <a:solidFill>
                  <a:srgbClr val="C00000"/>
                </a:solidFill>
                <a:latin typeface="Arial"/>
                <a:ea typeface="Arial"/>
                <a:cs typeface="Arial"/>
                <a:sym typeface="Arial"/>
              </a:rPr>
              <a:t>cognitive domain </a:t>
            </a:r>
            <a:r>
              <a:rPr lang="en" sz="1333" dirty="0">
                <a:solidFill>
                  <a:srgbClr val="231F20"/>
                </a:solidFill>
                <a:latin typeface="Arial"/>
                <a:ea typeface="Arial"/>
                <a:cs typeface="Arial"/>
                <a:sym typeface="Arial"/>
              </a:rPr>
              <a:t>which are appropriate for the purposes of engineering education.</a:t>
            </a:r>
            <a:endParaRPr sz="1333" dirty="0">
              <a:latin typeface="Arial"/>
              <a:ea typeface="Arial"/>
              <a:cs typeface="Arial"/>
              <a:sym typeface="Arial"/>
            </a:endParaRPr>
          </a:p>
          <a:p>
            <a:pPr>
              <a:lnSpc>
                <a:spcPct val="150000"/>
              </a:lnSpc>
              <a:spcBef>
                <a:spcPts val="1133"/>
              </a:spcBef>
            </a:pPr>
            <a:r>
              <a:rPr lang="en" sz="1333" dirty="0">
                <a:solidFill>
                  <a:srgbClr val="231F20"/>
                </a:solidFill>
                <a:latin typeface="Arial"/>
                <a:ea typeface="Arial"/>
                <a:cs typeface="Arial"/>
                <a:sym typeface="Arial"/>
              </a:rPr>
              <a:t>According to revised Bloom’s taxonomy, the levels in the cognitive domain are as follows:</a:t>
            </a:r>
            <a:endParaRPr sz="1333" dirty="0">
              <a:latin typeface="Arial"/>
              <a:ea typeface="Arial"/>
              <a:cs typeface="Arial"/>
              <a:sym typeface="Arial"/>
            </a:endParaRPr>
          </a:p>
        </p:txBody>
      </p:sp>
      <p:graphicFrame>
        <p:nvGraphicFramePr>
          <p:cNvPr id="551" name="Google Shape;551;p60"/>
          <p:cNvGraphicFramePr/>
          <p:nvPr>
            <p:extLst>
              <p:ext uri="{D42A27DB-BD31-4B8C-83A1-F6EECF244321}">
                <p14:modId xmlns:p14="http://schemas.microsoft.com/office/powerpoint/2010/main" val="612437325"/>
              </p:ext>
            </p:extLst>
          </p:nvPr>
        </p:nvGraphicFramePr>
        <p:xfrm>
          <a:off x="764818" y="2489361"/>
          <a:ext cx="10703167" cy="3270822"/>
        </p:xfrm>
        <a:graphic>
          <a:graphicData uri="http://schemas.openxmlformats.org/drawingml/2006/table">
            <a:tbl>
              <a:tblPr firstRow="1" bandRow="1">
                <a:noFill/>
              </a:tblPr>
              <a:tblGrid>
                <a:gridCol w="685900">
                  <a:extLst>
                    <a:ext uri="{9D8B030D-6E8A-4147-A177-3AD203B41FA5}">
                      <a16:colId xmlns:a16="http://schemas.microsoft.com/office/drawing/2014/main" val="20000"/>
                    </a:ext>
                  </a:extLst>
                </a:gridCol>
                <a:gridCol w="1558667">
                  <a:extLst>
                    <a:ext uri="{9D8B030D-6E8A-4147-A177-3AD203B41FA5}">
                      <a16:colId xmlns:a16="http://schemas.microsoft.com/office/drawing/2014/main" val="20001"/>
                    </a:ext>
                  </a:extLst>
                </a:gridCol>
                <a:gridCol w="8458600">
                  <a:extLst>
                    <a:ext uri="{9D8B030D-6E8A-4147-A177-3AD203B41FA5}">
                      <a16:colId xmlns:a16="http://schemas.microsoft.com/office/drawing/2014/main" val="20002"/>
                    </a:ext>
                  </a:extLst>
                </a:gridCol>
              </a:tblGrid>
              <a:tr h="452867">
                <a:tc>
                  <a:txBody>
                    <a:bodyPr/>
                    <a:lstStyle/>
                    <a:p>
                      <a:pPr marL="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Descriptor</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 of attainment</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471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1</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Remembering</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Recalling from the memory of the previously learned material</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2</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Understanding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Explaining ideas or concepts </a:t>
                      </a:r>
                      <a:r>
                        <a:rPr lang="en" sz="1300" u="none" strike="noStrike" cap="none" dirty="0">
                          <a:solidFill>
                            <a:srgbClr val="C00000"/>
                          </a:solidFill>
                          <a:latin typeface="Arial"/>
                          <a:ea typeface="Arial"/>
                          <a:cs typeface="Arial"/>
                          <a:sym typeface="Arial"/>
                        </a:rPr>
                        <a:t>(</a:t>
                      </a:r>
                      <a:r>
                        <a:rPr lang="en" sz="1300" b="1" u="none" strike="noStrike" cap="none" dirty="0">
                          <a:solidFill>
                            <a:srgbClr val="C00000"/>
                          </a:solidFill>
                          <a:latin typeface="Arial"/>
                          <a:ea typeface="Arial"/>
                          <a:cs typeface="Arial"/>
                          <a:sym typeface="Arial"/>
                        </a:rPr>
                        <a:t>in ones own words with rigour and precision</a:t>
                      </a:r>
                      <a:r>
                        <a:rPr lang="en" sz="1300" u="none" strike="noStrike" cap="none" dirty="0">
                          <a:solidFill>
                            <a:srgbClr val="C00000"/>
                          </a:solidFill>
                          <a:latin typeface="Arial"/>
                          <a:ea typeface="Arial"/>
                          <a:cs typeface="Arial"/>
                          <a:sym typeface="Arial"/>
                        </a:rPr>
                        <a:t>)</a:t>
                      </a:r>
                      <a:endParaRPr sz="1300"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3</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Applying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Using the information in another familiar situation (</a:t>
                      </a:r>
                      <a:r>
                        <a:rPr lang="en" sz="1300" b="1" u="none" strike="noStrike" cap="none" dirty="0">
                          <a:solidFill>
                            <a:srgbClr val="C00000"/>
                          </a:solidFill>
                          <a:latin typeface="Arial"/>
                          <a:ea typeface="Arial"/>
                          <a:cs typeface="Arial"/>
                          <a:sym typeface="Arial"/>
                        </a:rPr>
                        <a:t>ability to generalise and expand</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4</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Analysing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IN" sz="1300" u="none" strike="noStrike" cap="none" dirty="0">
                          <a:solidFill>
                            <a:srgbClr val="231F20"/>
                          </a:solidFill>
                          <a:latin typeface="Arial"/>
                          <a:ea typeface="Arial"/>
                          <a:cs typeface="Arial"/>
                          <a:sym typeface="Arial"/>
                        </a:rPr>
                        <a:t>D</a:t>
                      </a:r>
                      <a:r>
                        <a:rPr lang="en" sz="1300" u="none" strike="noStrike" cap="none" dirty="0">
                          <a:solidFill>
                            <a:srgbClr val="231F20"/>
                          </a:solidFill>
                          <a:latin typeface="Arial"/>
                          <a:ea typeface="Arial"/>
                          <a:cs typeface="Arial"/>
                          <a:sym typeface="Arial"/>
                        </a:rPr>
                        <a:t>ecomposing a system/information into  parts and connections between them to explore understandings and relationships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5</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Evaluating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Justifying a decision or course of action (</a:t>
                      </a:r>
                      <a:r>
                        <a:rPr lang="en" sz="1300" b="1" u="none" strike="noStrike" cap="none" dirty="0">
                          <a:solidFill>
                            <a:srgbClr val="C00000"/>
                          </a:solidFill>
                          <a:latin typeface="Arial"/>
                          <a:ea typeface="Arial"/>
                          <a:cs typeface="Arial"/>
                          <a:sym typeface="Arial"/>
                        </a:rPr>
                        <a:t>Pros and ons reasoning</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6</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Creating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Generating new ideas, products or new ways of viewing things </a:t>
                      </a:r>
                      <a:r>
                        <a:rPr lang="en" sz="1300" b="1" u="none" strike="noStrike" cap="none" dirty="0">
                          <a:solidFill>
                            <a:srgbClr val="C00000"/>
                          </a:solidFill>
                          <a:latin typeface="Arial"/>
                          <a:ea typeface="Arial"/>
                          <a:cs typeface="Arial"/>
                          <a:sym typeface="Arial"/>
                        </a:rPr>
                        <a:t>(out-of-the box thinking)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C32F2CDC-3275-4017-8E1D-214DCAC01790}"/>
              </a:ext>
            </a:extLst>
          </p:cNvPr>
          <p:cNvSpPr/>
          <p:nvPr/>
        </p:nvSpPr>
        <p:spPr>
          <a:xfrm>
            <a:off x="453081" y="502508"/>
            <a:ext cx="11516497" cy="5708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Slide Number Placeholder 2">
            <a:extLst>
              <a:ext uri="{FF2B5EF4-FFF2-40B4-BE49-F238E27FC236}">
                <a16:creationId xmlns:a16="http://schemas.microsoft.com/office/drawing/2014/main" id="{74F08074-1915-4EF3-9B13-2B94EF02DE3F}"/>
              </a:ext>
            </a:extLst>
          </p:cNvPr>
          <p:cNvSpPr>
            <a:spLocks noGrp="1"/>
          </p:cNvSpPr>
          <p:nvPr>
            <p:ph type="sldNum" sz="quarter" idx="12"/>
          </p:nvPr>
        </p:nvSpPr>
        <p:spPr/>
        <p:txBody>
          <a:bodyPr/>
          <a:lstStyle/>
          <a:p>
            <a:fld id="{71EC9CE2-5AEF-428F-9B76-4FE97200EC74}" type="slidenum">
              <a:rPr lang="en-IN" smtClean="0"/>
              <a:t>38</a:t>
            </a:fld>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8" name="Google Shape;558;p61"/>
          <p:cNvSpPr txBox="1"/>
          <p:nvPr/>
        </p:nvSpPr>
        <p:spPr>
          <a:xfrm>
            <a:off x="1084000" y="4346088"/>
            <a:ext cx="10024000" cy="184800"/>
          </a:xfrm>
          <a:prstGeom prst="rect">
            <a:avLst/>
          </a:prstGeom>
          <a:noFill/>
          <a:ln>
            <a:noFill/>
          </a:ln>
        </p:spPr>
        <p:txBody>
          <a:bodyPr spcFirstLastPara="1" wrap="square" lIns="0" tIns="16933" rIns="0" bIns="0" anchor="t" anchorCtr="0">
            <a:noAutofit/>
          </a:bodyPr>
          <a:lstStyle/>
          <a:p>
            <a:pPr marL="1693" algn="ctr"/>
            <a:r>
              <a:rPr lang="en" sz="1333" b="1" dirty="0">
                <a:solidFill>
                  <a:srgbClr val="231F20"/>
                </a:solidFill>
                <a:latin typeface="Arial"/>
                <a:ea typeface="Arial"/>
                <a:cs typeface="Arial"/>
                <a:sym typeface="Arial"/>
              </a:rPr>
              <a:t> Revised  Bloom’s Taxonomy</a:t>
            </a:r>
            <a:endParaRPr sz="1333" b="1" dirty="0">
              <a:solidFill>
                <a:srgbClr val="231F20"/>
              </a:solidFill>
              <a:latin typeface="Arial"/>
              <a:ea typeface="Arial"/>
              <a:cs typeface="Arial"/>
              <a:sym typeface="Arial"/>
            </a:endParaRPr>
          </a:p>
          <a:p>
            <a:pPr marL="1693" algn="ctr"/>
            <a:endParaRPr sz="1333" b="1" dirty="0">
              <a:solidFill>
                <a:srgbClr val="231F20"/>
              </a:solidFill>
            </a:endParaRPr>
          </a:p>
          <a:p>
            <a:pPr marL="1693"/>
            <a:endParaRPr sz="933" dirty="0">
              <a:latin typeface="Arial"/>
              <a:ea typeface="Arial"/>
              <a:cs typeface="Arial"/>
              <a:sym typeface="Arial"/>
            </a:endParaRPr>
          </a:p>
        </p:txBody>
      </p:sp>
      <p:sp>
        <p:nvSpPr>
          <p:cNvPr id="559" name="Google Shape;559;p61"/>
          <p:cNvSpPr/>
          <p:nvPr/>
        </p:nvSpPr>
        <p:spPr>
          <a:xfrm>
            <a:off x="4307934" y="851711"/>
            <a:ext cx="3203600" cy="336606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561" name="Google Shape;561;p61"/>
          <p:cNvSpPr txBox="1"/>
          <p:nvPr/>
        </p:nvSpPr>
        <p:spPr>
          <a:xfrm>
            <a:off x="214490" y="5125156"/>
            <a:ext cx="11390488" cy="798677"/>
          </a:xfrm>
          <a:prstGeom prst="rect">
            <a:avLst/>
          </a:prstGeom>
          <a:noFill/>
          <a:ln>
            <a:noFill/>
          </a:ln>
        </p:spPr>
        <p:txBody>
          <a:bodyPr spcFirstLastPara="1" wrap="square" lIns="121900" tIns="121900" rIns="121900" bIns="121900" anchor="t" anchorCtr="0">
            <a:noAutofit/>
          </a:bodyPr>
          <a:lstStyle/>
          <a:p>
            <a:r>
              <a:rPr lang="en" sz="1467" dirty="0">
                <a:solidFill>
                  <a:schemeClr val="hlink"/>
                </a:solidFill>
              </a:rPr>
              <a:t> 		</a:t>
            </a:r>
            <a:r>
              <a:rPr lang="en" sz="2000" b="1" dirty="0"/>
              <a:t>Bloom’s taxonomy is hierarchical; </a:t>
            </a:r>
          </a:p>
          <a:p>
            <a:r>
              <a:rPr lang="en" sz="2000" b="1" dirty="0"/>
              <a:t>		learning at higher level requires skills at a lower level  to be attained</a:t>
            </a:r>
            <a:endParaRPr sz="1600" b="1" dirty="0"/>
          </a:p>
        </p:txBody>
      </p:sp>
      <p:sp>
        <p:nvSpPr>
          <p:cNvPr id="4" name="Rectangle 3">
            <a:extLst>
              <a:ext uri="{FF2B5EF4-FFF2-40B4-BE49-F238E27FC236}">
                <a16:creationId xmlns:a16="http://schemas.microsoft.com/office/drawing/2014/main" id="{BD321D68-CFC6-40A6-8E4F-8E8F6E48F6D4}"/>
              </a:ext>
            </a:extLst>
          </p:cNvPr>
          <p:cNvSpPr/>
          <p:nvPr/>
        </p:nvSpPr>
        <p:spPr>
          <a:xfrm>
            <a:off x="601362" y="288324"/>
            <a:ext cx="11318789" cy="61042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6BAC4F53-9B9A-4A97-B762-DB3595B4B878}"/>
              </a:ext>
            </a:extLst>
          </p:cNvPr>
          <p:cNvSpPr>
            <a:spLocks noGrp="1"/>
          </p:cNvSpPr>
          <p:nvPr>
            <p:ph type="sldNum" sz="quarter" idx="12"/>
          </p:nvPr>
        </p:nvSpPr>
        <p:spPr/>
        <p:txBody>
          <a:bodyPr/>
          <a:lstStyle/>
          <a:p>
            <a:fld id="{71EC9CE2-5AEF-428F-9B76-4FE97200EC74}" type="slidenum">
              <a:rPr lang="en-IN" smtClean="0"/>
              <a:t>39</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94AE-23DC-0D35-C3F1-5FC6C614A3BF}"/>
              </a:ext>
            </a:extLst>
          </p:cNvPr>
          <p:cNvSpPr>
            <a:spLocks noGrp="1"/>
          </p:cNvSpPr>
          <p:nvPr>
            <p:ph type="title"/>
          </p:nvPr>
        </p:nvSpPr>
        <p:spPr>
          <a:xfrm>
            <a:off x="838200" y="365126"/>
            <a:ext cx="10515600" cy="598702"/>
          </a:xfrm>
        </p:spPr>
        <p:txBody>
          <a:bodyPr>
            <a:normAutofit fontScale="90000"/>
          </a:bodyPr>
          <a:lstStyle/>
          <a:p>
            <a:pPr algn="ctr"/>
            <a:r>
              <a:rPr lang="en-IN" dirty="0"/>
              <a:t>What is Quality</a:t>
            </a:r>
          </a:p>
        </p:txBody>
      </p:sp>
      <p:sp>
        <p:nvSpPr>
          <p:cNvPr id="3" name="Content Placeholder 2">
            <a:extLst>
              <a:ext uri="{FF2B5EF4-FFF2-40B4-BE49-F238E27FC236}">
                <a16:creationId xmlns:a16="http://schemas.microsoft.com/office/drawing/2014/main" id="{C2EA128E-EE4E-37CE-EA3B-73D4E25412D2}"/>
              </a:ext>
            </a:extLst>
          </p:cNvPr>
          <p:cNvSpPr>
            <a:spLocks noGrp="1"/>
          </p:cNvSpPr>
          <p:nvPr>
            <p:ph idx="1"/>
          </p:nvPr>
        </p:nvSpPr>
        <p:spPr>
          <a:xfrm>
            <a:off x="838200" y="1062681"/>
            <a:ext cx="10515600" cy="5114282"/>
          </a:xfrm>
        </p:spPr>
        <p:txBody>
          <a:bodyPr>
            <a:normAutofit fontScale="92500" lnSpcReduction="10000"/>
          </a:bodyPr>
          <a:lstStyle/>
          <a:p>
            <a:pPr>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Quality – </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stating what is to be achieved    POs , COs and PO</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 mapping [3]</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steps (actions) to do to achieve it  T-L-A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constructive alignment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[2]</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In-course feedback and improvement</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Measuring the COs </a:t>
            </a:r>
            <a:r>
              <a:rPr lang="en-IN" sz="2800" b="1" dirty="0">
                <a:latin typeface="Calibri Light" panose="020F0302020204030204" pitchFamily="34" charset="0"/>
                <a:ea typeface="Calibri Light" panose="020F0302020204030204" pitchFamily="34" charset="0"/>
                <a:cs typeface="Calibri Light" panose="020F0302020204030204" pitchFamily="34" charset="0"/>
              </a:rPr>
              <a:t>– *Assessment of Attainment of COs [3]</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Analyse  Attainment and &amp; take up improvements [7]</a:t>
            </a:r>
          </a:p>
          <a:p>
            <a:pPr marL="685800" indent="0">
              <a:lnSpc>
                <a:spcPct val="107000"/>
              </a:lnSpc>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*If expectations are set high –assessment may be low.</a:t>
            </a: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If expectations are set low – assessments  may be high</a:t>
            </a:r>
          </a:p>
          <a:p>
            <a:pPr marL="914400">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Expectations to be set appropriately</a:t>
            </a:r>
          </a:p>
          <a:p>
            <a:endParaRPr lang="en-IN" dirty="0"/>
          </a:p>
        </p:txBody>
      </p:sp>
      <p:sp>
        <p:nvSpPr>
          <p:cNvPr id="4" name="Slide Number Placeholder 3">
            <a:extLst>
              <a:ext uri="{FF2B5EF4-FFF2-40B4-BE49-F238E27FC236}">
                <a16:creationId xmlns:a16="http://schemas.microsoft.com/office/drawing/2014/main" id="{F308ED7F-0E5E-4818-E3A5-C13FF8D62320}"/>
              </a:ext>
            </a:extLst>
          </p:cNvPr>
          <p:cNvSpPr>
            <a:spLocks noGrp="1"/>
          </p:cNvSpPr>
          <p:nvPr>
            <p:ph type="sldNum" sz="quarter" idx="12"/>
          </p:nvPr>
        </p:nvSpPr>
        <p:spPr/>
        <p:txBody>
          <a:bodyPr/>
          <a:lstStyle/>
          <a:p>
            <a:fld id="{71EC9CE2-5AEF-428F-9B76-4FE97200EC74}" type="slidenum">
              <a:rPr lang="en-IN" smtClean="0"/>
              <a:t>4</a:t>
            </a:fld>
            <a:endParaRPr lang="en-IN" dirty="0"/>
          </a:p>
        </p:txBody>
      </p:sp>
      <p:sp>
        <p:nvSpPr>
          <p:cNvPr id="5" name="Rectangle 4">
            <a:extLst>
              <a:ext uri="{FF2B5EF4-FFF2-40B4-BE49-F238E27FC236}">
                <a16:creationId xmlns:a16="http://schemas.microsoft.com/office/drawing/2014/main" id="{CAE08183-0AAD-2D7C-C736-E1534908CBD9}"/>
              </a:ext>
            </a:extLst>
          </p:cNvPr>
          <p:cNvSpPr/>
          <p:nvPr/>
        </p:nvSpPr>
        <p:spPr>
          <a:xfrm>
            <a:off x="645952" y="234892"/>
            <a:ext cx="10796631" cy="61214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5812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sp>
        <p:nvSpPr>
          <p:cNvPr id="568" name="Google Shape;568;p62"/>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71" name="Google Shape;571;p62"/>
          <p:cNvGraphicFramePr/>
          <p:nvPr>
            <p:extLst>
              <p:ext uri="{D42A27DB-BD31-4B8C-83A1-F6EECF244321}">
                <p14:modId xmlns:p14="http://schemas.microsoft.com/office/powerpoint/2010/main" val="1508248928"/>
              </p:ext>
            </p:extLst>
          </p:nvPr>
        </p:nvGraphicFramePr>
        <p:xfrm>
          <a:off x="759368" y="3429401"/>
          <a:ext cx="10695467" cy="2627567"/>
        </p:xfrm>
        <a:graphic>
          <a:graphicData uri="http://schemas.openxmlformats.org/drawingml/2006/table">
            <a:tbl>
              <a:tblPr firstRow="1" bandRow="1">
                <a:noFill/>
              </a:tblPr>
              <a:tblGrid>
                <a:gridCol w="1679067">
                  <a:extLst>
                    <a:ext uri="{9D8B030D-6E8A-4147-A177-3AD203B41FA5}">
                      <a16:colId xmlns:a16="http://schemas.microsoft.com/office/drawing/2014/main" val="20000"/>
                    </a:ext>
                  </a:extLst>
                </a:gridCol>
                <a:gridCol w="5285233">
                  <a:extLst>
                    <a:ext uri="{9D8B030D-6E8A-4147-A177-3AD203B41FA5}">
                      <a16:colId xmlns:a16="http://schemas.microsoft.com/office/drawing/2014/main" val="20001"/>
                    </a:ext>
                  </a:extLst>
                </a:gridCol>
                <a:gridCol w="3731167">
                  <a:extLst>
                    <a:ext uri="{9D8B030D-6E8A-4147-A177-3AD203B41FA5}">
                      <a16:colId xmlns:a16="http://schemas.microsoft.com/office/drawing/2014/main" val="20002"/>
                    </a:ext>
                  </a:extLst>
                </a:gridCol>
              </a:tblGrid>
              <a:tr h="358567">
                <a:tc>
                  <a:txBody>
                    <a:bodyPr/>
                    <a:lstStyle/>
                    <a:p>
                      <a:pPr marL="254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Level</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cues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269000">
                <a:tc>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1. Remember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facts, conventions,  definitions,</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jargon,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technical</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terms, classifications,  categories, and criteria</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methodology and procedures,  abstractions, principles, and theories in the field</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knowledge of dates, events, places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mastery of subject matter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list, define, tell, describe, recite, recall,</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identify, show, label, tabulate, quote, name,</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who, when, where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573" name="Google Shape;573;p62"/>
          <p:cNvGraphicFramePr/>
          <p:nvPr>
            <p:extLst>
              <p:ext uri="{D42A27DB-BD31-4B8C-83A1-F6EECF244321}">
                <p14:modId xmlns:p14="http://schemas.microsoft.com/office/powerpoint/2010/main" val="1782157996"/>
              </p:ext>
            </p:extLst>
          </p:nvPr>
        </p:nvGraphicFramePr>
        <p:xfrm>
          <a:off x="717601" y="458914"/>
          <a:ext cx="10737866" cy="319333"/>
        </p:xfrm>
        <a:graphic>
          <a:graphicData uri="http://schemas.openxmlformats.org/drawingml/2006/table">
            <a:tbl>
              <a:tblPr firstRow="1" bandRow="1">
                <a:noFill/>
              </a:tblPr>
              <a:tblGrid>
                <a:gridCol w="545233">
                  <a:extLst>
                    <a:ext uri="{9D8B030D-6E8A-4147-A177-3AD203B41FA5}">
                      <a16:colId xmlns:a16="http://schemas.microsoft.com/office/drawing/2014/main" val="20000"/>
                    </a:ext>
                  </a:extLst>
                </a:gridCol>
                <a:gridCol w="10192633">
                  <a:extLst>
                    <a:ext uri="{9D8B030D-6E8A-4147-A177-3AD203B41FA5}">
                      <a16:colId xmlns:a16="http://schemas.microsoft.com/office/drawing/2014/main" val="20001"/>
                    </a:ext>
                  </a:extLst>
                </a:gridCol>
              </a:tblGrid>
              <a:tr h="319333">
                <a:tc>
                  <a:txBody>
                    <a:bodyPr/>
                    <a:lstStyle/>
                    <a:p>
                      <a:pPr marL="38100" marR="0" lvl="0" indent="0" algn="l" rtl="0">
                        <a:lnSpc>
                          <a:spcPct val="100000"/>
                        </a:lnSpc>
                        <a:spcBef>
                          <a:spcPts val="0"/>
                        </a:spcBef>
                        <a:spcAft>
                          <a:spcPts val="0"/>
                        </a:spcAft>
                        <a:buNone/>
                      </a:pPr>
                      <a:endParaRPr sz="1600" u="none" strike="noStrike" cap="none" dirty="0">
                        <a:solidFill>
                          <a:schemeClr val="tx1"/>
                        </a:solidFill>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1600" b="1" u="none" strike="noStrike" cap="none" dirty="0">
                          <a:solidFill>
                            <a:schemeClr val="tx1"/>
                          </a:solidFill>
                          <a:latin typeface="Arial"/>
                          <a:ea typeface="Arial"/>
                          <a:cs typeface="Arial"/>
                          <a:sym typeface="Arial"/>
                        </a:rPr>
                        <a:t>Action Verbs for Assessment</a:t>
                      </a:r>
                      <a:endParaRPr sz="16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574" name="Google Shape;574;p62"/>
          <p:cNvSpPr txBox="1"/>
          <p:nvPr/>
        </p:nvSpPr>
        <p:spPr>
          <a:xfrm>
            <a:off x="759367" y="1020133"/>
            <a:ext cx="10594400" cy="2325600"/>
          </a:xfrm>
          <a:prstGeom prst="rect">
            <a:avLst/>
          </a:prstGeom>
          <a:noFill/>
          <a:ln>
            <a:noFill/>
          </a:ln>
        </p:spPr>
        <p:txBody>
          <a:bodyPr spcFirstLastPara="1" wrap="square" lIns="0" tIns="16933" rIns="0" bIns="0" anchor="ctr" anchorCtr="0">
            <a:noAutofit/>
          </a:bodyPr>
          <a:lstStyle/>
          <a:p>
            <a:pPr marL="16933" marR="6773">
              <a:lnSpc>
                <a:spcPct val="150000"/>
              </a:lnSpc>
            </a:pPr>
            <a:r>
              <a:rPr lang="en" sz="1333" b="1" dirty="0">
                <a:solidFill>
                  <a:srgbClr val="231F20"/>
                </a:solidFill>
                <a:latin typeface="Arial"/>
                <a:ea typeface="Arial"/>
                <a:cs typeface="Arial"/>
                <a:sym typeface="Arial"/>
              </a:rPr>
              <a:t>Choice of action verbs in constructing assessment questions is important to consider. Quite often, the  action verbs are indicators of the complexity (level) of the question. Over time, educators have come up with  a taxonomy of measurable verbs corresponding to each of the Bloom’s cognitive levels.</a:t>
            </a:r>
            <a:endParaRPr sz="1333" b="1" dirty="0">
              <a:solidFill>
                <a:srgbClr val="231F20"/>
              </a:solidFill>
              <a:latin typeface="Arial"/>
              <a:ea typeface="Arial"/>
              <a:cs typeface="Arial"/>
              <a:sym typeface="Arial"/>
            </a:endParaRPr>
          </a:p>
          <a:p>
            <a:pPr marL="16933" marR="6773">
              <a:lnSpc>
                <a:spcPct val="150000"/>
              </a:lnSpc>
            </a:pPr>
            <a:r>
              <a:rPr lang="en" sz="1333" b="1" dirty="0">
                <a:solidFill>
                  <a:srgbClr val="231F20"/>
                </a:solidFill>
                <a:latin typeface="Arial"/>
                <a:ea typeface="Arial"/>
                <a:cs typeface="Arial"/>
                <a:sym typeface="Arial"/>
              </a:rPr>
              <a:t>These verbs  help us not only to describe and classify observable knowledge, skills and abilities but also to frame the  examination or assignment questions that are appropriate to the level we are trying to assess.</a:t>
            </a:r>
            <a:endParaRPr sz="1333" b="1" dirty="0">
              <a:latin typeface="Arial"/>
              <a:ea typeface="Arial"/>
              <a:cs typeface="Arial"/>
              <a:sym typeface="Arial"/>
            </a:endParaRPr>
          </a:p>
          <a:p>
            <a:pPr marL="16933" marR="8466">
              <a:lnSpc>
                <a:spcPct val="150000"/>
              </a:lnSpc>
              <a:spcBef>
                <a:spcPts val="1507"/>
              </a:spcBef>
            </a:pPr>
            <a:r>
              <a:rPr lang="en" sz="1333" b="1" dirty="0">
                <a:solidFill>
                  <a:srgbClr val="231F20"/>
                </a:solidFill>
                <a:latin typeface="Arial"/>
                <a:ea typeface="Arial"/>
                <a:cs typeface="Arial"/>
                <a:sym typeface="Arial"/>
              </a:rPr>
              <a:t>Suggestive list of skills/ competencies to be demonstrated at each of the Bloom’s level and  corresponding cues/ verbs for the examination/ test questions is given below:</a:t>
            </a:r>
            <a:endParaRPr sz="1333"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1A0FD3E3-CFCF-4BA8-B714-49B9011C1C70}"/>
              </a:ext>
            </a:extLst>
          </p:cNvPr>
          <p:cNvSpPr>
            <a:spLocks noGrp="1"/>
          </p:cNvSpPr>
          <p:nvPr>
            <p:ph type="sldNum" sz="quarter" idx="12"/>
          </p:nvPr>
        </p:nvSpPr>
        <p:spPr/>
        <p:txBody>
          <a:bodyPr/>
          <a:lstStyle/>
          <a:p>
            <a:fld id="{71EC9CE2-5AEF-428F-9B76-4FE97200EC74}" type="slidenum">
              <a:rPr lang="en-IN" smtClean="0"/>
              <a:t>40</a:t>
            </a:fld>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6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84" name="Google Shape;584;p63"/>
          <p:cNvGraphicFramePr/>
          <p:nvPr>
            <p:extLst>
              <p:ext uri="{D42A27DB-BD31-4B8C-83A1-F6EECF244321}">
                <p14:modId xmlns:p14="http://schemas.microsoft.com/office/powerpoint/2010/main" val="3882103135"/>
              </p:ext>
            </p:extLst>
          </p:nvPr>
        </p:nvGraphicFramePr>
        <p:xfrm>
          <a:off x="733802" y="624967"/>
          <a:ext cx="10721833" cy="5138571"/>
        </p:xfrm>
        <a:graphic>
          <a:graphicData uri="http://schemas.openxmlformats.org/drawingml/2006/table">
            <a:tbl>
              <a:tblPr firstRow="1" bandRow="1">
                <a:noFill/>
              </a:tblPr>
              <a:tblGrid>
                <a:gridCol w="1683233">
                  <a:extLst>
                    <a:ext uri="{9D8B030D-6E8A-4147-A177-3AD203B41FA5}">
                      <a16:colId xmlns:a16="http://schemas.microsoft.com/office/drawing/2014/main" val="20000"/>
                    </a:ext>
                  </a:extLst>
                </a:gridCol>
                <a:gridCol w="5298233">
                  <a:extLst>
                    <a:ext uri="{9D8B030D-6E8A-4147-A177-3AD203B41FA5}">
                      <a16:colId xmlns:a16="http://schemas.microsoft.com/office/drawing/2014/main" val="20001"/>
                    </a:ext>
                  </a:extLst>
                </a:gridCol>
                <a:gridCol w="3740367">
                  <a:extLst>
                    <a:ext uri="{9D8B030D-6E8A-4147-A177-3AD203B41FA5}">
                      <a16:colId xmlns:a16="http://schemas.microsoft.com/office/drawing/2014/main" val="20002"/>
                    </a:ext>
                  </a:extLst>
                </a:gridCol>
              </a:tblGrid>
              <a:tr h="335700">
                <a:tc>
                  <a:txBody>
                    <a:bodyPr/>
                    <a:lstStyle/>
                    <a:p>
                      <a:pPr marL="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Level</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Question cues / Verbs for tests</a:t>
                      </a:r>
                      <a:endParaRPr sz="1600" u="none" strike="noStrike" cap="none" dirty="0">
                        <a:latin typeface="Arial"/>
                        <a:ea typeface="Arial"/>
                        <a:cs typeface="Arial"/>
                        <a:sym typeface="Arial"/>
                      </a:endParaRPr>
                    </a:p>
                  </a:txBody>
                  <a:tcPr marL="0" marR="0" marT="15067" marB="0">
                    <a:noFill/>
                  </a:tcPr>
                </a:tc>
                <a:extLst>
                  <a:ext uri="{0D108BD9-81ED-4DB2-BD59-A6C34878D82A}">
                    <a16:rowId xmlns:a16="http://schemas.microsoft.com/office/drawing/2014/main" val="10000"/>
                  </a:ext>
                </a:extLst>
              </a:tr>
              <a:tr h="1804157">
                <a:tc>
                  <a:txBody>
                    <a:bodyPr/>
                    <a:lstStyle/>
                    <a:p>
                      <a:pPr marL="0" marR="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2. Understand</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understanding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grasp meaning</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translate knowledge into new context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interpret facts, compare, contrast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order, group, infer causes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predict consequences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d</a:t>
                      </a:r>
                      <a:r>
                        <a:rPr lang="en" sz="1300" b="1" u="none" strike="noStrike" cap="none" dirty="0">
                          <a:solidFill>
                            <a:srgbClr val="231F20"/>
                          </a:solidFill>
                          <a:latin typeface="Arial"/>
                          <a:ea typeface="Arial"/>
                          <a:cs typeface="Arial"/>
                          <a:sym typeface="Arial"/>
                        </a:rPr>
                        <a:t>escribe, explain,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paraphrase, restate,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associate, contrast, summarize,  differentiate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interpret, discuss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3. Apply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methods, concepts, laws, theories in new</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situations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solve problems using required skills or knowledge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Demonstrating correct usage of a method or procedure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calculate, predict, apply, solve, illustrate, use,</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demonstrate, determine, model,  experiment,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show, examine, modify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4. Analyse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break down a complex problem into parts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relationships and interaction between the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different parts of a complex problem</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missing information, sometimes the  redundant information and the  contradictory  information, if any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classify, outline, break down, categorize,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analyze, diagram, illustrate, infer, select</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85" name="Google Shape;585;p63"/>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E3F121C-B4CA-4C02-90AB-0CA2A91F1E94}"/>
              </a:ext>
            </a:extLst>
          </p:cNvPr>
          <p:cNvSpPr>
            <a:spLocks noGrp="1"/>
          </p:cNvSpPr>
          <p:nvPr>
            <p:ph type="sldNum" sz="quarter" idx="12"/>
          </p:nvPr>
        </p:nvSpPr>
        <p:spPr/>
        <p:txBody>
          <a:bodyPr/>
          <a:lstStyle/>
          <a:p>
            <a:fld id="{71EC9CE2-5AEF-428F-9B76-4FE97200EC74}" type="slidenum">
              <a:rPr lang="en-IN" smtClean="0"/>
              <a:t>41</a:t>
            </a:fld>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2" name="Google Shape;592;p6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95" name="Google Shape;595;p64"/>
          <p:cNvGraphicFramePr/>
          <p:nvPr>
            <p:extLst>
              <p:ext uri="{D42A27DB-BD31-4B8C-83A1-F6EECF244321}">
                <p14:modId xmlns:p14="http://schemas.microsoft.com/office/powerpoint/2010/main" val="1692412344"/>
              </p:ext>
            </p:extLst>
          </p:nvPr>
        </p:nvGraphicFramePr>
        <p:xfrm>
          <a:off x="753035" y="577201"/>
          <a:ext cx="10702600" cy="4075627"/>
        </p:xfrm>
        <a:graphic>
          <a:graphicData uri="http://schemas.openxmlformats.org/drawingml/2006/table">
            <a:tbl>
              <a:tblPr firstRow="1" bandRow="1">
                <a:noFill/>
              </a:tblPr>
              <a:tblGrid>
                <a:gridCol w="1680200">
                  <a:extLst>
                    <a:ext uri="{9D8B030D-6E8A-4147-A177-3AD203B41FA5}">
                      <a16:colId xmlns:a16="http://schemas.microsoft.com/office/drawing/2014/main" val="20000"/>
                    </a:ext>
                  </a:extLst>
                </a:gridCol>
                <a:gridCol w="5288733">
                  <a:extLst>
                    <a:ext uri="{9D8B030D-6E8A-4147-A177-3AD203B41FA5}">
                      <a16:colId xmlns:a16="http://schemas.microsoft.com/office/drawing/2014/main" val="20001"/>
                    </a:ext>
                  </a:extLst>
                </a:gridCol>
                <a:gridCol w="3733667">
                  <a:extLst>
                    <a:ext uri="{9D8B030D-6E8A-4147-A177-3AD203B41FA5}">
                      <a16:colId xmlns:a16="http://schemas.microsoft.com/office/drawing/2014/main" val="20002"/>
                    </a:ext>
                  </a:extLst>
                </a:gridCol>
              </a:tblGrid>
              <a:tr h="362369">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Level</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a:solidFill>
                            <a:srgbClr val="231F20"/>
                          </a:solidFill>
                          <a:latin typeface="Arial"/>
                          <a:ea typeface="Arial"/>
                          <a:cs typeface="Arial"/>
                          <a:sym typeface="Arial"/>
                        </a:rPr>
                        <a:t>Question cues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0" marR="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5.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compare and discriminate between ideas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assess value of theories, presentations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make choices based on reasoned argument</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verify value of evidence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recognize subjectivity</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use of definite criteria for judgments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assess, decide, choose, rank, grade,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test,  measure, defend, recommend,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convince,  select, judge, support,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conclude, argue,  justify, compare,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summarize,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48032">
                <a:tc>
                  <a:txBody>
                    <a:bodyPr/>
                    <a:lstStyle/>
                    <a:p>
                      <a:pPr marL="0" marR="0" lvl="0" indent="0" algn="l" rtl="0">
                        <a:lnSpc>
                          <a:spcPct val="150000"/>
                        </a:lnSpc>
                        <a:spcBef>
                          <a:spcPts val="0"/>
                        </a:spcBef>
                        <a:spcAft>
                          <a:spcPts val="0"/>
                        </a:spcAft>
                        <a:buNone/>
                      </a:pPr>
                      <a:r>
                        <a:rPr lang="en" sz="1500" b="1">
                          <a:solidFill>
                            <a:srgbClr val="231F20"/>
                          </a:solidFill>
                          <a:latin typeface="Arial"/>
                          <a:ea typeface="Arial"/>
                          <a:cs typeface="Arial"/>
                          <a:sym typeface="Arial"/>
                        </a:rPr>
                        <a:t> </a:t>
                      </a:r>
                      <a:r>
                        <a:rPr lang="en" sz="1500" b="1" u="none" strike="noStrike" cap="none">
                          <a:solidFill>
                            <a:srgbClr val="231F20"/>
                          </a:solidFill>
                          <a:latin typeface="Arial"/>
                          <a:ea typeface="Arial"/>
                          <a:cs typeface="Arial"/>
                          <a:sym typeface="Arial"/>
                        </a:rPr>
                        <a:t>6. Create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use old ideas to create new ones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Combine parts to make (new) whole,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generalize from given facts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relate knowledge from several areas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predict, draw conclusions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design, formulate, build, invent, create,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 compose, generate, derive, modify,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develop, integrate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596" name="Google Shape;596;p64"/>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dirty="0">
                <a:solidFill>
                  <a:srgbClr val="FFFFFF"/>
                </a:solidFill>
                <a:latin typeface="Arial"/>
                <a:ea typeface="Arial"/>
                <a:cs typeface="Arial"/>
                <a:sym typeface="Arial"/>
              </a:rPr>
              <a:t>Examination Reformolicy</a:t>
            </a:r>
            <a:endParaRPr sz="667" dirty="0">
              <a:latin typeface="Arial"/>
              <a:ea typeface="Arial"/>
              <a:cs typeface="Arial"/>
              <a:sym typeface="Arial"/>
            </a:endParaRPr>
          </a:p>
        </p:txBody>
      </p:sp>
      <p:sp>
        <p:nvSpPr>
          <p:cNvPr id="597" name="Google Shape;597;p64"/>
          <p:cNvSpPr txBox="1"/>
          <p:nvPr/>
        </p:nvSpPr>
        <p:spPr>
          <a:xfrm>
            <a:off x="752133" y="4850500"/>
            <a:ext cx="10702800" cy="1354000"/>
          </a:xfrm>
          <a:prstGeom prst="rect">
            <a:avLst/>
          </a:prstGeom>
          <a:noFill/>
          <a:ln>
            <a:noFill/>
          </a:ln>
        </p:spPr>
        <p:txBody>
          <a:bodyPr spcFirstLastPara="1" wrap="square" lIns="0" tIns="16933" rIns="0" bIns="0" anchor="t" anchorCtr="0">
            <a:noAutofit/>
          </a:bodyPr>
          <a:lstStyle/>
          <a:p>
            <a:pPr marL="16933" marR="6773" indent="609585">
              <a:lnSpc>
                <a:spcPct val="150000"/>
              </a:lnSpc>
            </a:pPr>
            <a:r>
              <a:rPr lang="en" sz="1467" b="1" dirty="0">
                <a:solidFill>
                  <a:srgbClr val="231F20"/>
                </a:solidFill>
                <a:latin typeface="Arial"/>
                <a:ea typeface="Arial"/>
                <a:cs typeface="Arial"/>
                <a:sym typeface="Arial"/>
              </a:rPr>
              <a:t>It may be noted that some of the verbs in the above table are associated with multiple Bloom’s  Taxonomy levels. These verbs are actions that could apply to different activities. We need to keep in mind that  it is the skill, action or activity we need students to demonstrate that will determine the contextual meaning of  the verb used in the assessment question.</a:t>
            </a:r>
            <a:endParaRPr sz="1467"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ADD98DB6-0CB7-4E1E-AC4E-A743A8C591A6}"/>
              </a:ext>
            </a:extLst>
          </p:cNvPr>
          <p:cNvSpPr>
            <a:spLocks noGrp="1"/>
          </p:cNvSpPr>
          <p:nvPr>
            <p:ph type="sldNum" sz="quarter" idx="12"/>
          </p:nvPr>
        </p:nvSpPr>
        <p:spPr/>
        <p:txBody>
          <a:bodyPr/>
          <a:lstStyle/>
          <a:p>
            <a:fld id="{71EC9CE2-5AEF-428F-9B76-4FE97200EC74}" type="slidenum">
              <a:rPr lang="en-IN" smtClean="0"/>
              <a:t>42</a:t>
            </a:fld>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607" name="Google Shape;607;p65"/>
          <p:cNvGraphicFramePr/>
          <p:nvPr>
            <p:extLst>
              <p:ext uri="{D42A27DB-BD31-4B8C-83A1-F6EECF244321}">
                <p14:modId xmlns:p14="http://schemas.microsoft.com/office/powerpoint/2010/main" val="2408017849"/>
              </p:ext>
            </p:extLst>
          </p:nvPr>
        </p:nvGraphicFramePr>
        <p:xfrm>
          <a:off x="879201" y="129824"/>
          <a:ext cx="10447266" cy="438588"/>
        </p:xfrm>
        <a:graphic>
          <a:graphicData uri="http://schemas.openxmlformats.org/drawingml/2006/table">
            <a:tbl>
              <a:tblPr firstRow="1" bandRow="1">
                <a:noFill/>
              </a:tblPr>
              <a:tblGrid>
                <a:gridCol w="526733">
                  <a:extLst>
                    <a:ext uri="{9D8B030D-6E8A-4147-A177-3AD203B41FA5}">
                      <a16:colId xmlns:a16="http://schemas.microsoft.com/office/drawing/2014/main" val="20000"/>
                    </a:ext>
                  </a:extLst>
                </a:gridCol>
                <a:gridCol w="9920533">
                  <a:extLst>
                    <a:ext uri="{9D8B030D-6E8A-4147-A177-3AD203B41FA5}">
                      <a16:colId xmlns:a16="http://schemas.microsoft.com/office/drawing/2014/main" val="20001"/>
                    </a:ext>
                  </a:extLst>
                </a:gridCol>
              </a:tblGrid>
              <a:tr h="438588">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Assessment Planning</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608" name="Google Shape;608;p65"/>
          <p:cNvSpPr txBox="1"/>
          <p:nvPr/>
        </p:nvSpPr>
        <p:spPr>
          <a:xfrm>
            <a:off x="879200" y="634314"/>
            <a:ext cx="10447200" cy="1960605"/>
          </a:xfrm>
          <a:prstGeom prst="rect">
            <a:avLst/>
          </a:prstGeom>
          <a:noFill/>
          <a:ln>
            <a:noFill/>
          </a:ln>
        </p:spPr>
        <p:txBody>
          <a:bodyPr spcFirstLastPara="1" wrap="square" lIns="0" tIns="16933" rIns="0" bIns="0" anchor="t" anchorCtr="0">
            <a:noAutofit/>
          </a:bodyPr>
          <a:lstStyle/>
          <a:p>
            <a:pPr marR="7620">
              <a:lnSpc>
                <a:spcPct val="150000"/>
              </a:lnSpc>
              <a:spcBef>
                <a:spcPts val="1133"/>
              </a:spcBef>
            </a:pPr>
            <a:r>
              <a:rPr lang="en" sz="1333" dirty="0">
                <a:solidFill>
                  <a:srgbClr val="231F20"/>
                </a:solidFill>
                <a:latin typeface="Arial"/>
                <a:ea typeface="Arial"/>
                <a:cs typeface="Arial"/>
                <a:sym typeface="Arial"/>
              </a:rPr>
              <a:t>   </a:t>
            </a:r>
            <a:r>
              <a:rPr lang="en" sz="1600" b="1" dirty="0">
                <a:solidFill>
                  <a:srgbClr val="231F20"/>
                </a:solidFill>
                <a:latin typeface="Arial"/>
                <a:ea typeface="Arial"/>
                <a:cs typeface="Arial"/>
                <a:sym typeface="Arial"/>
              </a:rPr>
              <a:t>Normally  the  first three  learning levels; remembering,  understanding  and  applying and  to some extent fourth  level analysing  are   assessed in the  Continuous  Internal  Evaluation (CIE) and Semester End </a:t>
            </a:r>
            <a:r>
              <a:rPr lang="en" sz="1600" b="1" dirty="0"/>
              <a:t>Examinations (SEE), where students are given a limited amount of time. And abilities; analysis, evaluation  and creation can be assessed in extended course works or in a variety of student works like course  projects, mini/ minor projects, internship experience and final year projects.</a:t>
            </a:r>
            <a:endParaRPr sz="1333" b="1"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2809105" y="2660821"/>
            <a:ext cx="6447775" cy="406735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Slide Number Placeholder 1">
            <a:extLst>
              <a:ext uri="{FF2B5EF4-FFF2-40B4-BE49-F238E27FC236}">
                <a16:creationId xmlns:a16="http://schemas.microsoft.com/office/drawing/2014/main" id="{E6FE758B-F315-4B68-8362-2EF6F24F9D5C}"/>
              </a:ext>
            </a:extLst>
          </p:cNvPr>
          <p:cNvSpPr>
            <a:spLocks noGrp="1"/>
          </p:cNvSpPr>
          <p:nvPr>
            <p:ph type="sldNum" sz="quarter" idx="12"/>
          </p:nvPr>
        </p:nvSpPr>
        <p:spPr/>
        <p:txBody>
          <a:bodyPr/>
          <a:lstStyle/>
          <a:p>
            <a:fld id="{71EC9CE2-5AEF-428F-9B76-4FE97200EC74}" type="slidenum">
              <a:rPr lang="en-IN" smtClean="0"/>
              <a:t>43</a:t>
            </a:fld>
            <a:endParaRPr lang="en-IN" dirty="0"/>
          </a:p>
        </p:txBody>
      </p:sp>
      <p:sp>
        <p:nvSpPr>
          <p:cNvPr id="3" name="Rectangle 2">
            <a:extLst>
              <a:ext uri="{FF2B5EF4-FFF2-40B4-BE49-F238E27FC236}">
                <a16:creationId xmlns:a16="http://schemas.microsoft.com/office/drawing/2014/main" id="{F6C691A0-921B-D84A-B88F-820FDCA490DB}"/>
              </a:ext>
            </a:extLst>
          </p:cNvPr>
          <p:cNvSpPr/>
          <p:nvPr/>
        </p:nvSpPr>
        <p:spPr>
          <a:xfrm>
            <a:off x="879200" y="0"/>
            <a:ext cx="10544153"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702" name="Google Shape;702;p7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703" name="Google Shape;703;p75"/>
          <p:cNvSpPr/>
          <p:nvPr/>
        </p:nvSpPr>
        <p:spPr>
          <a:xfrm>
            <a:off x="417479" y="273350"/>
            <a:ext cx="12197299" cy="837408"/>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ctr" anchorCtr="0">
            <a:noAutofit/>
          </a:bodyPr>
          <a:lstStyle/>
          <a:p>
            <a:endParaRPr sz="2400" b="1" dirty="0"/>
          </a:p>
        </p:txBody>
      </p:sp>
      <p:sp>
        <p:nvSpPr>
          <p:cNvPr id="704" name="Google Shape;704;p75"/>
          <p:cNvSpPr txBox="1">
            <a:spLocks noGrp="1"/>
          </p:cNvSpPr>
          <p:nvPr>
            <p:ph type="title"/>
          </p:nvPr>
        </p:nvSpPr>
        <p:spPr>
          <a:xfrm>
            <a:off x="1116772" y="259484"/>
            <a:ext cx="1998000" cy="250800"/>
          </a:xfrm>
          <a:prstGeom prst="rect">
            <a:avLst/>
          </a:prstGeom>
          <a:noFill/>
          <a:ln>
            <a:noFill/>
          </a:ln>
        </p:spPr>
        <p:txBody>
          <a:bodyPr spcFirstLastPara="1" vert="horz" wrap="square" lIns="0" tIns="16933" rIns="0" bIns="0" rtlCol="0" anchor="ctr" anchorCtr="0">
            <a:noAutofit/>
          </a:bodyPr>
          <a:lstStyle/>
          <a:p>
            <a:pPr marL="16933">
              <a:lnSpc>
                <a:spcPct val="100000"/>
              </a:lnSpc>
              <a:spcBef>
                <a:spcPts val="0"/>
              </a:spcBef>
            </a:pPr>
            <a:r>
              <a:rPr lang="en" sz="1867" b="1" dirty="0"/>
              <a:t>APPENDIX-A</a:t>
            </a:r>
            <a:endParaRPr sz="1867" b="1" dirty="0"/>
          </a:p>
        </p:txBody>
      </p:sp>
      <p:sp>
        <p:nvSpPr>
          <p:cNvPr id="705" name="Google Shape;705;p75"/>
          <p:cNvSpPr txBox="1"/>
          <p:nvPr/>
        </p:nvSpPr>
        <p:spPr>
          <a:xfrm>
            <a:off x="1083100" y="510300"/>
            <a:ext cx="6338800" cy="475200"/>
          </a:xfrm>
          <a:prstGeom prst="rect">
            <a:avLst/>
          </a:prstGeom>
          <a:noFill/>
          <a:ln>
            <a:noFill/>
          </a:ln>
        </p:spPr>
        <p:txBody>
          <a:bodyPr spcFirstLastPara="1" wrap="square" lIns="0" tIns="16933" rIns="0" bIns="0" anchor="ctr" anchorCtr="0">
            <a:noAutofit/>
          </a:bodyPr>
          <a:lstStyle/>
          <a:p>
            <a:pPr marL="16933"/>
            <a:r>
              <a:rPr lang="en" sz="1467" b="1" dirty="0">
                <a:latin typeface="Arial"/>
                <a:ea typeface="Arial"/>
                <a:cs typeface="Arial"/>
                <a:sym typeface="Arial"/>
              </a:rPr>
              <a:t>Competencies and Performance Indicators (PIs)</a:t>
            </a:r>
            <a:endParaRPr sz="1467" b="1" dirty="0">
              <a:latin typeface="Arial"/>
              <a:ea typeface="Arial"/>
              <a:cs typeface="Arial"/>
              <a:sym typeface="Arial"/>
            </a:endParaRPr>
          </a:p>
          <a:p>
            <a:pPr marL="16933"/>
            <a:r>
              <a:rPr lang="en" sz="1467" b="1" dirty="0">
                <a:latin typeface="Arial"/>
                <a:ea typeface="Arial"/>
                <a:cs typeface="Arial"/>
                <a:sym typeface="Arial"/>
              </a:rPr>
              <a:t>Computer Science &amp; Engineering/Information Technology Programs</a:t>
            </a:r>
            <a:endParaRPr sz="1467" b="1" dirty="0">
              <a:latin typeface="Arial"/>
              <a:ea typeface="Arial"/>
              <a:cs typeface="Arial"/>
              <a:sym typeface="Arial"/>
            </a:endParaRPr>
          </a:p>
        </p:txBody>
      </p:sp>
      <p:sp>
        <p:nvSpPr>
          <p:cNvPr id="708" name="Google Shape;708;p75"/>
          <p:cNvSpPr txBox="1"/>
          <p:nvPr/>
        </p:nvSpPr>
        <p:spPr>
          <a:xfrm>
            <a:off x="3850105" y="1401392"/>
            <a:ext cx="1096625" cy="211481"/>
          </a:xfrm>
          <a:prstGeom prst="rect">
            <a:avLst/>
          </a:prstGeom>
          <a:noFill/>
          <a:ln>
            <a:noFill/>
          </a:ln>
        </p:spPr>
        <p:txBody>
          <a:bodyPr spcFirstLastPara="1" wrap="square" lIns="0" tIns="16933" rIns="0" bIns="0" anchor="t" anchorCtr="0">
            <a:noAutofit/>
          </a:bodyPr>
          <a:lstStyle/>
          <a:p>
            <a:pPr marL="16933"/>
            <a:endParaRPr sz="1200" dirty="0">
              <a:latin typeface="Arial"/>
              <a:ea typeface="Arial"/>
              <a:cs typeface="Arial"/>
              <a:sym typeface="Arial"/>
            </a:endParaRPr>
          </a:p>
        </p:txBody>
      </p:sp>
      <p:graphicFrame>
        <p:nvGraphicFramePr>
          <p:cNvPr id="709" name="Google Shape;709;p75"/>
          <p:cNvGraphicFramePr/>
          <p:nvPr>
            <p:extLst>
              <p:ext uri="{D42A27DB-BD31-4B8C-83A1-F6EECF244321}">
                <p14:modId xmlns:p14="http://schemas.microsoft.com/office/powerpoint/2010/main" val="3142734716"/>
              </p:ext>
            </p:extLst>
          </p:nvPr>
        </p:nvGraphicFramePr>
        <p:xfrm>
          <a:off x="887752" y="1752446"/>
          <a:ext cx="10815834" cy="4533233"/>
        </p:xfrm>
        <a:graphic>
          <a:graphicData uri="http://schemas.openxmlformats.org/drawingml/2006/table">
            <a:tbl>
              <a:tblPr firstRow="1" bandRow="1">
                <a:noFill/>
              </a:tblPr>
              <a:tblGrid>
                <a:gridCol w="412400">
                  <a:extLst>
                    <a:ext uri="{9D8B030D-6E8A-4147-A177-3AD203B41FA5}">
                      <a16:colId xmlns:a16="http://schemas.microsoft.com/office/drawing/2014/main" val="20000"/>
                    </a:ext>
                  </a:extLst>
                </a:gridCol>
                <a:gridCol w="4071000">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5821967">
                  <a:extLst>
                    <a:ext uri="{9D8B030D-6E8A-4147-A177-3AD203B41FA5}">
                      <a16:colId xmlns:a16="http://schemas.microsoft.com/office/drawing/2014/main" val="20003"/>
                    </a:ext>
                  </a:extLst>
                </a:gridCol>
              </a:tblGrid>
              <a:tr h="843533">
                <a:tc>
                  <a:txBody>
                    <a:bodyPr/>
                    <a:lstStyle/>
                    <a:p>
                      <a:pPr marL="25400" marR="25400" lvl="0" indent="0" algn="l" rtl="0">
                        <a:lnSpc>
                          <a:spcPct val="15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8500" marB="0">
                    <a:noFill/>
                  </a:tcPr>
                </a:tc>
                <a:tc gridSpan="3">
                  <a:txBody>
                    <a:bodyPr/>
                    <a:lstStyle/>
                    <a:p>
                      <a:pPr marL="25400" marR="25400" lvl="0" indent="0" algn="l"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PO 1: Engineering knowledge: </a:t>
                      </a:r>
                      <a:r>
                        <a:rPr lang="en" sz="1600" u="none" strike="noStrike" cap="none" dirty="0">
                          <a:solidFill>
                            <a:srgbClr val="231F20"/>
                          </a:solidFill>
                          <a:latin typeface="Arial"/>
                          <a:ea typeface="Arial"/>
                          <a:cs typeface="Arial"/>
                          <a:sym typeface="Arial"/>
                        </a:rPr>
                        <a:t>Apply the knowledge of mathematics, science, engineering fundamentals, and an engineering  specialisation for the solution of complex engineering problems.</a:t>
                      </a:r>
                      <a:endParaRPr sz="1600" u="none" strike="noStrike" cap="none" dirty="0">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3200">
                <a:tc>
                  <a:txBody>
                    <a:bodyPr/>
                    <a:lstStyle/>
                    <a:p>
                      <a:pPr marL="27940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097067">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competence  in mathematical </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modelling</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00000"/>
                        </a:lnSpc>
                        <a:spcBef>
                          <a:spcPts val="0"/>
                        </a:spcBef>
                        <a:spcAft>
                          <a:spcPts val="0"/>
                        </a:spcAft>
                        <a:buNone/>
                      </a:pPr>
                      <a:r>
                        <a:rPr lang="en" sz="1300">
                          <a:solidFill>
                            <a:schemeClr val="hlink"/>
                          </a:solidFill>
                          <a:latin typeface="Arial"/>
                          <a:ea typeface="Arial"/>
                          <a:cs typeface="Arial"/>
                          <a:sym typeface="Arial"/>
                        </a:rPr>
                        <a:t> 1.2.1</a:t>
                      </a: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r>
                        <a:rPr lang="en" sz="1300">
                          <a:solidFill>
                            <a:schemeClr val="hlink"/>
                          </a:solidFill>
                          <a:latin typeface="Arial"/>
                          <a:ea typeface="Arial"/>
                          <a:cs typeface="Arial"/>
                          <a:sym typeface="Arial"/>
                        </a:rPr>
                        <a:t> 1.2.2</a:t>
                      </a: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knowledge of discrete structures, linear algebra, statistics</a:t>
                      </a:r>
                      <a:endParaRPr sz="15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and numerical techniques to solve problems</a:t>
                      </a:r>
                      <a:endParaRPr sz="1500" u="none" strike="noStrike" cap="none" dirty="0">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concepts of probability, statistics and queuing theory </a:t>
                      </a:r>
                      <a:endParaRPr sz="15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in modeling of</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computer-based system, data and network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protocols.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049433">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1.5</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basic sciences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1.5.1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Apply laws of natural science to an 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0329D38-D1F6-4AE5-B026-B0FC18EBCC54}"/>
              </a:ext>
            </a:extLst>
          </p:cNvPr>
          <p:cNvSpPr>
            <a:spLocks noGrp="1"/>
          </p:cNvSpPr>
          <p:nvPr>
            <p:ph type="sldNum" sz="quarter" idx="12"/>
          </p:nvPr>
        </p:nvSpPr>
        <p:spPr/>
        <p:txBody>
          <a:bodyPr/>
          <a:lstStyle/>
          <a:p>
            <a:fld id="{71EC9CE2-5AEF-428F-9B76-4FE97200EC74}" type="slidenum">
              <a:rPr lang="en-IN" smtClean="0"/>
              <a:t>44</a:t>
            </a:fld>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Shape 713"/>
        <p:cNvGrpSpPr/>
        <p:nvPr/>
      </p:nvGrpSpPr>
      <p:grpSpPr>
        <a:xfrm>
          <a:off x="0" y="0"/>
          <a:ext cx="0" cy="0"/>
          <a:chOff x="0" y="0"/>
          <a:chExt cx="0" cy="0"/>
        </a:xfrm>
      </p:grpSpPr>
      <p:sp>
        <p:nvSpPr>
          <p:cNvPr id="719" name="Google Shape;719;p7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graphicFrame>
        <p:nvGraphicFramePr>
          <p:cNvPr id="720" name="Google Shape;720;p76"/>
          <p:cNvGraphicFramePr/>
          <p:nvPr>
            <p:extLst>
              <p:ext uri="{D42A27DB-BD31-4B8C-83A1-F6EECF244321}">
                <p14:modId xmlns:p14="http://schemas.microsoft.com/office/powerpoint/2010/main" val="855869067"/>
              </p:ext>
            </p:extLst>
          </p:nvPr>
        </p:nvGraphicFramePr>
        <p:xfrm>
          <a:off x="812168" y="828863"/>
          <a:ext cx="10567667" cy="3069167"/>
        </p:xfrm>
        <a:graphic>
          <a:graphicData uri="http://schemas.openxmlformats.org/drawingml/2006/table">
            <a:tbl>
              <a:tblPr firstRow="1" bandRow="1">
                <a:noFill/>
              </a:tblPr>
              <a:tblGrid>
                <a:gridCol w="384467">
                  <a:extLst>
                    <a:ext uri="{9D8B030D-6E8A-4147-A177-3AD203B41FA5}">
                      <a16:colId xmlns:a16="http://schemas.microsoft.com/office/drawing/2014/main" val="20000"/>
                    </a:ext>
                  </a:extLst>
                </a:gridCol>
                <a:gridCol w="4072567">
                  <a:extLst>
                    <a:ext uri="{9D8B030D-6E8A-4147-A177-3AD203B41FA5}">
                      <a16:colId xmlns:a16="http://schemas.microsoft.com/office/drawing/2014/main" val="20001"/>
                    </a:ext>
                  </a:extLst>
                </a:gridCol>
                <a:gridCol w="589133">
                  <a:extLst>
                    <a:ext uri="{9D8B030D-6E8A-4147-A177-3AD203B41FA5}">
                      <a16:colId xmlns:a16="http://schemas.microsoft.com/office/drawing/2014/main" val="20002"/>
                    </a:ext>
                  </a:extLst>
                </a:gridCol>
                <a:gridCol w="5521500">
                  <a:extLst>
                    <a:ext uri="{9D8B030D-6E8A-4147-A177-3AD203B41FA5}">
                      <a16:colId xmlns:a16="http://schemas.microsoft.com/office/drawing/2014/main" val="20003"/>
                    </a:ext>
                  </a:extLst>
                </a:gridCol>
              </a:tblGrid>
              <a:tr h="530100">
                <a:tc>
                  <a:txBody>
                    <a:bodyPr/>
                    <a:lstStyle/>
                    <a:p>
                      <a:pPr marL="27940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024167">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engineering</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1.6.1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Apply engineering 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514900">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1.7</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competence  in specialized</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engineering  knowledge to the program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1.7.1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Apply theory and principles of computer science and engineering to solve an</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84F83055-FBAA-447D-9768-0496ED5A82E2}"/>
              </a:ext>
            </a:extLst>
          </p:cNvPr>
          <p:cNvSpPr>
            <a:spLocks noGrp="1"/>
          </p:cNvSpPr>
          <p:nvPr>
            <p:ph type="sldNum" sz="quarter" idx="12"/>
          </p:nvPr>
        </p:nvSpPr>
        <p:spPr/>
        <p:txBody>
          <a:bodyPr/>
          <a:lstStyle/>
          <a:p>
            <a:fld id="{71EC9CE2-5AEF-428F-9B76-4FE97200EC74}" type="slidenum">
              <a:rPr lang="en-IN" smtClean="0"/>
              <a:t>45</a:t>
            </a:fld>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5" name="Google Shape;895;p9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00" name="Google Shape;900;p95"/>
          <p:cNvSpPr txBox="1"/>
          <p:nvPr/>
        </p:nvSpPr>
        <p:spPr>
          <a:xfrm>
            <a:off x="734967" y="1782800"/>
            <a:ext cx="7386000" cy="531200"/>
          </a:xfrm>
          <a:prstGeom prst="rect">
            <a:avLst/>
          </a:prstGeom>
          <a:noFill/>
          <a:ln>
            <a:noFill/>
          </a:ln>
        </p:spPr>
        <p:txBody>
          <a:bodyPr spcFirstLastPara="1" wrap="square" lIns="0" tIns="16933" rIns="0" bIns="0" anchor="t" anchorCtr="0">
            <a:noAutofit/>
          </a:bodyPr>
          <a:lstStyle/>
          <a:p>
            <a:r>
              <a:rPr lang="en" sz="2000" b="1" dirty="0"/>
              <a:t>SAMPLES QUESTIONS FOR BLOOMS TAXONOMY LEVELS</a:t>
            </a:r>
            <a:r>
              <a:rPr lang="en" sz="2000" b="1" dirty="0">
                <a:solidFill>
                  <a:srgbClr val="F68B1E"/>
                </a:solidFill>
              </a:rPr>
              <a:t>:</a:t>
            </a:r>
            <a:endParaRPr sz="2000" b="1" dirty="0">
              <a:solidFill>
                <a:srgbClr val="F68B1E"/>
              </a:solidFill>
            </a:endParaRPr>
          </a:p>
          <a:p>
            <a:endParaRPr sz="2000" b="1" dirty="0">
              <a:solidFill>
                <a:srgbClr val="F68B1E"/>
              </a:solidFill>
            </a:endParaRPr>
          </a:p>
          <a:p>
            <a:r>
              <a:rPr lang="en" sz="2000" b="1" dirty="0"/>
              <a:t>1. REMEMBER</a:t>
            </a:r>
            <a:endParaRPr sz="2000" b="1" dirty="0"/>
          </a:p>
        </p:txBody>
      </p:sp>
      <p:graphicFrame>
        <p:nvGraphicFramePr>
          <p:cNvPr id="901" name="Google Shape;901;p95"/>
          <p:cNvGraphicFramePr/>
          <p:nvPr>
            <p:extLst>
              <p:ext uri="{D42A27DB-BD31-4B8C-83A1-F6EECF244321}">
                <p14:modId xmlns:p14="http://schemas.microsoft.com/office/powerpoint/2010/main" val="522393441"/>
              </p:ext>
            </p:extLst>
          </p:nvPr>
        </p:nvGraphicFramePr>
        <p:xfrm>
          <a:off x="734951" y="2935913"/>
          <a:ext cx="10720534" cy="2836927"/>
        </p:xfrm>
        <a:graphic>
          <a:graphicData uri="http://schemas.openxmlformats.org/drawingml/2006/table">
            <a:tbl>
              <a:tblPr firstRow="1" bandRow="1">
                <a:noFill/>
              </a:tblPr>
              <a:tblGrid>
                <a:gridCol w="5360267">
                  <a:extLst>
                    <a:ext uri="{9D8B030D-6E8A-4147-A177-3AD203B41FA5}">
                      <a16:colId xmlns:a16="http://schemas.microsoft.com/office/drawing/2014/main" val="20000"/>
                    </a:ext>
                  </a:extLst>
                </a:gridCol>
                <a:gridCol w="5360267">
                  <a:extLst>
                    <a:ext uri="{9D8B030D-6E8A-4147-A177-3AD203B41FA5}">
                      <a16:colId xmlns:a16="http://schemas.microsoft.com/office/drawing/2014/main" val="20001"/>
                    </a:ext>
                  </a:extLst>
                </a:gridCol>
              </a:tblGrid>
              <a:tr h="308700">
                <a:tc>
                  <a:txBody>
                    <a:bodyPr/>
                    <a:lstStyle/>
                    <a:p>
                      <a:pPr marL="2540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Question Ques / Verbs for tests</a:t>
                      </a:r>
                      <a:endParaRPr sz="16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528227">
                <a:tc>
                  <a:txBody>
                    <a:bodyPr/>
                    <a:lstStyle/>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of information like, facts, conventions,  definitions, jargon, technical terms, classifications,  categories, and criteria</a:t>
                      </a:r>
                      <a:endParaRPr sz="1600" u="none" strike="noStrike" cap="none" dirty="0">
                        <a:latin typeface="Arial"/>
                        <a:ea typeface="Arial"/>
                        <a:cs typeface="Arial"/>
                        <a:sym typeface="Arial"/>
                      </a:endParaRPr>
                    </a:p>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methodology and procedures,  abstractions, principles, and theories in the field</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knowledge of dates, events, places</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mastery of subject matter</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600" u="none" strike="noStrike" cap="none" dirty="0">
                          <a:solidFill>
                            <a:srgbClr val="231F20"/>
                          </a:solidFill>
                          <a:latin typeface="Arial"/>
                          <a:ea typeface="Arial"/>
                          <a:cs typeface="Arial"/>
                          <a:sym typeface="Arial"/>
                        </a:rPr>
                        <a:t>list, define, describe, state, recite, recall, identify, show, label,tabulate, quote, name, who, when, where, etc.</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02" name="Google Shape;902;p9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903" name="Google Shape;903;p95"/>
          <p:cNvSpPr txBox="1"/>
          <p:nvPr/>
        </p:nvSpPr>
        <p:spPr>
          <a:xfrm>
            <a:off x="4240599" y="1169667"/>
            <a:ext cx="1739095" cy="530958"/>
          </a:xfrm>
          <a:prstGeom prst="rect">
            <a:avLst/>
          </a:prstGeom>
          <a:noFill/>
          <a:ln>
            <a:noFill/>
          </a:ln>
        </p:spPr>
        <p:txBody>
          <a:bodyPr spcFirstLastPara="1" wrap="square" lIns="121900" tIns="121900" rIns="121900" bIns="121900" anchor="t" anchorCtr="0">
            <a:noAutofit/>
          </a:bodyPr>
          <a:lstStyle/>
          <a:p>
            <a:pPr marR="457189" algn="ctr">
              <a:buClr>
                <a:schemeClr val="dk1"/>
              </a:buClr>
            </a:pPr>
            <a:endParaRPr sz="1400" dirty="0">
              <a:solidFill>
                <a:schemeClr val="dk1"/>
              </a:solidFill>
            </a:endParaRPr>
          </a:p>
          <a:p>
            <a:endParaRPr sz="2400" dirty="0">
              <a:latin typeface="Calibri"/>
              <a:ea typeface="Calibri"/>
              <a:cs typeface="Calibri"/>
              <a:sym typeface="Calibri"/>
            </a:endParaRPr>
          </a:p>
        </p:txBody>
      </p:sp>
      <p:sp>
        <p:nvSpPr>
          <p:cNvPr id="904" name="Google Shape;904;p95"/>
          <p:cNvSpPr/>
          <p:nvPr/>
        </p:nvSpPr>
        <p:spPr>
          <a:xfrm>
            <a:off x="-2650" y="21572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b="1" dirty="0"/>
          </a:p>
        </p:txBody>
      </p:sp>
      <p:sp>
        <p:nvSpPr>
          <p:cNvPr id="905" name="Google Shape;905;p95"/>
          <p:cNvSpPr txBox="1">
            <a:spLocks noGrp="1"/>
          </p:cNvSpPr>
          <p:nvPr>
            <p:ph type="title"/>
          </p:nvPr>
        </p:nvSpPr>
        <p:spPr>
          <a:xfrm>
            <a:off x="734967" y="272856"/>
            <a:ext cx="10206800" cy="6684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buClr>
                <a:schemeClr val="dk1"/>
              </a:buClr>
            </a:pPr>
            <a:r>
              <a:rPr lang="en" sz="1867" b="1" dirty="0"/>
              <a:t>APPENDIX-B</a:t>
            </a:r>
            <a:endParaRPr sz="1867" b="1" dirty="0"/>
          </a:p>
          <a:p>
            <a:pPr marL="16933">
              <a:lnSpc>
                <a:spcPct val="110000"/>
              </a:lnSpc>
              <a:spcBef>
                <a:spcPts val="0"/>
              </a:spcBef>
              <a:buClr>
                <a:schemeClr val="dk1"/>
              </a:buClr>
            </a:pPr>
            <a:r>
              <a:rPr lang="en" sz="1867" b="1" dirty="0"/>
              <a:t>Sample questions for Bloom’s Taxonomy levels</a:t>
            </a:r>
            <a:endParaRPr sz="2533" b="1" dirty="0"/>
          </a:p>
        </p:txBody>
      </p:sp>
      <p:sp>
        <p:nvSpPr>
          <p:cNvPr id="2" name="Slide Number Placeholder 1">
            <a:extLst>
              <a:ext uri="{FF2B5EF4-FFF2-40B4-BE49-F238E27FC236}">
                <a16:creationId xmlns:a16="http://schemas.microsoft.com/office/drawing/2014/main" id="{F8EBC367-5747-4798-8DCF-14F8A6AEE15C}"/>
              </a:ext>
            </a:extLst>
          </p:cNvPr>
          <p:cNvSpPr>
            <a:spLocks noGrp="1"/>
          </p:cNvSpPr>
          <p:nvPr>
            <p:ph type="sldNum" sz="quarter" idx="12"/>
          </p:nvPr>
        </p:nvSpPr>
        <p:spPr/>
        <p:txBody>
          <a:bodyPr/>
          <a:lstStyle/>
          <a:p>
            <a:fld id="{71EC9CE2-5AEF-428F-9B76-4FE97200EC74}" type="slidenum">
              <a:rPr lang="en-IN" smtClean="0"/>
              <a:t>46</a:t>
            </a:fld>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912" name="Google Shape;912;p9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15" name="Google Shape;915;p96"/>
          <p:cNvSpPr txBox="1"/>
          <p:nvPr/>
        </p:nvSpPr>
        <p:spPr>
          <a:xfrm>
            <a:off x="676657" y="446407"/>
            <a:ext cx="11036808" cy="5579489"/>
          </a:xfrm>
          <a:prstGeom prst="rect">
            <a:avLst/>
          </a:prstGeom>
          <a:noFill/>
          <a:ln>
            <a:noFill/>
          </a:ln>
        </p:spPr>
        <p:txBody>
          <a:bodyPr spcFirstLastPara="1" wrap="square" lIns="0" tIns="112600" rIns="0" bIns="0" anchor="t" anchorCtr="0">
            <a:noAutofit/>
          </a:bodyPr>
          <a:lstStyle/>
          <a:p>
            <a:pPr marL="16933">
              <a:lnSpc>
                <a:spcPct val="200000"/>
              </a:lnSpc>
            </a:pPr>
            <a:r>
              <a:rPr lang="en" sz="2133" b="1" dirty="0">
                <a:latin typeface="Arial"/>
                <a:ea typeface="Arial"/>
                <a:cs typeface="Arial"/>
                <a:sym typeface="Arial"/>
              </a:rPr>
              <a:t>Sample Questions:</a:t>
            </a:r>
            <a:endParaRPr sz="2133" b="1" dirty="0"/>
          </a:p>
          <a:p>
            <a:pPr marL="626518" indent="-618051">
              <a:lnSpc>
                <a:spcPct val="200000"/>
              </a:lnSpc>
              <a:spcBef>
                <a:spcPts val="753"/>
              </a:spcBef>
              <a:buClr>
                <a:srgbClr val="231F20"/>
              </a:buClr>
              <a:buSzPts val="1300"/>
              <a:buFont typeface="Arial"/>
              <a:buAutoNum type="arabicPeriod"/>
            </a:pPr>
            <a:r>
              <a:rPr lang="en" sz="1733" dirty="0">
                <a:latin typeface="Arial"/>
                <a:ea typeface="Arial"/>
                <a:cs typeface="Arial"/>
                <a:sym typeface="Arial"/>
              </a:rPr>
              <a:t>State Ohm’s law</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physical and chemical properties of silicon</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components of A/D converter</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arithmetic operators available in C in increasing order of precedence.</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Define the purpose of a constructor.</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Define the terms: Sensible heat, Latent heat and Total heat of evaporation</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assembler directives.</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Describe the process of galvanisation and tinning</a:t>
            </a:r>
            <a:endParaRPr sz="1733" dirty="0">
              <a:latin typeface="Arial"/>
              <a:ea typeface="Arial"/>
              <a:cs typeface="Arial"/>
              <a:sym typeface="Arial"/>
            </a:endParaRPr>
          </a:p>
          <a:p>
            <a:pPr>
              <a:lnSpc>
                <a:spcPct val="150000"/>
              </a:lnSpc>
              <a:spcBef>
                <a:spcPts val="380"/>
              </a:spcBef>
            </a:pPr>
            <a:endParaRPr sz="1467" dirty="0">
              <a:latin typeface="Arial"/>
              <a:ea typeface="Arial"/>
              <a:cs typeface="Arial"/>
              <a:sym typeface="Arial"/>
            </a:endParaRPr>
          </a:p>
        </p:txBody>
      </p:sp>
      <p:sp>
        <p:nvSpPr>
          <p:cNvPr id="916" name="Google Shape;916;p9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dirty="0">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6" name="Rectangle 5">
            <a:extLst>
              <a:ext uri="{FF2B5EF4-FFF2-40B4-BE49-F238E27FC236}">
                <a16:creationId xmlns:a16="http://schemas.microsoft.com/office/drawing/2014/main" id="{08547217-FFAD-4E51-9688-B2FE735F7B0B}"/>
              </a:ext>
            </a:extLst>
          </p:cNvPr>
          <p:cNvSpPr/>
          <p:nvPr/>
        </p:nvSpPr>
        <p:spPr>
          <a:xfrm>
            <a:off x="320040" y="548640"/>
            <a:ext cx="9564895" cy="586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Slide Number Placeholder 6">
            <a:extLst>
              <a:ext uri="{FF2B5EF4-FFF2-40B4-BE49-F238E27FC236}">
                <a16:creationId xmlns:a16="http://schemas.microsoft.com/office/drawing/2014/main" id="{7748E15F-75DF-46EB-A79E-4EF760BD3A51}"/>
              </a:ext>
            </a:extLst>
          </p:cNvPr>
          <p:cNvSpPr>
            <a:spLocks noGrp="1"/>
          </p:cNvSpPr>
          <p:nvPr>
            <p:ph type="sldNum" sz="quarter" idx="12"/>
          </p:nvPr>
        </p:nvSpPr>
        <p:spPr/>
        <p:txBody>
          <a:bodyPr/>
          <a:lstStyle/>
          <a:p>
            <a:fld id="{71EC9CE2-5AEF-428F-9B76-4FE97200EC74}" type="slidenum">
              <a:rPr lang="en-IN" smtClean="0"/>
              <a:t>47</a:t>
            </a:fld>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3" name="Google Shape;923;p9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26" name="Google Shape;926;p97"/>
          <p:cNvSpPr txBox="1"/>
          <p:nvPr/>
        </p:nvSpPr>
        <p:spPr>
          <a:xfrm>
            <a:off x="374512" y="497417"/>
            <a:ext cx="10388400" cy="6519200"/>
          </a:xfrm>
          <a:prstGeom prst="rect">
            <a:avLst/>
          </a:prstGeom>
          <a:noFill/>
          <a:ln>
            <a:noFill/>
          </a:ln>
        </p:spPr>
        <p:txBody>
          <a:bodyPr spcFirstLastPara="1" wrap="square" lIns="0" tIns="112600" rIns="0" bIns="0" anchor="t" anchorCtr="0">
            <a:noAutofit/>
          </a:bodyPr>
          <a:lstStyle/>
          <a:p>
            <a:pPr marL="16933">
              <a:lnSpc>
                <a:spcPct val="115000"/>
              </a:lnSpc>
            </a:pPr>
            <a:r>
              <a:rPr lang="en" sz="2267" b="1" dirty="0">
                <a:solidFill>
                  <a:srgbClr val="F68B1E"/>
                </a:solidFill>
              </a:rPr>
              <a:t>        </a:t>
            </a:r>
            <a:r>
              <a:rPr lang="en" sz="2267" b="1" dirty="0">
                <a:latin typeface="Arial"/>
                <a:ea typeface="Arial"/>
                <a:cs typeface="Arial"/>
                <a:sym typeface="Arial"/>
              </a:rPr>
              <a:t>Sample Questions</a:t>
            </a:r>
            <a:r>
              <a:rPr lang="en" sz="2267" b="1" dirty="0">
                <a:solidFill>
                  <a:srgbClr val="F68B1E"/>
                </a:solidFill>
                <a:latin typeface="Arial"/>
                <a:ea typeface="Arial"/>
                <a:cs typeface="Arial"/>
                <a:sym typeface="Arial"/>
              </a:rPr>
              <a:t>:</a:t>
            </a:r>
            <a:endParaRPr sz="2267" b="1" dirty="0">
              <a:solidFill>
                <a:srgbClr val="F68B1E"/>
              </a:solidFill>
              <a:latin typeface="Arial"/>
              <a:ea typeface="Arial"/>
              <a:cs typeface="Arial"/>
              <a:sym typeface="Arial"/>
            </a:endParaRPr>
          </a:p>
          <a:p>
            <a:pPr marL="16933">
              <a:lnSpc>
                <a:spcPct val="115000"/>
              </a:lnSpc>
            </a:pPr>
            <a:endParaRPr sz="2267" b="1" dirty="0">
              <a:solidFill>
                <a:srgbClr val="F68B1E"/>
              </a:solidFill>
            </a:endParaRPr>
          </a:p>
          <a:p>
            <a:pPr marL="609585">
              <a:lnSpc>
                <a:spcPct val="200000"/>
              </a:lnSpc>
              <a:spcBef>
                <a:spcPts val="380"/>
              </a:spcBef>
            </a:pPr>
            <a:r>
              <a:rPr lang="en" sz="1733" dirty="0">
                <a:solidFill>
                  <a:srgbClr val="231F20"/>
                </a:solidFill>
              </a:rPr>
              <a:t>  9.        </a:t>
            </a:r>
            <a:r>
              <a:rPr lang="en" sz="1733" dirty="0">
                <a:solidFill>
                  <a:srgbClr val="231F20"/>
                </a:solidFill>
                <a:latin typeface="Arial"/>
                <a:ea typeface="Arial"/>
                <a:cs typeface="Arial"/>
                <a:sym typeface="Arial"/>
              </a:rPr>
              <a:t>Write truth table and symbol of AND, OR, NOT, XNOR gates</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10.       </a:t>
            </a:r>
            <a:r>
              <a:rPr lang="en" sz="1733" dirty="0">
                <a:solidFill>
                  <a:srgbClr val="231F20"/>
                </a:solidFill>
                <a:latin typeface="Arial"/>
                <a:ea typeface="Arial"/>
                <a:cs typeface="Arial"/>
                <a:sym typeface="Arial"/>
              </a:rPr>
              <a:t>Define the terms: Stress, Working stress and Factor of safety.</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11.       </a:t>
            </a:r>
            <a:r>
              <a:rPr lang="en" sz="1733" dirty="0">
                <a:solidFill>
                  <a:srgbClr val="231F20"/>
                </a:solidFill>
                <a:latin typeface="Arial"/>
                <a:ea typeface="Arial"/>
                <a:cs typeface="Arial"/>
                <a:sym typeface="Arial"/>
              </a:rPr>
              <a:t>What is the difference between declaration and definition of a variable/function?</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12.       </a:t>
            </a:r>
            <a:r>
              <a:rPr lang="en" sz="1733" dirty="0">
                <a:solidFill>
                  <a:srgbClr val="231F20"/>
                </a:solidFill>
                <a:latin typeface="Arial"/>
                <a:ea typeface="Arial"/>
                <a:cs typeface="Arial"/>
                <a:sym typeface="Arial"/>
              </a:rPr>
              <a:t>List the different storage class specifiers in C.</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13.       </a:t>
            </a:r>
            <a:r>
              <a:rPr lang="en" sz="1733" dirty="0">
                <a:solidFill>
                  <a:srgbClr val="231F20"/>
                </a:solidFill>
                <a:latin typeface="Arial"/>
                <a:ea typeface="Arial"/>
                <a:cs typeface="Arial"/>
                <a:sym typeface="Arial"/>
              </a:rPr>
              <a:t>What is the use of local variables?</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14.       </a:t>
            </a:r>
            <a:r>
              <a:rPr lang="en" sz="1733" dirty="0">
                <a:solidFill>
                  <a:srgbClr val="231F20"/>
                </a:solidFill>
                <a:latin typeface="Arial"/>
                <a:ea typeface="Arial"/>
                <a:cs typeface="Arial"/>
                <a:sym typeface="Arial"/>
              </a:rPr>
              <a:t>What is a pointer to a pointer?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15.       </a:t>
            </a:r>
            <a:r>
              <a:rPr lang="en" sz="1733" dirty="0">
                <a:solidFill>
                  <a:srgbClr val="231F20"/>
                </a:solidFill>
                <a:latin typeface="Arial"/>
                <a:ea typeface="Arial"/>
                <a:cs typeface="Arial"/>
                <a:sym typeface="Arial"/>
              </a:rPr>
              <a:t>What are the valid places for the keyword “break” to appear?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16.       </a:t>
            </a:r>
            <a:r>
              <a:rPr lang="en" sz="1733" dirty="0">
                <a:solidFill>
                  <a:srgbClr val="231F20"/>
                </a:solidFill>
                <a:latin typeface="Arial"/>
                <a:ea typeface="Arial"/>
                <a:cs typeface="Arial"/>
                <a:sym typeface="Arial"/>
              </a:rPr>
              <a:t>What is a self-referential structure?</a:t>
            </a:r>
            <a:endParaRPr sz="17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E0D8ADB-76F5-4FBB-AB47-531237A5411A}"/>
              </a:ext>
            </a:extLst>
          </p:cNvPr>
          <p:cNvSpPr>
            <a:spLocks noGrp="1"/>
          </p:cNvSpPr>
          <p:nvPr>
            <p:ph type="sldNum" sz="quarter" idx="12"/>
          </p:nvPr>
        </p:nvSpPr>
        <p:spPr/>
        <p:txBody>
          <a:bodyPr/>
          <a:lstStyle/>
          <a:p>
            <a:fld id="{71EC9CE2-5AEF-428F-9B76-4FE97200EC74}" type="slidenum">
              <a:rPr lang="en-IN" smtClean="0"/>
              <a:t>48</a:t>
            </a:fld>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3" name="Google Shape;933;p98"/>
          <p:cNvSpPr txBox="1"/>
          <p:nvPr/>
        </p:nvSpPr>
        <p:spPr>
          <a:xfrm>
            <a:off x="742800" y="459500"/>
            <a:ext cx="3334000" cy="290000"/>
          </a:xfrm>
          <a:prstGeom prst="rect">
            <a:avLst/>
          </a:prstGeom>
          <a:noFill/>
          <a:ln>
            <a:noFill/>
          </a:ln>
        </p:spPr>
        <p:txBody>
          <a:bodyPr spcFirstLastPara="1" wrap="square" lIns="0" tIns="16933" rIns="0" bIns="0" anchor="t" anchorCtr="0">
            <a:noAutofit/>
          </a:bodyPr>
          <a:lstStyle/>
          <a:p>
            <a:pPr marL="16933"/>
            <a:r>
              <a:rPr lang="en" sz="2000" b="1" dirty="0"/>
              <a:t>2. UNDERSTAND</a:t>
            </a:r>
            <a:endParaRPr sz="2000" b="1" dirty="0"/>
          </a:p>
        </p:txBody>
      </p:sp>
      <p:graphicFrame>
        <p:nvGraphicFramePr>
          <p:cNvPr id="934" name="Google Shape;934;p98"/>
          <p:cNvGraphicFramePr/>
          <p:nvPr>
            <p:extLst>
              <p:ext uri="{D42A27DB-BD31-4B8C-83A1-F6EECF244321}">
                <p14:modId xmlns:p14="http://schemas.microsoft.com/office/powerpoint/2010/main" val="1105533887"/>
              </p:ext>
            </p:extLst>
          </p:nvPr>
        </p:nvGraphicFramePr>
        <p:xfrm>
          <a:off x="742801" y="936568"/>
          <a:ext cx="10563866" cy="2317446"/>
        </p:xfrm>
        <a:graphic>
          <a:graphicData uri="http://schemas.openxmlformats.org/drawingml/2006/table">
            <a:tbl>
              <a:tblPr firstRow="1" bandRow="1">
                <a:noFill/>
              </a:tblPr>
              <a:tblGrid>
                <a:gridCol w="5281933">
                  <a:extLst>
                    <a:ext uri="{9D8B030D-6E8A-4147-A177-3AD203B41FA5}">
                      <a16:colId xmlns:a16="http://schemas.microsoft.com/office/drawing/2014/main" val="20000"/>
                    </a:ext>
                  </a:extLst>
                </a:gridCol>
                <a:gridCol w="5281933">
                  <a:extLst>
                    <a:ext uri="{9D8B030D-6E8A-4147-A177-3AD203B41FA5}">
                      <a16:colId xmlns:a16="http://schemas.microsoft.com/office/drawing/2014/main" val="20001"/>
                    </a:ext>
                  </a:extLst>
                </a:gridCol>
              </a:tblGrid>
              <a:tr h="289367">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understanding information</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grasp meaning</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translate knowledge into new context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interpret facts, compare, contrast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order, group, infer causes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predict consequences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describe, explain, paraphrase, restate, associate, contrast,  summarize, differentiate interpret, discuss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35" name="Google Shape;935;p98"/>
          <p:cNvSpPr txBox="1"/>
          <p:nvPr/>
        </p:nvSpPr>
        <p:spPr>
          <a:xfrm>
            <a:off x="742800" y="3543701"/>
            <a:ext cx="10027200" cy="21612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04792"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importance of sustainability in Engineering design</a:t>
            </a:r>
            <a:endParaRPr sz="1467" dirty="0">
              <a:latin typeface="Arial"/>
              <a:ea typeface="Arial"/>
              <a:cs typeface="Arial"/>
              <a:sym typeface="Arial"/>
            </a:endParaRPr>
          </a:p>
          <a:p>
            <a:pPr marL="304792" indent="-280238">
              <a:lnSpc>
                <a:spcPct val="115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Explain the behaviour of PN junction diode under different bias conditions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Describe the characteristics of SCR and transistor equivalent for a SCR</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terms: Particle, Rigid body and Deformable body giving two examples for each.</a:t>
            </a:r>
            <a:endParaRPr sz="1467" dirty="0">
              <a:latin typeface="Arial"/>
              <a:ea typeface="Arial"/>
              <a:cs typeface="Arial"/>
              <a:sym typeface="Arial"/>
            </a:endParaRPr>
          </a:p>
          <a:p>
            <a:pPr>
              <a:lnSpc>
                <a:spcPct val="115000"/>
              </a:lnSpc>
              <a:spcBef>
                <a:spcPts val="1140"/>
              </a:spcBef>
            </a:pP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CD8ACE72-4157-4219-8C11-F47FF2419292}"/>
              </a:ext>
            </a:extLst>
          </p:cNvPr>
          <p:cNvSpPr>
            <a:spLocks noGrp="1"/>
          </p:cNvSpPr>
          <p:nvPr>
            <p:ph type="sldNum" sz="quarter" idx="12"/>
          </p:nvPr>
        </p:nvSpPr>
        <p:spPr/>
        <p:txBody>
          <a:bodyPr/>
          <a:lstStyle/>
          <a:p>
            <a:fld id="{71EC9CE2-5AEF-428F-9B76-4FE97200EC74}" type="slidenum">
              <a:rPr lang="en-IN" smtClean="0"/>
              <a:t>49</a:t>
            </a:fld>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5749-D421-4B7B-90AD-C3F7AF908390}"/>
              </a:ext>
            </a:extLst>
          </p:cNvPr>
          <p:cNvSpPr>
            <a:spLocks noGrp="1"/>
          </p:cNvSpPr>
          <p:nvPr>
            <p:ph type="title"/>
          </p:nvPr>
        </p:nvSpPr>
        <p:spPr>
          <a:xfrm>
            <a:off x="838200" y="566671"/>
            <a:ext cx="10515600" cy="502276"/>
          </a:xfrm>
        </p:spPr>
        <p:txBody>
          <a:bodyPr>
            <a:normAutofit fontScale="90000"/>
          </a:bodyPr>
          <a:lstStyle/>
          <a:p>
            <a:r>
              <a:rPr lang="en-US" dirty="0"/>
              <a:t>			OBE  overview/model</a:t>
            </a:r>
            <a:endParaRPr lang="en-IN" dirty="0"/>
          </a:p>
        </p:txBody>
      </p:sp>
      <p:sp>
        <p:nvSpPr>
          <p:cNvPr id="3" name="Content Placeholder 2">
            <a:extLst>
              <a:ext uri="{FF2B5EF4-FFF2-40B4-BE49-F238E27FC236}">
                <a16:creationId xmlns:a16="http://schemas.microsoft.com/office/drawing/2014/main" id="{704D26C6-B1EE-484C-B3DF-3CCC090CB8F3}"/>
              </a:ext>
            </a:extLst>
          </p:cNvPr>
          <p:cNvSpPr>
            <a:spLocks noGrp="1"/>
          </p:cNvSpPr>
          <p:nvPr>
            <p:ph idx="1"/>
          </p:nvPr>
        </p:nvSpPr>
        <p:spPr>
          <a:xfrm>
            <a:off x="838200" y="1068947"/>
            <a:ext cx="10515600" cy="5789053"/>
          </a:xfrm>
          <a:noFill/>
          <a:ln w="3175">
            <a:solidFill>
              <a:schemeClr val="bg1"/>
            </a:solidFill>
          </a:ln>
        </p:spPr>
        <p:txBody>
          <a:bodyPr/>
          <a:lstStyle/>
          <a:p>
            <a:pPr marL="0" indent="0">
              <a:buNone/>
            </a:pPr>
            <a:endParaRPr lang="en-IN" dirty="0"/>
          </a:p>
        </p:txBody>
      </p:sp>
      <p:sp>
        <p:nvSpPr>
          <p:cNvPr id="9" name="TextBox 8">
            <a:extLst>
              <a:ext uri="{FF2B5EF4-FFF2-40B4-BE49-F238E27FC236}">
                <a16:creationId xmlns:a16="http://schemas.microsoft.com/office/drawing/2014/main" id="{AB78AA0E-FB25-4559-8174-A994AA0CEFE9}"/>
              </a:ext>
            </a:extLst>
          </p:cNvPr>
          <p:cNvSpPr txBox="1"/>
          <p:nvPr/>
        </p:nvSpPr>
        <p:spPr>
          <a:xfrm rot="10800000" flipH="1" flipV="1">
            <a:off x="1457034" y="2362472"/>
            <a:ext cx="2090507" cy="369332"/>
          </a:xfrm>
          <a:prstGeom prst="rect">
            <a:avLst/>
          </a:prstGeom>
          <a:noFill/>
        </p:spPr>
        <p:txBody>
          <a:bodyPr wrap="square" rtlCol="0">
            <a:spAutoFit/>
          </a:bodyPr>
          <a:lstStyle/>
          <a:p>
            <a:r>
              <a:rPr lang="en-US" dirty="0"/>
              <a:t>    </a:t>
            </a:r>
            <a:r>
              <a:rPr lang="en-US" sz="1600" b="1" dirty="0"/>
              <a:t>VISION</a:t>
            </a:r>
            <a:r>
              <a:rPr lang="en-US" sz="1600" b="1" dirty="0">
                <a:solidFill>
                  <a:srgbClr val="C00000"/>
                </a:solidFill>
              </a:rPr>
              <a:t>(1)</a:t>
            </a:r>
            <a:endParaRPr lang="en-IN" b="1" dirty="0">
              <a:solidFill>
                <a:srgbClr val="C00000"/>
              </a:solidFill>
            </a:endParaRPr>
          </a:p>
        </p:txBody>
      </p:sp>
      <p:sp>
        <p:nvSpPr>
          <p:cNvPr id="11" name="TextBox 10">
            <a:extLst>
              <a:ext uri="{FF2B5EF4-FFF2-40B4-BE49-F238E27FC236}">
                <a16:creationId xmlns:a16="http://schemas.microsoft.com/office/drawing/2014/main" id="{25AEFFFA-AC37-4A10-8786-4201D7F40136}"/>
              </a:ext>
            </a:extLst>
          </p:cNvPr>
          <p:cNvSpPr txBox="1"/>
          <p:nvPr/>
        </p:nvSpPr>
        <p:spPr>
          <a:xfrm>
            <a:off x="1666783" y="3383677"/>
            <a:ext cx="1168400" cy="646331"/>
          </a:xfrm>
          <a:prstGeom prst="rect">
            <a:avLst/>
          </a:prstGeom>
          <a:noFill/>
        </p:spPr>
        <p:txBody>
          <a:bodyPr wrap="square" rtlCol="0">
            <a:spAutoFit/>
          </a:bodyPr>
          <a:lstStyle/>
          <a:p>
            <a:r>
              <a:rPr lang="en-US" b="1" dirty="0"/>
              <a:t>MISSION</a:t>
            </a:r>
          </a:p>
          <a:p>
            <a:r>
              <a:rPr lang="en-US" b="1" dirty="0">
                <a:solidFill>
                  <a:srgbClr val="C00000"/>
                </a:solidFill>
              </a:rPr>
              <a:t>(1)</a:t>
            </a:r>
            <a:endParaRPr lang="en-IN" b="1" dirty="0">
              <a:solidFill>
                <a:srgbClr val="C00000"/>
              </a:solidFill>
            </a:endParaRPr>
          </a:p>
        </p:txBody>
      </p:sp>
      <p:sp>
        <p:nvSpPr>
          <p:cNvPr id="15" name="TextBox 14">
            <a:extLst>
              <a:ext uri="{FF2B5EF4-FFF2-40B4-BE49-F238E27FC236}">
                <a16:creationId xmlns:a16="http://schemas.microsoft.com/office/drawing/2014/main" id="{65725D57-6F67-4EE9-85D3-62816894E8E6}"/>
              </a:ext>
            </a:extLst>
          </p:cNvPr>
          <p:cNvSpPr txBox="1"/>
          <p:nvPr/>
        </p:nvSpPr>
        <p:spPr>
          <a:xfrm>
            <a:off x="1647157" y="4570398"/>
            <a:ext cx="1604044" cy="347812"/>
          </a:xfrm>
          <a:prstGeom prst="rect">
            <a:avLst/>
          </a:prstGeom>
          <a:noFill/>
        </p:spPr>
        <p:txBody>
          <a:bodyPr wrap="square" rtlCol="0">
            <a:spAutoFit/>
          </a:bodyPr>
          <a:lstStyle/>
          <a:p>
            <a:r>
              <a:rPr lang="en-US" sz="1600" b="1" dirty="0"/>
              <a:t>PEOs </a:t>
            </a:r>
            <a:r>
              <a:rPr lang="en-US" sz="1600" b="1" dirty="0">
                <a:solidFill>
                  <a:srgbClr val="C00000"/>
                </a:solidFill>
              </a:rPr>
              <a:t>(1)</a:t>
            </a:r>
            <a:endParaRPr lang="en-IN" sz="1600" b="1" dirty="0">
              <a:solidFill>
                <a:srgbClr val="C00000"/>
              </a:solidFill>
            </a:endParaRPr>
          </a:p>
        </p:txBody>
      </p:sp>
      <p:sp>
        <p:nvSpPr>
          <p:cNvPr id="19" name="TextBox 18">
            <a:extLst>
              <a:ext uri="{FF2B5EF4-FFF2-40B4-BE49-F238E27FC236}">
                <a16:creationId xmlns:a16="http://schemas.microsoft.com/office/drawing/2014/main" id="{20F9A3D9-CF60-4B78-84F5-79236C01AC08}"/>
              </a:ext>
            </a:extLst>
          </p:cNvPr>
          <p:cNvSpPr txBox="1"/>
          <p:nvPr/>
        </p:nvSpPr>
        <p:spPr>
          <a:xfrm>
            <a:off x="4216399" y="3429000"/>
            <a:ext cx="3251200" cy="369332"/>
          </a:xfrm>
          <a:prstGeom prst="rect">
            <a:avLst/>
          </a:prstGeom>
          <a:noFill/>
        </p:spPr>
        <p:txBody>
          <a:bodyPr wrap="square" rtlCol="0">
            <a:spAutoFit/>
          </a:bodyPr>
          <a:lstStyle/>
          <a:p>
            <a:r>
              <a:rPr lang="en-US" b="1" dirty="0"/>
              <a:t>POs/PSOs and COs T-L-A</a:t>
            </a:r>
            <a:r>
              <a:rPr lang="en-US" b="1" dirty="0">
                <a:solidFill>
                  <a:srgbClr val="C00000"/>
                </a:solidFill>
              </a:rPr>
              <a:t>(2&amp;3)</a:t>
            </a:r>
            <a:endParaRPr lang="en-IN" b="1" dirty="0">
              <a:solidFill>
                <a:srgbClr val="C00000"/>
              </a:solidFill>
            </a:endParaRPr>
          </a:p>
        </p:txBody>
      </p:sp>
      <p:sp>
        <p:nvSpPr>
          <p:cNvPr id="25" name="TextBox 24">
            <a:extLst>
              <a:ext uri="{FF2B5EF4-FFF2-40B4-BE49-F238E27FC236}">
                <a16:creationId xmlns:a16="http://schemas.microsoft.com/office/drawing/2014/main" id="{2E84A005-098E-45B5-9B30-E4CFCD3D3F5D}"/>
              </a:ext>
            </a:extLst>
          </p:cNvPr>
          <p:cNvSpPr txBox="1"/>
          <p:nvPr/>
        </p:nvSpPr>
        <p:spPr>
          <a:xfrm rot="10800000" flipV="1">
            <a:off x="8192060" y="4415183"/>
            <a:ext cx="1988704" cy="1053530"/>
          </a:xfrm>
          <a:prstGeom prst="rect">
            <a:avLst/>
          </a:prstGeom>
          <a:noFill/>
        </p:spPr>
        <p:txBody>
          <a:bodyPr wrap="square" rtlCol="0">
            <a:spAutoFit/>
          </a:bodyPr>
          <a:lstStyle/>
          <a:p>
            <a:endParaRPr lang="en-IN" dirty="0"/>
          </a:p>
        </p:txBody>
      </p:sp>
      <p:sp>
        <p:nvSpPr>
          <p:cNvPr id="26" name="TextBox 25">
            <a:extLst>
              <a:ext uri="{FF2B5EF4-FFF2-40B4-BE49-F238E27FC236}">
                <a16:creationId xmlns:a16="http://schemas.microsoft.com/office/drawing/2014/main" id="{07A1B2DA-199B-494B-8B72-F10A688DDA0A}"/>
              </a:ext>
            </a:extLst>
          </p:cNvPr>
          <p:cNvSpPr txBox="1"/>
          <p:nvPr/>
        </p:nvSpPr>
        <p:spPr>
          <a:xfrm>
            <a:off x="10498666" y="-1219200"/>
            <a:ext cx="184731" cy="369332"/>
          </a:xfrm>
          <a:prstGeom prst="rect">
            <a:avLst/>
          </a:prstGeom>
          <a:noFill/>
        </p:spPr>
        <p:txBody>
          <a:bodyPr wrap="none" rtlCol="0">
            <a:spAutoFit/>
          </a:bodyPr>
          <a:lstStyle/>
          <a:p>
            <a:endParaRPr lang="en-IN" dirty="0"/>
          </a:p>
        </p:txBody>
      </p:sp>
      <p:sp>
        <p:nvSpPr>
          <p:cNvPr id="28" name="TextBox 27">
            <a:extLst>
              <a:ext uri="{FF2B5EF4-FFF2-40B4-BE49-F238E27FC236}">
                <a16:creationId xmlns:a16="http://schemas.microsoft.com/office/drawing/2014/main" id="{F2E57306-F378-49D9-A7A4-0002AC27CA60}"/>
              </a:ext>
            </a:extLst>
          </p:cNvPr>
          <p:cNvSpPr txBox="1"/>
          <p:nvPr/>
        </p:nvSpPr>
        <p:spPr>
          <a:xfrm rot="457286">
            <a:off x="8238250" y="4244930"/>
            <a:ext cx="1724339" cy="881720"/>
          </a:xfrm>
          <a:prstGeom prst="rect">
            <a:avLst/>
          </a:prstGeom>
          <a:noFill/>
        </p:spPr>
        <p:txBody>
          <a:bodyPr wrap="square" rtlCol="0">
            <a:spAutoFit/>
          </a:bodyPr>
          <a:lstStyle/>
          <a:p>
            <a:endParaRPr lang="en-IN" dirty="0"/>
          </a:p>
        </p:txBody>
      </p:sp>
      <p:sp>
        <p:nvSpPr>
          <p:cNvPr id="30" name="TextBox 29">
            <a:extLst>
              <a:ext uri="{FF2B5EF4-FFF2-40B4-BE49-F238E27FC236}">
                <a16:creationId xmlns:a16="http://schemas.microsoft.com/office/drawing/2014/main" id="{988F5353-4A27-4DD1-ACA3-1E0716DF1D1B}"/>
              </a:ext>
            </a:extLst>
          </p:cNvPr>
          <p:cNvSpPr txBox="1"/>
          <p:nvPr/>
        </p:nvSpPr>
        <p:spPr>
          <a:xfrm>
            <a:off x="7975602" y="4278174"/>
            <a:ext cx="2523066" cy="338554"/>
          </a:xfrm>
          <a:prstGeom prst="rect">
            <a:avLst/>
          </a:prstGeom>
          <a:noFill/>
        </p:spPr>
        <p:txBody>
          <a:bodyPr wrap="square" rtlCol="0">
            <a:spAutoFit/>
          </a:bodyPr>
          <a:lstStyle/>
          <a:p>
            <a:r>
              <a:rPr lang="en-US" sz="1600" b="1" dirty="0"/>
              <a:t>RESULTS --&gt;ANALYSIS </a:t>
            </a:r>
            <a:r>
              <a:rPr lang="en-US" sz="1600" b="1" dirty="0">
                <a:solidFill>
                  <a:srgbClr val="C00000"/>
                </a:solidFill>
              </a:rPr>
              <a:t>(3,7)</a:t>
            </a:r>
            <a:endParaRPr lang="en-IN" sz="1600" b="1" dirty="0">
              <a:solidFill>
                <a:srgbClr val="C00000"/>
              </a:solidFill>
            </a:endParaRPr>
          </a:p>
        </p:txBody>
      </p:sp>
      <p:sp>
        <p:nvSpPr>
          <p:cNvPr id="33" name="TextBox 32">
            <a:extLst>
              <a:ext uri="{FF2B5EF4-FFF2-40B4-BE49-F238E27FC236}">
                <a16:creationId xmlns:a16="http://schemas.microsoft.com/office/drawing/2014/main" id="{2AC1E5FE-0EDC-4567-9157-4C9820135402}"/>
              </a:ext>
            </a:extLst>
          </p:cNvPr>
          <p:cNvSpPr txBox="1"/>
          <p:nvPr/>
        </p:nvSpPr>
        <p:spPr>
          <a:xfrm>
            <a:off x="6248400" y="2971800"/>
            <a:ext cx="45719" cy="369332"/>
          </a:xfrm>
          <a:prstGeom prst="rect">
            <a:avLst/>
          </a:prstGeom>
          <a:noFill/>
        </p:spPr>
        <p:txBody>
          <a:bodyPr wrap="square" rtlCol="0">
            <a:spAutoFit/>
          </a:bodyPr>
          <a:lstStyle/>
          <a:p>
            <a:endParaRPr lang="en-IN" dirty="0"/>
          </a:p>
        </p:txBody>
      </p:sp>
      <p:sp>
        <p:nvSpPr>
          <p:cNvPr id="46" name="Rectangle 45">
            <a:extLst>
              <a:ext uri="{FF2B5EF4-FFF2-40B4-BE49-F238E27FC236}">
                <a16:creationId xmlns:a16="http://schemas.microsoft.com/office/drawing/2014/main" id="{B21EE280-B5A6-4013-BCB9-D283BB837529}"/>
              </a:ext>
            </a:extLst>
          </p:cNvPr>
          <p:cNvSpPr/>
          <p:nvPr/>
        </p:nvSpPr>
        <p:spPr>
          <a:xfrm>
            <a:off x="1331346" y="3323485"/>
            <a:ext cx="1655307" cy="7535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Rectangle 46">
            <a:extLst>
              <a:ext uri="{FF2B5EF4-FFF2-40B4-BE49-F238E27FC236}">
                <a16:creationId xmlns:a16="http://schemas.microsoft.com/office/drawing/2014/main" id="{4A791BD8-5702-410E-973B-B8993269B79F}"/>
              </a:ext>
            </a:extLst>
          </p:cNvPr>
          <p:cNvSpPr/>
          <p:nvPr/>
        </p:nvSpPr>
        <p:spPr>
          <a:xfrm>
            <a:off x="1587888" y="448253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Rectangle 47">
            <a:extLst>
              <a:ext uri="{FF2B5EF4-FFF2-40B4-BE49-F238E27FC236}">
                <a16:creationId xmlns:a16="http://schemas.microsoft.com/office/drawing/2014/main" id="{B245A876-A43C-4C82-9246-8A1C3E24FC03}"/>
              </a:ext>
            </a:extLst>
          </p:cNvPr>
          <p:cNvSpPr/>
          <p:nvPr/>
        </p:nvSpPr>
        <p:spPr>
          <a:xfrm>
            <a:off x="4216399" y="3455018"/>
            <a:ext cx="2929467" cy="648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Rectangle 51">
            <a:extLst>
              <a:ext uri="{FF2B5EF4-FFF2-40B4-BE49-F238E27FC236}">
                <a16:creationId xmlns:a16="http://schemas.microsoft.com/office/drawing/2014/main" id="{662D08E8-E385-464D-BE59-58AD743E0971}"/>
              </a:ext>
            </a:extLst>
          </p:cNvPr>
          <p:cNvSpPr/>
          <p:nvPr/>
        </p:nvSpPr>
        <p:spPr>
          <a:xfrm>
            <a:off x="7997156" y="4003810"/>
            <a:ext cx="23914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Rectangle 75">
            <a:extLst>
              <a:ext uri="{FF2B5EF4-FFF2-40B4-BE49-F238E27FC236}">
                <a16:creationId xmlns:a16="http://schemas.microsoft.com/office/drawing/2014/main" id="{A4CAA40D-8F69-45AD-8D8E-9B8B385702A5}"/>
              </a:ext>
            </a:extLst>
          </p:cNvPr>
          <p:cNvSpPr/>
          <p:nvPr/>
        </p:nvSpPr>
        <p:spPr>
          <a:xfrm>
            <a:off x="1701799" y="199314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B0D9AA91-1274-4A59-8F63-9E248BA5115C}"/>
              </a:ext>
            </a:extLst>
          </p:cNvPr>
          <p:cNvSpPr txBox="1"/>
          <p:nvPr/>
        </p:nvSpPr>
        <p:spPr>
          <a:xfrm flipH="1">
            <a:off x="8621007" y="2263698"/>
            <a:ext cx="1767595" cy="1169551"/>
          </a:xfrm>
          <a:prstGeom prst="rect">
            <a:avLst/>
          </a:prstGeom>
          <a:noFill/>
        </p:spPr>
        <p:txBody>
          <a:bodyPr wrap="square" rtlCol="0">
            <a:spAutoFit/>
          </a:bodyPr>
          <a:lstStyle/>
          <a:p>
            <a:r>
              <a:rPr lang="en-US" sz="1400" b="1" dirty="0"/>
              <a:t>MEASUREMENT METHODS; OUTCOME ASSESSMENT </a:t>
            </a:r>
            <a:r>
              <a:rPr lang="en-US" sz="1400" b="1" dirty="0">
                <a:solidFill>
                  <a:srgbClr val="C00000"/>
                </a:solidFill>
              </a:rPr>
              <a:t>CRITERIA (3)</a:t>
            </a:r>
            <a:endParaRPr lang="en-IN" sz="1400" b="1" dirty="0">
              <a:solidFill>
                <a:srgbClr val="C00000"/>
              </a:solidFill>
            </a:endParaRPr>
          </a:p>
        </p:txBody>
      </p:sp>
      <p:sp>
        <p:nvSpPr>
          <p:cNvPr id="6" name="Rectangle 5">
            <a:extLst>
              <a:ext uri="{FF2B5EF4-FFF2-40B4-BE49-F238E27FC236}">
                <a16:creationId xmlns:a16="http://schemas.microsoft.com/office/drawing/2014/main" id="{87D265F8-A18D-4FC1-BEEC-8743ACDACE65}"/>
              </a:ext>
            </a:extLst>
          </p:cNvPr>
          <p:cNvSpPr/>
          <p:nvPr/>
        </p:nvSpPr>
        <p:spPr>
          <a:xfrm>
            <a:off x="8621007" y="2362472"/>
            <a:ext cx="1767595" cy="978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a:extLst>
              <a:ext uri="{FF2B5EF4-FFF2-40B4-BE49-F238E27FC236}">
                <a16:creationId xmlns:a16="http://schemas.microsoft.com/office/drawing/2014/main" id="{3A0545C4-0563-423F-A560-07EBB68EDD18}"/>
              </a:ext>
            </a:extLst>
          </p:cNvPr>
          <p:cNvSpPr txBox="1"/>
          <p:nvPr/>
        </p:nvSpPr>
        <p:spPr>
          <a:xfrm>
            <a:off x="8315023" y="5583021"/>
            <a:ext cx="1988704" cy="646331"/>
          </a:xfrm>
          <a:prstGeom prst="rect">
            <a:avLst/>
          </a:prstGeom>
          <a:noFill/>
        </p:spPr>
        <p:txBody>
          <a:bodyPr wrap="square" rtlCol="0">
            <a:spAutoFit/>
          </a:bodyPr>
          <a:lstStyle/>
          <a:p>
            <a:r>
              <a:rPr lang="en-US" b="1" dirty="0"/>
              <a:t>IDENTIFY ACTION ; IMPLEMENT </a:t>
            </a:r>
            <a:r>
              <a:rPr lang="en-US" b="1" dirty="0">
                <a:solidFill>
                  <a:srgbClr val="C00000"/>
                </a:solidFill>
              </a:rPr>
              <a:t>(7)</a:t>
            </a:r>
            <a:endParaRPr lang="en-IN" b="1" dirty="0">
              <a:solidFill>
                <a:srgbClr val="C00000"/>
              </a:solidFill>
            </a:endParaRPr>
          </a:p>
        </p:txBody>
      </p:sp>
      <p:sp>
        <p:nvSpPr>
          <p:cNvPr id="12" name="TextBox 11">
            <a:extLst>
              <a:ext uri="{FF2B5EF4-FFF2-40B4-BE49-F238E27FC236}">
                <a16:creationId xmlns:a16="http://schemas.microsoft.com/office/drawing/2014/main" id="{D516CB8D-7243-4E4F-88FC-AA3364CD0504}"/>
              </a:ext>
            </a:extLst>
          </p:cNvPr>
          <p:cNvSpPr txBox="1"/>
          <p:nvPr/>
        </p:nvSpPr>
        <p:spPr>
          <a:xfrm>
            <a:off x="9166302" y="5952353"/>
            <a:ext cx="45719" cy="369332"/>
          </a:xfrm>
          <a:prstGeom prst="rect">
            <a:avLst/>
          </a:prstGeom>
          <a:noFill/>
        </p:spPr>
        <p:txBody>
          <a:bodyPr wrap="square" rtlCol="0">
            <a:spAutoFit/>
          </a:bodyPr>
          <a:lstStyle/>
          <a:p>
            <a:endParaRPr lang="en-IN" dirty="0"/>
          </a:p>
        </p:txBody>
      </p:sp>
      <p:sp>
        <p:nvSpPr>
          <p:cNvPr id="13" name="Rectangle 12">
            <a:extLst>
              <a:ext uri="{FF2B5EF4-FFF2-40B4-BE49-F238E27FC236}">
                <a16:creationId xmlns:a16="http://schemas.microsoft.com/office/drawing/2014/main" id="{B1F18BF8-D8C8-4632-889E-B49A56C98C65}"/>
              </a:ext>
            </a:extLst>
          </p:cNvPr>
          <p:cNvSpPr/>
          <p:nvPr/>
        </p:nvSpPr>
        <p:spPr>
          <a:xfrm>
            <a:off x="8315023" y="5607072"/>
            <a:ext cx="1864553" cy="714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6" name="Straight Arrow Connector 15">
            <a:extLst>
              <a:ext uri="{FF2B5EF4-FFF2-40B4-BE49-F238E27FC236}">
                <a16:creationId xmlns:a16="http://schemas.microsoft.com/office/drawing/2014/main" id="{DFAE200A-5248-4050-8F02-5E1F336FF211}"/>
              </a:ext>
            </a:extLst>
          </p:cNvPr>
          <p:cNvCxnSpPr/>
          <p:nvPr/>
        </p:nvCxnSpPr>
        <p:spPr>
          <a:xfrm>
            <a:off x="2011236" y="2907540"/>
            <a:ext cx="0" cy="394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3A7E031-C338-4CEE-B3CC-EED9681061B7}"/>
              </a:ext>
            </a:extLst>
          </p:cNvPr>
          <p:cNvCxnSpPr/>
          <p:nvPr/>
        </p:nvCxnSpPr>
        <p:spPr>
          <a:xfrm>
            <a:off x="2011236" y="4077018"/>
            <a:ext cx="0" cy="405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464650A-D264-408F-864A-294CFACD3F58}"/>
              </a:ext>
            </a:extLst>
          </p:cNvPr>
          <p:cNvCxnSpPr/>
          <p:nvPr/>
        </p:nvCxnSpPr>
        <p:spPr>
          <a:xfrm flipV="1">
            <a:off x="2502288" y="3798332"/>
            <a:ext cx="1714111" cy="1141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5CC0070-0159-462D-AB6A-313B9508FA53}"/>
              </a:ext>
            </a:extLst>
          </p:cNvPr>
          <p:cNvCxnSpPr/>
          <p:nvPr/>
        </p:nvCxnSpPr>
        <p:spPr>
          <a:xfrm flipV="1">
            <a:off x="7145866" y="2731805"/>
            <a:ext cx="1475141" cy="106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4454DC4-D7AF-43B3-A61C-3F41742DC7A0}"/>
              </a:ext>
            </a:extLst>
          </p:cNvPr>
          <p:cNvCxnSpPr/>
          <p:nvPr/>
        </p:nvCxnSpPr>
        <p:spPr>
          <a:xfrm>
            <a:off x="9523141" y="3429000"/>
            <a:ext cx="0" cy="57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B42390-4D06-4989-9626-61E65BEBF219}"/>
              </a:ext>
            </a:extLst>
          </p:cNvPr>
          <p:cNvCxnSpPr/>
          <p:nvPr/>
        </p:nvCxnSpPr>
        <p:spPr>
          <a:xfrm>
            <a:off x="9411629" y="4918210"/>
            <a:ext cx="55756" cy="66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0E927B4-3D20-455D-B720-B720BEF558D6}"/>
              </a:ext>
            </a:extLst>
          </p:cNvPr>
          <p:cNvSpPr>
            <a:spLocks noGrp="1"/>
          </p:cNvSpPr>
          <p:nvPr>
            <p:ph type="sldNum" sz="quarter" idx="12"/>
          </p:nvPr>
        </p:nvSpPr>
        <p:spPr/>
        <p:txBody>
          <a:bodyPr/>
          <a:lstStyle/>
          <a:p>
            <a:fld id="{71EC9CE2-5AEF-428F-9B76-4FE97200EC74}" type="slidenum">
              <a:rPr lang="en-IN" smtClean="0"/>
              <a:t>5</a:t>
            </a:fld>
            <a:endParaRPr lang="en-IN" dirty="0"/>
          </a:p>
        </p:txBody>
      </p:sp>
      <p:sp>
        <p:nvSpPr>
          <p:cNvPr id="7" name="Rectangle 6">
            <a:extLst>
              <a:ext uri="{FF2B5EF4-FFF2-40B4-BE49-F238E27FC236}">
                <a16:creationId xmlns:a16="http://schemas.microsoft.com/office/drawing/2014/main" id="{735A095B-7786-44E9-ABCE-1C3F906FB0D1}"/>
              </a:ext>
            </a:extLst>
          </p:cNvPr>
          <p:cNvSpPr/>
          <p:nvPr/>
        </p:nvSpPr>
        <p:spPr>
          <a:xfrm>
            <a:off x="436605" y="296562"/>
            <a:ext cx="11318790" cy="6137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58982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sp>
        <p:nvSpPr>
          <p:cNvPr id="942" name="Google Shape;942;p99"/>
          <p:cNvSpPr txBox="1"/>
          <p:nvPr/>
        </p:nvSpPr>
        <p:spPr>
          <a:xfrm>
            <a:off x="742800" y="480800"/>
            <a:ext cx="10027200" cy="58964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6773">
              <a:lnSpc>
                <a:spcPct val="115000"/>
              </a:lnSpc>
              <a:spcBef>
                <a:spcPts val="1133"/>
              </a:spcBef>
            </a:pPr>
            <a:r>
              <a:rPr lang="en" sz="1200" dirty="0">
                <a:solidFill>
                  <a:schemeClr val="hlink"/>
                </a:solidFill>
              </a:rPr>
              <a:t>5.     </a:t>
            </a:r>
            <a:r>
              <a:rPr lang="en" sz="1467" dirty="0">
                <a:solidFill>
                  <a:schemeClr val="hlink"/>
                </a:solidFill>
              </a:rPr>
              <a:t>How many values of the variable num must be used to completely test all branches of the following code  fragment?</a:t>
            </a:r>
            <a:endParaRPr sz="1467" dirty="0">
              <a:solidFill>
                <a:schemeClr val="dk1"/>
              </a:solidFill>
            </a:endParaRPr>
          </a:p>
          <a:p>
            <a:pPr marL="16933">
              <a:lnSpc>
                <a:spcPct val="115000"/>
              </a:lnSpc>
              <a:spcBef>
                <a:spcPts val="1133"/>
              </a:spcBef>
              <a:buClr>
                <a:schemeClr val="dk1"/>
              </a:buClr>
            </a:pPr>
            <a:r>
              <a:rPr lang="en" sz="1467" dirty="0">
                <a:solidFill>
                  <a:schemeClr val="hlink"/>
                </a:solidFill>
              </a:rPr>
              <a:t>       if (num&gt;0)</a:t>
            </a:r>
            <a:endParaRPr sz="1467" dirty="0">
              <a:solidFill>
                <a:schemeClr val="dk1"/>
              </a:solidFill>
            </a:endParaRPr>
          </a:p>
          <a:p>
            <a:pPr marL="320029">
              <a:lnSpc>
                <a:spcPct val="115000"/>
              </a:lnSpc>
              <a:buClr>
                <a:schemeClr val="dk1"/>
              </a:buClr>
            </a:pPr>
            <a:r>
              <a:rPr lang="en" sz="1467" dirty="0">
                <a:solidFill>
                  <a:schemeClr val="hlink"/>
                </a:solidFill>
              </a:rPr>
              <a:t>        if (value&lt;25)</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626518" marR="6379474">
              <a:lnSpc>
                <a:spcPct val="115000"/>
              </a:lnSpc>
              <a:buClr>
                <a:schemeClr val="dk1"/>
              </a:buClr>
            </a:pPr>
            <a:r>
              <a:rPr lang="en" sz="1467" dirty="0">
                <a:solidFill>
                  <a:schemeClr val="hlink"/>
                </a:solidFill>
              </a:rPr>
              <a:t>  value=10*num;  if(num&lt;12)</a:t>
            </a:r>
            <a:endParaRPr sz="1467" dirty="0">
              <a:solidFill>
                <a:schemeClr val="dk1"/>
              </a:solidFill>
            </a:endParaRPr>
          </a:p>
          <a:p>
            <a:pPr marL="1236102">
              <a:lnSpc>
                <a:spcPct val="115000"/>
              </a:lnSpc>
              <a:buClr>
                <a:schemeClr val="dk1"/>
              </a:buClr>
            </a:pPr>
            <a:r>
              <a:rPr lang="en" sz="1467" dirty="0">
                <a:solidFill>
                  <a:schemeClr val="hlink"/>
                </a:solidFill>
              </a:rPr>
              <a:t>         value=value/10;</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buClr>
                <a:schemeClr val="dk1"/>
              </a:buClr>
            </a:pPr>
            <a:r>
              <a:rPr lang="en" sz="1467" dirty="0">
                <a:solidFill>
                  <a:schemeClr val="hlink"/>
                </a:solidFill>
              </a:rPr>
              <a:t>         Value=20*num;</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pPr>
            <a:r>
              <a:rPr lang="en" sz="1467" dirty="0">
                <a:solidFill>
                  <a:schemeClr val="hlink"/>
                </a:solidFill>
              </a:rPr>
              <a:t>          Value=30*num</a:t>
            </a:r>
            <a:endParaRPr sz="1467" dirty="0">
              <a:solidFill>
                <a:schemeClr val="hlink"/>
              </a:solidFill>
            </a:endParaRPr>
          </a:p>
          <a:p>
            <a:pPr marL="626518">
              <a:lnSpc>
                <a:spcPct val="115000"/>
              </a:lnSpc>
            </a:pPr>
            <a:endParaRPr sz="1467" dirty="0">
              <a:solidFill>
                <a:schemeClr val="hlink"/>
              </a:solidFill>
            </a:endParaRPr>
          </a:p>
          <a:p>
            <a:pPr marL="304792" indent="-280238">
              <a:lnSpc>
                <a:spcPct val="115000"/>
              </a:lnSpc>
              <a:buClr>
                <a:srgbClr val="231F20"/>
              </a:buClr>
              <a:buSzPts val="1100"/>
              <a:buFont typeface="Arial"/>
              <a:buAutoNum type="arabicPeriod" startAt="6"/>
            </a:pPr>
            <a:r>
              <a:rPr lang="en" sz="1467" dirty="0">
                <a:solidFill>
                  <a:srgbClr val="231F20"/>
                </a:solidFill>
                <a:latin typeface="Arial"/>
                <a:ea typeface="Arial"/>
                <a:cs typeface="Arial"/>
                <a:sym typeface="Arial"/>
              </a:rPr>
              <a:t>Discuss the effect of Make in India initiative on the Indian manufacturing Industry.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Summarise the importance of ethical code of conduct for engineering professionals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Explain the syntax for ‘for loop’.</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What is the difference between including the header file with-in angular braces &lt; &gt; and double quotes “ ”?</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5086533-7374-4FBF-ABD1-D83369520604}"/>
              </a:ext>
            </a:extLst>
          </p:cNvPr>
          <p:cNvSpPr>
            <a:spLocks noGrp="1"/>
          </p:cNvSpPr>
          <p:nvPr>
            <p:ph type="sldNum" sz="quarter" idx="12"/>
          </p:nvPr>
        </p:nvSpPr>
        <p:spPr/>
        <p:txBody>
          <a:bodyPr/>
          <a:lstStyle/>
          <a:p>
            <a:fld id="{71EC9CE2-5AEF-428F-9B76-4FE97200EC74}" type="slidenum">
              <a:rPr lang="en-IN" smtClean="0"/>
              <a:t>50</a:t>
            </a:fld>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47"/>
        <p:cNvGrpSpPr/>
        <p:nvPr/>
      </p:nvGrpSpPr>
      <p:grpSpPr>
        <a:xfrm>
          <a:off x="0" y="0"/>
          <a:ext cx="0" cy="0"/>
          <a:chOff x="0" y="0"/>
          <a:chExt cx="0" cy="0"/>
        </a:xfrm>
      </p:grpSpPr>
      <p:sp>
        <p:nvSpPr>
          <p:cNvPr id="949" name="Google Shape;949;p100"/>
          <p:cNvSpPr txBox="1"/>
          <p:nvPr/>
        </p:nvSpPr>
        <p:spPr>
          <a:xfrm>
            <a:off x="742800" y="482000"/>
            <a:ext cx="10536400" cy="3433200"/>
          </a:xfrm>
          <a:prstGeom prst="rect">
            <a:avLst/>
          </a:prstGeom>
          <a:noFill/>
          <a:ln>
            <a:noFill/>
          </a:ln>
        </p:spPr>
        <p:txBody>
          <a:bodyPr spcFirstLastPara="1" wrap="square" lIns="0" tIns="112600" rIns="0" bIns="0" anchor="t" anchorCtr="0">
            <a:noAutofit/>
          </a:bodyPr>
          <a:lstStyle/>
          <a:p>
            <a:pPr marL="16933">
              <a:lnSpc>
                <a:spcPct val="150000"/>
              </a:lnSpc>
            </a:pPr>
            <a:r>
              <a:rPr lang="en" sz="1733" b="1">
                <a:solidFill>
                  <a:srgbClr val="F68B1E"/>
                </a:solidFill>
                <a:latin typeface="Arial"/>
                <a:ea typeface="Arial"/>
                <a:cs typeface="Arial"/>
                <a:sym typeface="Arial"/>
              </a:rPr>
              <a:t>Sample Questions:</a:t>
            </a:r>
            <a:endParaRPr sz="1733" b="1" dirty="0">
              <a:solidFill>
                <a:srgbClr val="F68B1E"/>
              </a:solidFill>
              <a:latin typeface="Arial"/>
              <a:ea typeface="Arial"/>
              <a:cs typeface="Arial"/>
              <a:sym typeface="Arial"/>
            </a:endParaRPr>
          </a:p>
          <a:p>
            <a:pPr>
              <a:lnSpc>
                <a:spcPct val="150000"/>
              </a:lnSpc>
              <a:spcBef>
                <a:spcPts val="1133"/>
              </a:spcBef>
            </a:pPr>
            <a:r>
              <a:rPr lang="en" sz="1467">
                <a:solidFill>
                  <a:srgbClr val="231F20"/>
                </a:solidFill>
              </a:rPr>
              <a:t>10.    </a:t>
            </a:r>
            <a:r>
              <a:rPr lang="en" sz="1467">
                <a:solidFill>
                  <a:srgbClr val="231F20"/>
                </a:solidFill>
                <a:latin typeface="Arial"/>
                <a:ea typeface="Arial"/>
                <a:cs typeface="Arial"/>
                <a:sym typeface="Arial"/>
              </a:rPr>
              <a:t>What is the meaning of base address of the array?</a:t>
            </a:r>
            <a:endParaRPr sz="1467" dirty="0">
              <a:latin typeface="Arial"/>
              <a:ea typeface="Arial"/>
              <a:cs typeface="Arial"/>
              <a:sym typeface="Arial"/>
            </a:endParaRPr>
          </a:p>
          <a:p>
            <a:pPr>
              <a:lnSpc>
                <a:spcPct val="150000"/>
              </a:lnSpc>
              <a:spcBef>
                <a:spcPts val="1133"/>
              </a:spcBef>
            </a:pPr>
            <a:r>
              <a:rPr lang="en" sz="1467">
                <a:solidFill>
                  <a:srgbClr val="231F20"/>
                </a:solidFill>
              </a:rPr>
              <a:t>11.    </a:t>
            </a:r>
            <a:r>
              <a:rPr lang="en" sz="1467">
                <a:solidFill>
                  <a:srgbClr val="231F20"/>
                </a:solidFill>
                <a:latin typeface="Arial"/>
                <a:ea typeface="Arial"/>
                <a:cs typeface="Arial"/>
                <a:sym typeface="Arial"/>
              </a:rPr>
              <a:t>What is the difference between actual and formal parameters?</a:t>
            </a:r>
            <a:endParaRPr sz="1467" dirty="0">
              <a:latin typeface="Arial"/>
              <a:ea typeface="Arial"/>
              <a:cs typeface="Arial"/>
              <a:sym typeface="Arial"/>
            </a:endParaRPr>
          </a:p>
          <a:p>
            <a:pPr>
              <a:lnSpc>
                <a:spcPct val="150000"/>
              </a:lnSpc>
              <a:spcBef>
                <a:spcPts val="1133"/>
              </a:spcBef>
            </a:pPr>
            <a:r>
              <a:rPr lang="en" sz="1467">
                <a:solidFill>
                  <a:srgbClr val="231F20"/>
                </a:solidFill>
              </a:rPr>
              <a:t>12.    </a:t>
            </a:r>
            <a:r>
              <a:rPr lang="en" sz="1467">
                <a:solidFill>
                  <a:srgbClr val="231F20"/>
                </a:solidFill>
                <a:latin typeface="Arial"/>
                <a:ea typeface="Arial"/>
                <a:cs typeface="Arial"/>
                <a:sym typeface="Arial"/>
              </a:rPr>
              <a:t>Explain the different ways of passing parameters to the functions.</a:t>
            </a:r>
            <a:endParaRPr sz="1467" dirty="0">
              <a:latin typeface="Arial"/>
              <a:ea typeface="Arial"/>
              <a:cs typeface="Arial"/>
              <a:sym typeface="Arial"/>
            </a:endParaRPr>
          </a:p>
          <a:p>
            <a:pPr>
              <a:lnSpc>
                <a:spcPct val="150000"/>
              </a:lnSpc>
              <a:spcBef>
                <a:spcPts val="1133"/>
              </a:spcBef>
            </a:pPr>
            <a:r>
              <a:rPr lang="en" sz="1467">
                <a:solidFill>
                  <a:srgbClr val="231F20"/>
                </a:solidFill>
              </a:rPr>
              <a:t>13.    </a:t>
            </a:r>
            <a:r>
              <a:rPr lang="en" sz="1467">
                <a:solidFill>
                  <a:srgbClr val="231F20"/>
                </a:solidFill>
                <a:latin typeface="Arial"/>
                <a:ea typeface="Arial"/>
                <a:cs typeface="Arial"/>
                <a:sym typeface="Arial"/>
              </a:rPr>
              <a:t>Explain the use of comma operator (,).</a:t>
            </a:r>
            <a:endParaRPr sz="1467" dirty="0">
              <a:latin typeface="Arial"/>
              <a:ea typeface="Arial"/>
              <a:cs typeface="Arial"/>
              <a:sym typeface="Arial"/>
            </a:endParaRPr>
          </a:p>
          <a:p>
            <a:pPr>
              <a:lnSpc>
                <a:spcPct val="150000"/>
              </a:lnSpc>
              <a:spcBef>
                <a:spcPts val="1133"/>
              </a:spcBef>
            </a:pPr>
            <a:r>
              <a:rPr lang="en" sz="1467">
                <a:solidFill>
                  <a:srgbClr val="231F20"/>
                </a:solidFill>
              </a:rPr>
              <a:t>14.    </a:t>
            </a:r>
            <a:r>
              <a:rPr lang="en" sz="1467">
                <a:solidFill>
                  <a:srgbClr val="231F20"/>
                </a:solidFill>
                <a:latin typeface="Arial"/>
                <a:ea typeface="Arial"/>
                <a:cs typeface="Arial"/>
                <a:sym typeface="Arial"/>
              </a:rPr>
              <a:t>Differentiate between entry and exit controlled loops.</a:t>
            </a:r>
            <a:endParaRPr sz="1467" dirty="0">
              <a:latin typeface="Arial"/>
              <a:ea typeface="Arial"/>
              <a:cs typeface="Arial"/>
              <a:sym typeface="Arial"/>
            </a:endParaRPr>
          </a:p>
          <a:p>
            <a:pPr>
              <a:lnSpc>
                <a:spcPct val="150000"/>
              </a:lnSpc>
              <a:spcBef>
                <a:spcPts val="1140"/>
              </a:spcBef>
            </a:pPr>
            <a:r>
              <a:rPr lang="en" sz="1467">
                <a:solidFill>
                  <a:srgbClr val="231F20"/>
                </a:solidFill>
              </a:rPr>
              <a:t>15.    </a:t>
            </a:r>
            <a:r>
              <a:rPr lang="en" sz="1467">
                <a:solidFill>
                  <a:srgbClr val="231F20"/>
                </a:solidFill>
                <a:latin typeface="Arial"/>
                <a:ea typeface="Arial"/>
                <a:cs typeface="Arial"/>
                <a:sym typeface="Arial"/>
              </a:rPr>
              <a:t>How is an array different from linked list?</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250D92D6-5B90-42B3-8246-40CC19C8C951}"/>
              </a:ext>
            </a:extLst>
          </p:cNvPr>
          <p:cNvSpPr>
            <a:spLocks noGrp="1"/>
          </p:cNvSpPr>
          <p:nvPr>
            <p:ph type="sldNum" sz="quarter" idx="12"/>
          </p:nvPr>
        </p:nvSpPr>
        <p:spPr/>
        <p:txBody>
          <a:bodyPr/>
          <a:lstStyle/>
          <a:p>
            <a:fld id="{71EC9CE2-5AEF-428F-9B76-4FE97200EC74}" type="slidenum">
              <a:rPr lang="en-IN" smtClean="0"/>
              <a:t>51</a:t>
            </a:fld>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7" name="Google Shape;957;p10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60" name="Google Shape;960;p101"/>
          <p:cNvSpPr txBox="1"/>
          <p:nvPr/>
        </p:nvSpPr>
        <p:spPr>
          <a:xfrm>
            <a:off x="808044" y="256715"/>
            <a:ext cx="1160799" cy="418787"/>
          </a:xfrm>
          <a:prstGeom prst="rect">
            <a:avLst/>
          </a:prstGeom>
          <a:noFill/>
          <a:ln>
            <a:noFill/>
          </a:ln>
        </p:spPr>
        <p:txBody>
          <a:bodyPr spcFirstLastPara="1" wrap="square" lIns="0" tIns="16933" rIns="0" bIns="0" anchor="t" anchorCtr="0">
            <a:noAutofit/>
          </a:bodyPr>
          <a:lstStyle/>
          <a:p>
            <a:pPr marL="16933"/>
            <a:r>
              <a:rPr lang="en" sz="2400" b="1" dirty="0"/>
              <a:t>3. APPLY</a:t>
            </a:r>
            <a:endParaRPr sz="2400" b="1" dirty="0"/>
          </a:p>
        </p:txBody>
      </p:sp>
      <p:graphicFrame>
        <p:nvGraphicFramePr>
          <p:cNvPr id="961" name="Google Shape;961;p101"/>
          <p:cNvGraphicFramePr/>
          <p:nvPr>
            <p:extLst>
              <p:ext uri="{D42A27DB-BD31-4B8C-83A1-F6EECF244321}">
                <p14:modId xmlns:p14="http://schemas.microsoft.com/office/powerpoint/2010/main" val="3374640519"/>
              </p:ext>
            </p:extLst>
          </p:nvPr>
        </p:nvGraphicFramePr>
        <p:xfrm>
          <a:off x="808036" y="776202"/>
          <a:ext cx="10647433" cy="1527897"/>
        </p:xfrm>
        <a:graphic>
          <a:graphicData uri="http://schemas.openxmlformats.org/drawingml/2006/table">
            <a:tbl>
              <a:tblPr firstRow="1" bandRow="1">
                <a:noFill/>
              </a:tblPr>
              <a:tblGrid>
                <a:gridCol w="5610000">
                  <a:extLst>
                    <a:ext uri="{9D8B030D-6E8A-4147-A177-3AD203B41FA5}">
                      <a16:colId xmlns:a16="http://schemas.microsoft.com/office/drawing/2014/main" val="20000"/>
                    </a:ext>
                  </a:extLst>
                </a:gridCol>
                <a:gridCol w="5037433">
                  <a:extLst>
                    <a:ext uri="{9D8B030D-6E8A-4147-A177-3AD203B41FA5}">
                      <a16:colId xmlns:a16="http://schemas.microsoft.com/office/drawing/2014/main" val="20001"/>
                    </a:ext>
                  </a:extLst>
                </a:gridCol>
              </a:tblGrid>
              <a:tr h="319430">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Skill Demonstrated</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Question Ques / Verbs for tests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208467">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information</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methods, concepts, laws, theories in new situations</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solve problems using required skills or knowledge</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Demonstrating correct usage of a method or procedure</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chemeClr val="tx1"/>
                          </a:solidFill>
                          <a:latin typeface="Arial"/>
                          <a:ea typeface="Arial"/>
                          <a:cs typeface="Arial"/>
                          <a:sym typeface="Arial"/>
                        </a:rPr>
                        <a:t>calculate, predict, apply, solve, illustrate, use, demonstrate,  determine, model, experiment, show, examine, modify</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62" name="Google Shape;962;p101"/>
          <p:cNvSpPr txBox="1"/>
          <p:nvPr/>
        </p:nvSpPr>
        <p:spPr>
          <a:xfrm>
            <a:off x="772200" y="2519500"/>
            <a:ext cx="10647600" cy="3575600"/>
          </a:xfrm>
          <a:prstGeom prst="rect">
            <a:avLst/>
          </a:prstGeom>
          <a:noFill/>
          <a:ln>
            <a:noFill/>
          </a:ln>
        </p:spPr>
        <p:txBody>
          <a:bodyPr spcFirstLastPara="1" wrap="square" lIns="0" tIns="112600" rIns="0" bIns="0" anchor="t" anchorCtr="0">
            <a:noAutofit/>
          </a:bodyPr>
          <a:lstStyle/>
          <a:p>
            <a:pPr marL="67732">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55591"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Model and realize the following behaviors using diodes with minimum number of digital inputs.</a:t>
            </a:r>
            <a:endParaRPr sz="1467" dirty="0">
              <a:latin typeface="Arial"/>
              <a:ea typeface="Arial"/>
              <a:cs typeface="Arial"/>
              <a:sym typeface="Arial"/>
            </a:endParaRPr>
          </a:p>
          <a:p>
            <a:pPr marL="931310" lvl="1" indent="-280238">
              <a:lnSpc>
                <a:spcPct val="115000"/>
              </a:lnSpc>
              <a:spcBef>
                <a:spcPts val="1140"/>
              </a:spcBef>
              <a:buClr>
                <a:srgbClr val="231F20"/>
              </a:buClr>
              <a:buSzPts val="1100"/>
              <a:buFont typeface="Arial"/>
              <a:buAutoNum type="romanLcParenBoth"/>
            </a:pPr>
            <a:r>
              <a:rPr lang="en" sz="1467" dirty="0">
                <a:solidFill>
                  <a:srgbClr val="231F20"/>
                </a:solidFill>
                <a:latin typeface="Arial"/>
                <a:ea typeface="Arial"/>
                <a:cs typeface="Arial"/>
                <a:sym typeface="Arial"/>
              </a:rPr>
              <a:t>Turning on of a burglar alarm only during night time when the locker door is opened.</a:t>
            </a:r>
            <a:endParaRPr sz="1467" dirty="0">
              <a:latin typeface="Arial"/>
              <a:ea typeface="Arial"/>
              <a:cs typeface="Arial"/>
              <a:sym typeface="Arial"/>
            </a:endParaRPr>
          </a:p>
          <a:p>
            <a:pPr marL="931310" marR="57572"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Providing access to an account if either date of birth or registered mobile number or both are  correct.</a:t>
            </a:r>
            <a:endParaRPr sz="1467" dirty="0">
              <a:latin typeface="Arial"/>
              <a:ea typeface="Arial"/>
              <a:cs typeface="Arial"/>
              <a:sym typeface="Arial"/>
            </a:endParaRPr>
          </a:p>
          <a:p>
            <a:pPr marL="931310"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Updating the parking slot empty light in the basement of a shopping mall.</a:t>
            </a:r>
            <a:endParaRPr sz="1467" dirty="0">
              <a:solidFill>
                <a:srgbClr val="231F20"/>
              </a:solidFill>
              <a:latin typeface="Arial"/>
              <a:ea typeface="Arial"/>
              <a:cs typeface="Arial"/>
              <a:sym typeface="Arial"/>
            </a:endParaRPr>
          </a:p>
          <a:p>
            <a:pPr marL="1219170">
              <a:lnSpc>
                <a:spcPct val="115000"/>
              </a:lnSpc>
              <a:spcBef>
                <a:spcPts val="1133"/>
              </a:spcBef>
            </a:pPr>
            <a:endParaRPr sz="1467" dirty="0">
              <a:solidFill>
                <a:srgbClr val="231F20"/>
              </a:solidFill>
            </a:endParaRPr>
          </a:p>
          <a:p>
            <a:pPr marL="355591" marR="57572" indent="-280238" algn="just">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One of the resource persons needs to address a huge crowd (nearly 400 members) in the auditorium.  A system is to be designed in such a way that everybody attending the session should be able to hear  properly and clearly without any disturbance. Identify the suitable circuit to boost the voice signal and  explain its functionality in brief.</a:t>
            </a:r>
            <a:endParaRPr sz="1467" dirty="0">
              <a:latin typeface="Arial"/>
              <a:ea typeface="Arial"/>
              <a:cs typeface="Arial"/>
              <a:sym typeface="Arial"/>
            </a:endParaRPr>
          </a:p>
          <a:p>
            <a:pPr marL="643451">
              <a:spcBef>
                <a:spcPts val="1133"/>
              </a:spcBef>
            </a:pPr>
            <a:endParaRPr sz="9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0BA1DB1-46D7-4174-932E-F554651D4A3C}"/>
              </a:ext>
            </a:extLst>
          </p:cNvPr>
          <p:cNvSpPr>
            <a:spLocks noGrp="1"/>
          </p:cNvSpPr>
          <p:nvPr>
            <p:ph type="sldNum" sz="quarter" idx="12"/>
          </p:nvPr>
        </p:nvSpPr>
        <p:spPr/>
        <p:txBody>
          <a:bodyPr/>
          <a:lstStyle/>
          <a:p>
            <a:fld id="{71EC9CE2-5AEF-428F-9B76-4FE97200EC74}" type="slidenum">
              <a:rPr lang="en-IN" smtClean="0"/>
              <a:t>52</a:t>
            </a:fld>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67"/>
        <p:cNvGrpSpPr/>
        <p:nvPr/>
      </p:nvGrpSpPr>
      <p:grpSpPr>
        <a:xfrm>
          <a:off x="0" y="0"/>
          <a:ext cx="0" cy="0"/>
          <a:chOff x="0" y="0"/>
          <a:chExt cx="0" cy="0"/>
        </a:xfrm>
      </p:grpSpPr>
      <p:sp>
        <p:nvSpPr>
          <p:cNvPr id="970" name="Google Shape;970;p10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73" name="Google Shape;973;p102"/>
          <p:cNvSpPr txBox="1"/>
          <p:nvPr/>
        </p:nvSpPr>
        <p:spPr>
          <a:xfrm>
            <a:off x="880833" y="158667"/>
            <a:ext cx="10630400" cy="2704800"/>
          </a:xfrm>
          <a:prstGeom prst="rect">
            <a:avLst/>
          </a:prstGeom>
          <a:noFill/>
          <a:ln>
            <a:noFill/>
          </a:ln>
        </p:spPr>
        <p:txBody>
          <a:bodyPr spcFirstLastPara="1" wrap="square" lIns="0" tIns="112600" rIns="0" bIns="0" anchor="t" anchorCtr="0">
            <a:noAutofit/>
          </a:bodyPr>
          <a:lstStyle/>
          <a:p>
            <a:pPr>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57572" algn="just">
              <a:lnSpc>
                <a:spcPct val="115000"/>
              </a:lnSpc>
              <a:spcBef>
                <a:spcPts val="1133"/>
              </a:spcBef>
            </a:pPr>
            <a:r>
              <a:rPr lang="en" sz="1467" dirty="0">
                <a:solidFill>
                  <a:schemeClr val="hlink"/>
                </a:solidFill>
              </a:rPr>
              <a:t>3.  A ladder 5.0 m long rests on a horizontal ground &amp; leans against a smooth vertical wall at an angle 20</a:t>
            </a:r>
            <a:r>
              <a:rPr lang="en" sz="1467" baseline="30000" dirty="0">
                <a:solidFill>
                  <a:schemeClr val="hlink"/>
                </a:solidFill>
              </a:rPr>
              <a:t>0 </a:t>
            </a:r>
            <a:r>
              <a:rPr lang="en" sz="1467" dirty="0">
                <a:solidFill>
                  <a:schemeClr val="hlink"/>
                </a:solidFill>
              </a:rPr>
              <a:t> with the vertical. The weight of the ladder is 900 N and acts at its middle. The ladder is at the point of  sliding, when a man weighing 750 N stands on a rung 1.5 m from the bottom of the ladder. Calculate the  coefficient of friction between the ladder &amp; the floor.</a:t>
            </a:r>
            <a:endParaRPr sz="1733" b="1" dirty="0">
              <a:solidFill>
                <a:srgbClr val="F68B1E"/>
              </a:solidFill>
            </a:endParaRPr>
          </a:p>
          <a:p>
            <a:pPr marR="59265" algn="just">
              <a:lnSpc>
                <a:spcPct val="115000"/>
              </a:lnSpc>
              <a:spcBef>
                <a:spcPts val="1133"/>
              </a:spcBef>
            </a:pPr>
            <a:r>
              <a:rPr lang="en" sz="1467" dirty="0">
                <a:solidFill>
                  <a:srgbClr val="231F20"/>
                </a:solidFill>
              </a:rPr>
              <a:t>4.  </a:t>
            </a:r>
            <a:r>
              <a:rPr lang="en" sz="1467" dirty="0">
                <a:solidFill>
                  <a:srgbClr val="231F20"/>
                </a:solidFill>
                <a:latin typeface="Arial"/>
                <a:ea typeface="Arial"/>
                <a:cs typeface="Arial"/>
                <a:sym typeface="Arial"/>
              </a:rPr>
              <a:t>A ball is dropped from 6 meters above a flat surface. Each time the ball hits the surface after falling  a distance h, it rebounds a distance rh. What will be the total distance the ball travels in each of the  following cases.</a:t>
            </a:r>
            <a:endParaRPr sz="1467" dirty="0">
              <a:latin typeface="Arial"/>
              <a:ea typeface="Arial"/>
              <a:cs typeface="Arial"/>
              <a:sym typeface="Arial"/>
            </a:endParaRPr>
          </a:p>
          <a:p>
            <a:pPr marL="643451">
              <a:lnSpc>
                <a:spcPct val="115000"/>
              </a:lnSpc>
              <a:spcBef>
                <a:spcPts val="1133"/>
              </a:spcBef>
            </a:pPr>
            <a:r>
              <a:rPr lang="en" sz="1467" dirty="0">
                <a:solidFill>
                  <a:srgbClr val="231F20"/>
                </a:solidFill>
                <a:latin typeface="Arial"/>
                <a:ea typeface="Arial"/>
                <a:cs typeface="Arial"/>
                <a:sym typeface="Arial"/>
              </a:rPr>
              <a:t>(a) r&gt;1	(b) 0&lt;r&lt;1 (c) r=1</a:t>
            </a:r>
            <a:endParaRPr sz="1467" dirty="0">
              <a:latin typeface="Arial"/>
              <a:ea typeface="Arial"/>
              <a:cs typeface="Arial"/>
              <a:sym typeface="Arial"/>
            </a:endParaRPr>
          </a:p>
        </p:txBody>
      </p:sp>
      <p:sp>
        <p:nvSpPr>
          <p:cNvPr id="974" name="Google Shape;974;p102"/>
          <p:cNvSpPr txBox="1"/>
          <p:nvPr/>
        </p:nvSpPr>
        <p:spPr>
          <a:xfrm>
            <a:off x="921433" y="3955004"/>
            <a:ext cx="10549200" cy="1654000"/>
          </a:xfrm>
          <a:prstGeom prst="rect">
            <a:avLst/>
          </a:prstGeom>
          <a:noFill/>
          <a:ln>
            <a:noFill/>
          </a:ln>
        </p:spPr>
        <p:txBody>
          <a:bodyPr spcFirstLastPara="1" wrap="square" lIns="0" tIns="16933" rIns="0" bIns="0" anchor="t" anchorCtr="0">
            <a:noAutofit/>
          </a:bodyPr>
          <a:lstStyle/>
          <a:p>
            <a:pPr marL="304792" indent="-280238">
              <a:lnSpc>
                <a:spcPct val="115000"/>
              </a:lnSpc>
              <a:buClr>
                <a:srgbClr val="231F20"/>
              </a:buClr>
              <a:buSzPts val="1100"/>
              <a:buFont typeface="Arial"/>
              <a:buAutoNum type="arabicPeriod" startAt="5"/>
            </a:pPr>
            <a:r>
              <a:rPr lang="en" sz="1467">
                <a:solidFill>
                  <a:srgbClr val="231F20"/>
                </a:solidFill>
                <a:latin typeface="Arial"/>
                <a:ea typeface="Arial"/>
                <a:cs typeface="Arial"/>
                <a:sym typeface="Arial"/>
              </a:rPr>
              <a:t>The region bounded by the curves y=e^((-1) ⁄ x),y=0,x=1, and x=5 is rotated about the x-axis. Use Simpson’s Rule with n=8 to estimate the volume of the resulting solid.</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6"/>
            </a:pPr>
            <a:r>
              <a:rPr lang="en" sz="1467">
                <a:solidFill>
                  <a:srgbClr val="231F20"/>
                </a:solidFill>
                <a:latin typeface="Arial"/>
                <a:ea typeface="Arial"/>
                <a:cs typeface="Arial"/>
                <a:sym typeface="Arial"/>
              </a:rPr>
              <a:t>An electric train is powered by machine which takes the supply from 220 V DC rail running above the  train throughout. Machine draws current of 100 A from the DC rail to account for high torque during  starting and runs at 700 r.p.m initially. Calculate the new speed of the train once it picks up the speed </a:t>
            </a:r>
            <a:r>
              <a:rPr lang="en" sz="1467">
                <a:solidFill>
                  <a:schemeClr val="hlink"/>
                </a:solidFill>
              </a:rPr>
              <a:t>where the torque output required is only 70% of starting torque. Assume the motor has a resistance of 0.1Ω across its terminals.</a:t>
            </a:r>
            <a:endParaRPr sz="1467" dirty="0">
              <a:solidFill>
                <a:schemeClr val="dk1"/>
              </a:solidFill>
            </a:endParaRPr>
          </a:p>
          <a:p>
            <a:pPr marL="609585" marR="6773" algn="just">
              <a:spcBef>
                <a:spcPts val="1133"/>
              </a:spcBef>
            </a:pPr>
            <a:endParaRPr sz="933" dirty="0">
              <a:solidFill>
                <a:srgbClr val="231F20"/>
              </a:solidFill>
            </a:endParaRPr>
          </a:p>
        </p:txBody>
      </p:sp>
      <p:sp>
        <p:nvSpPr>
          <p:cNvPr id="975" name="Google Shape;975;p102"/>
          <p:cNvSpPr/>
          <p:nvPr/>
        </p:nvSpPr>
        <p:spPr>
          <a:xfrm>
            <a:off x="3387900" y="2731967"/>
            <a:ext cx="3926800" cy="1030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976" name="Google Shape;976;p102"/>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97DC0BD-EAE8-4742-8132-5889244F0479}"/>
              </a:ext>
            </a:extLst>
          </p:cNvPr>
          <p:cNvSpPr>
            <a:spLocks noGrp="1"/>
          </p:cNvSpPr>
          <p:nvPr>
            <p:ph type="sldNum" sz="quarter" idx="12"/>
          </p:nvPr>
        </p:nvSpPr>
        <p:spPr/>
        <p:txBody>
          <a:bodyPr/>
          <a:lstStyle/>
          <a:p>
            <a:fld id="{71EC9CE2-5AEF-428F-9B76-4FE97200EC74}" type="slidenum">
              <a:rPr lang="en-IN" smtClean="0"/>
              <a:t>53</a:t>
            </a:fld>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80"/>
        <p:cNvGrpSpPr/>
        <p:nvPr/>
      </p:nvGrpSpPr>
      <p:grpSpPr>
        <a:xfrm>
          <a:off x="0" y="0"/>
          <a:ext cx="0" cy="0"/>
          <a:chOff x="0" y="0"/>
          <a:chExt cx="0" cy="0"/>
        </a:xfrm>
      </p:grpSpPr>
      <p:sp>
        <p:nvSpPr>
          <p:cNvPr id="982" name="Google Shape;982;p103"/>
          <p:cNvSpPr txBox="1"/>
          <p:nvPr/>
        </p:nvSpPr>
        <p:spPr>
          <a:xfrm>
            <a:off x="735433" y="358033"/>
            <a:ext cx="10601600" cy="1874400"/>
          </a:xfrm>
          <a:prstGeom prst="rect">
            <a:avLst/>
          </a:prstGeom>
          <a:noFill/>
          <a:ln>
            <a:noFill/>
          </a:ln>
        </p:spPr>
        <p:txBody>
          <a:bodyPr spcFirstLastPara="1" wrap="square" lIns="0" tIns="16933" rIns="0" bIns="0" anchor="t" anchorCtr="0">
            <a:noAutofit/>
          </a:bodyPr>
          <a:lstStyle/>
          <a:p>
            <a:pPr>
              <a:lnSpc>
                <a:spcPct val="115000"/>
              </a:lnSpc>
            </a:pPr>
            <a:r>
              <a:rPr lang="en" sz="1733" b="1" dirty="0"/>
              <a:t>Sample Questions:</a:t>
            </a:r>
            <a:endParaRPr sz="1733" dirty="0"/>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Write an algorithm to implement a stack using queue.</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A single array A[1..MAXSIZE] is used to implement two stacks. The two stacks grow from opposite ends  of the array. Variables top1 and top2 (topl&lt; top2) point to the location of the topmost element in each of  the stacks. What is the condition for “stack full”, if the space is to be used efficiently.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Consider the following table of arrival time and burst time for three processes P0, P1 and P2.</a:t>
            </a:r>
            <a:endParaRPr sz="1467" dirty="0">
              <a:latin typeface="Arial"/>
              <a:ea typeface="Arial"/>
              <a:cs typeface="Arial"/>
              <a:sym typeface="Arial"/>
            </a:endParaRPr>
          </a:p>
        </p:txBody>
      </p:sp>
      <p:sp>
        <p:nvSpPr>
          <p:cNvPr id="983" name="Google Shape;983;p103"/>
          <p:cNvSpPr txBox="1"/>
          <p:nvPr/>
        </p:nvSpPr>
        <p:spPr>
          <a:xfrm>
            <a:off x="735433" y="4639733"/>
            <a:ext cx="10601600" cy="1436800"/>
          </a:xfrm>
          <a:prstGeom prst="rect">
            <a:avLst/>
          </a:prstGeom>
          <a:noFill/>
          <a:ln>
            <a:noFill/>
          </a:ln>
        </p:spPr>
        <p:txBody>
          <a:bodyPr spcFirstLastPara="1" wrap="square" lIns="0" tIns="16933" rIns="0" bIns="0" anchor="t" anchorCtr="0">
            <a:noAutofit/>
          </a:bodyPr>
          <a:lstStyle/>
          <a:p>
            <a:pPr marL="304792">
              <a:lnSpc>
                <a:spcPct val="115000"/>
              </a:lnSpc>
            </a:pPr>
            <a:r>
              <a:rPr lang="en" sz="1467">
                <a:solidFill>
                  <a:srgbClr val="231F20"/>
                </a:solidFill>
                <a:latin typeface="Arial"/>
                <a:ea typeface="Arial"/>
                <a:cs typeface="Arial"/>
                <a:sym typeface="Arial"/>
              </a:rPr>
              <a:t>The pre-emptive shortest job first scheduling algorithm is used. Scheduling is carried out only at arrival or completion of processes. What is the average waiting time for the three processes?</a:t>
            </a:r>
            <a:endParaRPr sz="1467" dirty="0">
              <a:latin typeface="Arial"/>
              <a:ea typeface="Arial"/>
              <a:cs typeface="Arial"/>
              <a:sym typeface="Arial"/>
            </a:endParaRPr>
          </a:p>
          <a:p>
            <a:pPr marL="304792" marR="6773" indent="-288705" algn="just">
              <a:lnSpc>
                <a:spcPct val="115000"/>
              </a:lnSpc>
              <a:spcBef>
                <a:spcPts val="1133"/>
              </a:spcBef>
            </a:pPr>
            <a:r>
              <a:rPr lang="en" sz="1467">
                <a:solidFill>
                  <a:srgbClr val="231F20"/>
                </a:solidFill>
                <a:latin typeface="Arial"/>
                <a:ea typeface="Arial"/>
                <a:cs typeface="Arial"/>
                <a:sym typeface="Arial"/>
              </a:rPr>
              <a:t>10. A CPU generates 32-bit virtual addresses. The page size is 4 KB. The processor has a translation look-  aside buffer (TLB) which can hold a total of 128-page table entries and is 4-way set associative. What is  the minimum size of the TLB tag?</a:t>
            </a:r>
            <a:endParaRPr sz="1467" dirty="0">
              <a:latin typeface="Arial"/>
              <a:ea typeface="Arial"/>
              <a:cs typeface="Arial"/>
              <a:sym typeface="Arial"/>
            </a:endParaRPr>
          </a:p>
          <a:p>
            <a:pPr marL="16933"/>
            <a:endParaRPr sz="1467" dirty="0">
              <a:latin typeface="Arial"/>
              <a:ea typeface="Arial"/>
              <a:cs typeface="Arial"/>
              <a:sym typeface="Arial"/>
            </a:endParaRPr>
          </a:p>
        </p:txBody>
      </p:sp>
      <p:graphicFrame>
        <p:nvGraphicFramePr>
          <p:cNvPr id="984" name="Google Shape;984;p103"/>
          <p:cNvGraphicFramePr/>
          <p:nvPr/>
        </p:nvGraphicFramePr>
        <p:xfrm>
          <a:off x="3675051" y="2474651"/>
          <a:ext cx="3440001" cy="2118200"/>
        </p:xfrm>
        <a:graphic>
          <a:graphicData uri="http://schemas.openxmlformats.org/drawingml/2006/table">
            <a:tbl>
              <a:tblPr>
                <a:noFill/>
              </a:tblPr>
              <a:tblGrid>
                <a:gridCol w="1146667">
                  <a:extLst>
                    <a:ext uri="{9D8B030D-6E8A-4147-A177-3AD203B41FA5}">
                      <a16:colId xmlns:a16="http://schemas.microsoft.com/office/drawing/2014/main" val="20000"/>
                    </a:ext>
                  </a:extLst>
                </a:gridCol>
                <a:gridCol w="1146667">
                  <a:extLst>
                    <a:ext uri="{9D8B030D-6E8A-4147-A177-3AD203B41FA5}">
                      <a16:colId xmlns:a16="http://schemas.microsoft.com/office/drawing/2014/main" val="20001"/>
                    </a:ext>
                  </a:extLst>
                </a:gridCol>
                <a:gridCol w="1146667">
                  <a:extLst>
                    <a:ext uri="{9D8B030D-6E8A-4147-A177-3AD203B41FA5}">
                      <a16:colId xmlns:a16="http://schemas.microsoft.com/office/drawing/2014/main" val="20002"/>
                    </a:ext>
                  </a:extLst>
                </a:gridCol>
              </a:tblGrid>
              <a:tr h="690840">
                <a:tc>
                  <a:txBody>
                    <a:bodyPr/>
                    <a:lstStyle/>
                    <a:p>
                      <a:pPr marL="0" lvl="0" indent="0" algn="ctr" rtl="0">
                        <a:spcBef>
                          <a:spcPts val="0"/>
                        </a:spcBef>
                        <a:spcAft>
                          <a:spcPts val="0"/>
                        </a:spcAft>
                        <a:buNone/>
                      </a:pPr>
                      <a:r>
                        <a:rPr lang="en" sz="1500"/>
                        <a:t>Process</a:t>
                      </a:r>
                      <a:endParaRPr sz="1500" dirty="0"/>
                    </a:p>
                  </a:txBody>
                  <a:tcPr marL="121900" marR="121900" marT="121900" marB="121900"/>
                </a:tc>
                <a:tc>
                  <a:txBody>
                    <a:bodyPr/>
                    <a:lstStyle/>
                    <a:p>
                      <a:pPr marL="0" lvl="0" indent="0" algn="ctr" rtl="0">
                        <a:spcBef>
                          <a:spcPts val="0"/>
                        </a:spcBef>
                        <a:spcAft>
                          <a:spcPts val="0"/>
                        </a:spcAft>
                        <a:buNone/>
                      </a:pPr>
                      <a:r>
                        <a:rPr lang="en" sz="1500"/>
                        <a:t>Arrival Time</a:t>
                      </a:r>
                      <a:endParaRPr sz="1500" dirty="0"/>
                    </a:p>
                  </a:txBody>
                  <a:tcPr marL="121900" marR="121900" marT="121900" marB="121900"/>
                </a:tc>
                <a:tc>
                  <a:txBody>
                    <a:bodyPr/>
                    <a:lstStyle/>
                    <a:p>
                      <a:pPr marL="0" lvl="0" indent="0" algn="ctr" rtl="0">
                        <a:spcBef>
                          <a:spcPts val="0"/>
                        </a:spcBef>
                        <a:spcAft>
                          <a:spcPts val="0"/>
                        </a:spcAft>
                        <a:buNone/>
                      </a:pPr>
                      <a:r>
                        <a:rPr lang="en" sz="1500"/>
                        <a:t>Burst Time</a:t>
                      </a:r>
                      <a:endParaRPr sz="1500" dirty="0"/>
                    </a:p>
                  </a:txBody>
                  <a:tcPr marL="121900" marR="121900" marT="121900" marB="121900"/>
                </a:tc>
                <a:extLst>
                  <a:ext uri="{0D108BD9-81ED-4DB2-BD59-A6C34878D82A}">
                    <a16:rowId xmlns:a16="http://schemas.microsoft.com/office/drawing/2014/main" val="10000"/>
                  </a:ext>
                </a:extLst>
              </a:tr>
              <a:tr h="467320">
                <a:tc>
                  <a:txBody>
                    <a:bodyPr/>
                    <a:lstStyle/>
                    <a:p>
                      <a:pPr marL="0" lvl="0" indent="0" algn="ctr" rtl="0">
                        <a:spcBef>
                          <a:spcPts val="0"/>
                        </a:spcBef>
                        <a:spcAft>
                          <a:spcPts val="0"/>
                        </a:spcAft>
                        <a:buNone/>
                      </a:pPr>
                      <a:r>
                        <a:rPr lang="en" sz="1500"/>
                        <a:t>P0</a:t>
                      </a:r>
                      <a:endParaRPr sz="1500" dirty="0"/>
                    </a:p>
                  </a:txBody>
                  <a:tcPr marL="121900" marR="121900" marT="121900" marB="121900"/>
                </a:tc>
                <a:tc>
                  <a:txBody>
                    <a:bodyPr/>
                    <a:lstStyle/>
                    <a:p>
                      <a:pPr marL="0" lvl="0" indent="0" algn="ctr" rtl="0">
                        <a:spcBef>
                          <a:spcPts val="0"/>
                        </a:spcBef>
                        <a:spcAft>
                          <a:spcPts val="0"/>
                        </a:spcAft>
                        <a:buNone/>
                      </a:pPr>
                      <a:r>
                        <a:rPr lang="en" sz="1500"/>
                        <a:t>0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1"/>
                  </a:ext>
                </a:extLst>
              </a:tr>
              <a:tr h="467320">
                <a:tc>
                  <a:txBody>
                    <a:bodyPr/>
                    <a:lstStyle/>
                    <a:p>
                      <a:pPr marL="0" lvl="0" indent="0" algn="ctr" rtl="0">
                        <a:spcBef>
                          <a:spcPts val="0"/>
                        </a:spcBef>
                        <a:spcAft>
                          <a:spcPts val="0"/>
                        </a:spcAft>
                        <a:buNone/>
                      </a:pPr>
                      <a:r>
                        <a:rPr lang="en" sz="1500"/>
                        <a:t>P1</a:t>
                      </a:r>
                      <a:endParaRPr sz="1500" dirty="0"/>
                    </a:p>
                  </a:txBody>
                  <a:tcPr marL="121900" marR="121900" marT="121900" marB="121900"/>
                </a:tc>
                <a:tc>
                  <a:txBody>
                    <a:bodyPr/>
                    <a:lstStyle/>
                    <a:p>
                      <a:pPr marL="0" lvl="0" indent="0" algn="ctr" rtl="0">
                        <a:spcBef>
                          <a:spcPts val="0"/>
                        </a:spcBef>
                        <a:spcAft>
                          <a:spcPts val="0"/>
                        </a:spcAft>
                        <a:buNone/>
                      </a:pPr>
                      <a:r>
                        <a:rPr lang="en" sz="1500"/>
                        <a:t>1 ms</a:t>
                      </a:r>
                      <a:endParaRPr sz="1500" dirty="0"/>
                    </a:p>
                  </a:txBody>
                  <a:tcPr marL="121900" marR="121900" marT="121900" marB="121900"/>
                </a:tc>
                <a:tc>
                  <a:txBody>
                    <a:bodyPr/>
                    <a:lstStyle/>
                    <a:p>
                      <a:pPr marL="0" lvl="0" indent="0" algn="ctr" rtl="0">
                        <a:spcBef>
                          <a:spcPts val="0"/>
                        </a:spcBef>
                        <a:spcAft>
                          <a:spcPts val="0"/>
                        </a:spcAft>
                        <a:buNone/>
                      </a:pPr>
                      <a:r>
                        <a:rPr lang="en" sz="1500"/>
                        <a:t>4 ms</a:t>
                      </a:r>
                      <a:endParaRPr sz="1500" dirty="0"/>
                    </a:p>
                  </a:txBody>
                  <a:tcPr marL="121900" marR="121900" marT="121900" marB="121900"/>
                </a:tc>
                <a:extLst>
                  <a:ext uri="{0D108BD9-81ED-4DB2-BD59-A6C34878D82A}">
                    <a16:rowId xmlns:a16="http://schemas.microsoft.com/office/drawing/2014/main" val="10002"/>
                  </a:ext>
                </a:extLst>
              </a:tr>
              <a:tr h="467320">
                <a:tc>
                  <a:txBody>
                    <a:bodyPr/>
                    <a:lstStyle/>
                    <a:p>
                      <a:pPr marL="0" lvl="0" indent="0" algn="ctr" rtl="0">
                        <a:spcBef>
                          <a:spcPts val="0"/>
                        </a:spcBef>
                        <a:spcAft>
                          <a:spcPts val="0"/>
                        </a:spcAft>
                        <a:buNone/>
                      </a:pPr>
                      <a:r>
                        <a:rPr lang="en" sz="1500"/>
                        <a:t>P2</a:t>
                      </a:r>
                      <a:endParaRPr sz="1500" dirty="0"/>
                    </a:p>
                  </a:txBody>
                  <a:tcPr marL="121900" marR="121900" marT="121900" marB="121900"/>
                </a:tc>
                <a:tc>
                  <a:txBody>
                    <a:bodyPr/>
                    <a:lstStyle/>
                    <a:p>
                      <a:pPr marL="0" lvl="0" indent="0" algn="ctr" rtl="0">
                        <a:spcBef>
                          <a:spcPts val="0"/>
                        </a:spcBef>
                        <a:spcAft>
                          <a:spcPts val="0"/>
                        </a:spcAft>
                        <a:buNone/>
                      </a:pPr>
                      <a:r>
                        <a:rPr lang="en" sz="1500"/>
                        <a:t>2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446E037E-B343-45DB-B09C-28F11AE8F314}"/>
              </a:ext>
            </a:extLst>
          </p:cNvPr>
          <p:cNvSpPr>
            <a:spLocks noGrp="1"/>
          </p:cNvSpPr>
          <p:nvPr>
            <p:ph type="sldNum" sz="quarter" idx="12"/>
          </p:nvPr>
        </p:nvSpPr>
        <p:spPr/>
        <p:txBody>
          <a:bodyPr/>
          <a:lstStyle/>
          <a:p>
            <a:fld id="{71EC9CE2-5AEF-428F-9B76-4FE97200EC74}" type="slidenum">
              <a:rPr lang="en-IN" smtClean="0"/>
              <a:t>54</a:t>
            </a:fld>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graphicFrame>
        <p:nvGraphicFramePr>
          <p:cNvPr id="991" name="Google Shape;991;p104"/>
          <p:cNvGraphicFramePr/>
          <p:nvPr>
            <p:extLst>
              <p:ext uri="{D42A27DB-BD31-4B8C-83A1-F6EECF244321}">
                <p14:modId xmlns:p14="http://schemas.microsoft.com/office/powerpoint/2010/main" val="4220643721"/>
              </p:ext>
            </p:extLst>
          </p:nvPr>
        </p:nvGraphicFramePr>
        <p:xfrm>
          <a:off x="735452" y="967705"/>
          <a:ext cx="10590033" cy="1506067"/>
        </p:xfrm>
        <a:graphic>
          <a:graphicData uri="http://schemas.openxmlformats.org/drawingml/2006/table">
            <a:tbl>
              <a:tblPr firstRow="1" bandRow="1">
                <a:noFill/>
              </a:tblPr>
              <a:tblGrid>
                <a:gridCol w="5242533">
                  <a:extLst>
                    <a:ext uri="{9D8B030D-6E8A-4147-A177-3AD203B41FA5}">
                      <a16:colId xmlns:a16="http://schemas.microsoft.com/office/drawing/2014/main" val="20000"/>
                    </a:ext>
                  </a:extLst>
                </a:gridCol>
                <a:gridCol w="5347500">
                  <a:extLst>
                    <a:ext uri="{9D8B030D-6E8A-4147-A177-3AD203B41FA5}">
                      <a16:colId xmlns:a16="http://schemas.microsoft.com/office/drawing/2014/main" val="20001"/>
                    </a:ext>
                  </a:extLst>
                </a:gridCol>
              </a:tblGrid>
              <a:tr h="382367">
                <a:tc>
                  <a:txBody>
                    <a:bodyPr/>
                    <a:lstStyle/>
                    <a:p>
                      <a:pPr marL="4572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23700">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break down a complex problem into parts.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Identify the relationships and interaction between the</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different parts of complex problem</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classify, outline, break down, categorize, analyse, diagram,  illustrate, infer, select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92" name="Google Shape;992;p104"/>
          <p:cNvSpPr txBox="1"/>
          <p:nvPr/>
        </p:nvSpPr>
        <p:spPr>
          <a:xfrm>
            <a:off x="735484" y="2654600"/>
            <a:ext cx="10590000" cy="3169600"/>
          </a:xfrm>
          <a:prstGeom prst="rect">
            <a:avLst/>
          </a:prstGeom>
          <a:noFill/>
          <a:ln>
            <a:noFill/>
          </a:ln>
        </p:spPr>
        <p:txBody>
          <a:bodyPr spcFirstLastPara="1" wrap="square" lIns="0" tIns="112600" rIns="0" bIns="0" anchor="t" anchorCtr="0">
            <a:noAutofit/>
          </a:bodyPr>
          <a:lstStyle/>
          <a:p>
            <a:pPr marL="16933" algn="just">
              <a:lnSpc>
                <a:spcPct val="115000"/>
              </a:lnSpc>
            </a:pPr>
            <a:r>
              <a:rPr lang="en" sz="2400" b="1" dirty="0">
                <a:latin typeface="Arial"/>
                <a:ea typeface="Arial"/>
                <a:cs typeface="Arial"/>
                <a:sym typeface="Arial"/>
              </a:rPr>
              <a:t>Sample Questions:</a:t>
            </a:r>
            <a:endParaRPr sz="2400" dirty="0">
              <a:latin typeface="Arial"/>
              <a:ea typeface="Arial"/>
              <a:cs typeface="Arial"/>
              <a:sym typeface="Arial"/>
            </a:endParaRPr>
          </a:p>
          <a:p>
            <a:pPr marL="304792" marR="6773" indent="-280238" algn="just">
              <a:lnSpc>
                <a:spcPct val="150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A class of 10 students consists of 5 males and 5 females. We intend to train a model based on their  past scores to predict the future score. The average score of females is 60 whereas that of male is 80.  The overall average of the class is 70. Give two ways of predicting the score and analyse them for fitting  model.</a:t>
            </a:r>
            <a:endParaRPr sz="1467" dirty="0">
              <a:latin typeface="Arial"/>
              <a:ea typeface="Arial"/>
              <a:cs typeface="Arial"/>
              <a:sym typeface="Arial"/>
            </a:endParaRPr>
          </a:p>
          <a:p>
            <a:pPr marL="304792" marR="6773" indent="-280238" algn="just">
              <a:lnSpc>
                <a:spcPct val="150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Suppose that we want to select between two prediction models, M1 and M2. We have performed 10  rounds of 10-fold cross-validation on each model, whereas the same data partitioning in round one is  used for both M1 and M2. The error rates obtained for M1 are 30.5, 32.2, 20.7, 20.6, 31.0, 41.0, 27.7,  26.0, 21.5, 26.0. The error rates for M2 are 22.4, 14.5, 22.4, 19.6, 20.7, 20.4, 22.1, 19.4, 16.2, 35.0.  Comment on whether one model is significantly better than the other considering a significance level of  1%.</a:t>
            </a:r>
            <a:endParaRPr sz="1467" dirty="0">
              <a:latin typeface="Arial"/>
              <a:ea typeface="Arial"/>
              <a:cs typeface="Arial"/>
              <a:sym typeface="Arial"/>
            </a:endParaRPr>
          </a:p>
        </p:txBody>
      </p:sp>
      <p:sp>
        <p:nvSpPr>
          <p:cNvPr id="994" name="Google Shape;994;p104"/>
          <p:cNvSpPr txBox="1"/>
          <p:nvPr/>
        </p:nvSpPr>
        <p:spPr>
          <a:xfrm>
            <a:off x="735500" y="381432"/>
            <a:ext cx="2032414" cy="524729"/>
          </a:xfrm>
          <a:prstGeom prst="rect">
            <a:avLst/>
          </a:prstGeom>
          <a:noFill/>
          <a:ln>
            <a:noFill/>
          </a:ln>
        </p:spPr>
        <p:txBody>
          <a:bodyPr spcFirstLastPara="1" wrap="square" lIns="121900" tIns="121900" rIns="121900" bIns="121900" anchor="t" anchorCtr="0">
            <a:noAutofit/>
          </a:bodyPr>
          <a:lstStyle/>
          <a:p>
            <a:r>
              <a:rPr lang="en" sz="2400" b="1" dirty="0"/>
              <a:t>4. ANALYZE</a:t>
            </a:r>
            <a:endParaRPr sz="2400" b="1" dirty="0"/>
          </a:p>
        </p:txBody>
      </p:sp>
      <p:sp>
        <p:nvSpPr>
          <p:cNvPr id="2" name="Slide Number Placeholder 1">
            <a:extLst>
              <a:ext uri="{FF2B5EF4-FFF2-40B4-BE49-F238E27FC236}">
                <a16:creationId xmlns:a16="http://schemas.microsoft.com/office/drawing/2014/main" id="{C9412961-A21E-43A9-B504-984C29428A93}"/>
              </a:ext>
            </a:extLst>
          </p:cNvPr>
          <p:cNvSpPr>
            <a:spLocks noGrp="1"/>
          </p:cNvSpPr>
          <p:nvPr>
            <p:ph type="sldNum" sz="quarter" idx="12"/>
          </p:nvPr>
        </p:nvSpPr>
        <p:spPr/>
        <p:txBody>
          <a:bodyPr/>
          <a:lstStyle/>
          <a:p>
            <a:fld id="{71EC9CE2-5AEF-428F-9B76-4FE97200EC74}" type="slidenum">
              <a:rPr lang="en-IN" smtClean="0"/>
              <a:t>55</a:t>
            </a:fld>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1001" name="Google Shape;1001;p10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02" name="Google Shape;1002;p105"/>
          <p:cNvSpPr txBox="1"/>
          <p:nvPr/>
        </p:nvSpPr>
        <p:spPr>
          <a:xfrm>
            <a:off x="981167" y="3897533"/>
            <a:ext cx="10473600" cy="2314800"/>
          </a:xfrm>
          <a:prstGeom prst="rect">
            <a:avLst/>
          </a:prstGeom>
          <a:noFill/>
          <a:ln>
            <a:noFill/>
          </a:ln>
        </p:spPr>
        <p:txBody>
          <a:bodyPr spcFirstLastPara="1" wrap="square" lIns="0" tIns="16933" rIns="0" bIns="0" anchor="t" anchorCtr="0">
            <a:noAutofit/>
          </a:bodyPr>
          <a:lstStyle/>
          <a:p>
            <a:pPr marR="8466">
              <a:lnSpc>
                <a:spcPct val="150000"/>
              </a:lnSpc>
              <a:spcBef>
                <a:spcPts val="1133"/>
              </a:spcBef>
            </a:pPr>
            <a:r>
              <a:rPr lang="en" sz="1467">
                <a:solidFill>
                  <a:srgbClr val="231F20"/>
                </a:solidFill>
              </a:rPr>
              <a:t>6.  </a:t>
            </a:r>
            <a:r>
              <a:rPr lang="en" sz="1467">
                <a:solidFill>
                  <a:srgbClr val="231F20"/>
                </a:solidFill>
                <a:latin typeface="Arial"/>
                <a:ea typeface="Arial"/>
                <a:cs typeface="Arial"/>
                <a:sym typeface="Arial"/>
              </a:rPr>
              <a:t>Dave is working on a Campus Management Software but is unable to identify the maximum number  of students per course. He decided to implement the same using arrays but discovered that there is  memory wastage due to over-provisioning. Which method of memory storage should be used by Dave  and how it can be implemented using C?</a:t>
            </a:r>
            <a:endParaRPr sz="1467" dirty="0">
              <a:latin typeface="Arial"/>
              <a:ea typeface="Arial"/>
              <a:cs typeface="Arial"/>
              <a:sym typeface="Arial"/>
            </a:endParaRPr>
          </a:p>
          <a:p>
            <a:pPr marR="7620">
              <a:lnSpc>
                <a:spcPct val="150000"/>
              </a:lnSpc>
              <a:spcBef>
                <a:spcPts val="1133"/>
              </a:spcBef>
            </a:pPr>
            <a:endParaRPr sz="1200" dirty="0">
              <a:latin typeface="Arial"/>
              <a:ea typeface="Arial"/>
              <a:cs typeface="Arial"/>
              <a:sym typeface="Arial"/>
            </a:endParaRPr>
          </a:p>
        </p:txBody>
      </p:sp>
      <p:sp>
        <p:nvSpPr>
          <p:cNvPr id="1004" name="Google Shape;1004;p105"/>
          <p:cNvSpPr txBox="1"/>
          <p:nvPr/>
        </p:nvSpPr>
        <p:spPr>
          <a:xfrm>
            <a:off x="893267" y="431867"/>
            <a:ext cx="10561600" cy="3426400"/>
          </a:xfrm>
          <a:prstGeom prst="rect">
            <a:avLst/>
          </a:prstGeom>
          <a:noFill/>
          <a:ln>
            <a:noFill/>
          </a:ln>
        </p:spPr>
        <p:txBody>
          <a:bodyPr spcFirstLastPara="1" wrap="square" lIns="121900" tIns="121900" rIns="121900" bIns="121900" anchor="t" anchorCtr="0">
            <a:noAutofit/>
          </a:bodyPr>
          <a:lstStyle/>
          <a:p>
            <a:pPr marL="16933" algn="just">
              <a:lnSpc>
                <a:spcPct val="150000"/>
              </a:lnSpc>
              <a:buClr>
                <a:schemeClr val="dk1"/>
              </a:buClr>
            </a:pPr>
            <a:r>
              <a:rPr lang="en" sz="2267" b="1" dirty="0"/>
              <a:t>Sample Questions:</a:t>
            </a:r>
            <a:endParaRPr sz="1600" dirty="0"/>
          </a:p>
          <a:p>
            <a:pPr marR="6773">
              <a:lnSpc>
                <a:spcPct val="150000"/>
              </a:lnSpc>
              <a:spcBef>
                <a:spcPts val="1140"/>
              </a:spcBef>
            </a:pPr>
            <a:r>
              <a:rPr lang="en" sz="1467" dirty="0"/>
              <a:t>3. Return statement can only be used to return a single value. Can multiple values be returned from a  function? Justify your answer.</a:t>
            </a:r>
            <a:endParaRPr sz="1467" dirty="0"/>
          </a:p>
          <a:p>
            <a:pPr marR="8466">
              <a:lnSpc>
                <a:spcPct val="150000"/>
              </a:lnSpc>
              <a:spcBef>
                <a:spcPts val="1133"/>
              </a:spcBef>
            </a:pPr>
            <a:r>
              <a:rPr lang="en" sz="1467" dirty="0"/>
              <a:t>4. Bob wrote a program using functions to find sum of two numbers whereas Alex wrote the statements  to find the sum of two numbers in the main() function only. Which of the two methods is efficient in  execution and why?</a:t>
            </a:r>
            <a:endParaRPr sz="1467" dirty="0"/>
          </a:p>
          <a:p>
            <a:pPr marR="8466">
              <a:lnSpc>
                <a:spcPct val="150000"/>
              </a:lnSpc>
              <a:spcBef>
                <a:spcPts val="1133"/>
              </a:spcBef>
            </a:pPr>
            <a:r>
              <a:rPr lang="en" sz="1467" dirty="0"/>
              <a:t>5.  Carly wants to store the details of students studying in 1st year and later on wishes to retrieve the information about the   students who score the highest marks in each subject. Specify the scenario where  the data can be organized as a single 2-D array or as multiple 1-D arrays.</a:t>
            </a:r>
            <a:endParaRPr sz="1467" dirty="0"/>
          </a:p>
        </p:txBody>
      </p:sp>
      <p:sp>
        <p:nvSpPr>
          <p:cNvPr id="2" name="Slide Number Placeholder 1">
            <a:extLst>
              <a:ext uri="{FF2B5EF4-FFF2-40B4-BE49-F238E27FC236}">
                <a16:creationId xmlns:a16="http://schemas.microsoft.com/office/drawing/2014/main" id="{DE212C24-2F03-47F0-B112-214BD7988C34}"/>
              </a:ext>
            </a:extLst>
          </p:cNvPr>
          <p:cNvSpPr>
            <a:spLocks noGrp="1"/>
          </p:cNvSpPr>
          <p:nvPr>
            <p:ph type="sldNum" sz="quarter" idx="12"/>
          </p:nvPr>
        </p:nvSpPr>
        <p:spPr/>
        <p:txBody>
          <a:bodyPr/>
          <a:lstStyle/>
          <a:p>
            <a:fld id="{71EC9CE2-5AEF-428F-9B76-4FE97200EC74}" type="slidenum">
              <a:rPr lang="en-IN" smtClean="0"/>
              <a:t>56</a:t>
            </a:fld>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011"/>
        <p:cNvGrpSpPr/>
        <p:nvPr/>
      </p:nvGrpSpPr>
      <p:grpSpPr>
        <a:xfrm>
          <a:off x="0" y="0"/>
          <a:ext cx="0" cy="0"/>
          <a:chOff x="0" y="0"/>
          <a:chExt cx="0" cy="0"/>
        </a:xfrm>
      </p:grpSpPr>
      <p:sp>
        <p:nvSpPr>
          <p:cNvPr id="1014" name="Google Shape;1014;p10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17" name="Google Shape;1017;p106"/>
          <p:cNvSpPr txBox="1"/>
          <p:nvPr/>
        </p:nvSpPr>
        <p:spPr>
          <a:xfrm>
            <a:off x="882900" y="456000"/>
            <a:ext cx="10572000" cy="4672400"/>
          </a:xfrm>
          <a:prstGeom prst="rect">
            <a:avLst/>
          </a:prstGeom>
          <a:noFill/>
          <a:ln>
            <a:noFill/>
          </a:ln>
        </p:spPr>
        <p:txBody>
          <a:bodyPr spcFirstLastPara="1" wrap="square" lIns="0" tIns="16933" rIns="0" bIns="0" anchor="t" anchorCtr="0">
            <a:noAutofit/>
          </a:bodyPr>
          <a:lstStyle/>
          <a:p>
            <a:pPr algn="just">
              <a:lnSpc>
                <a:spcPct val="115000"/>
              </a:lnSpc>
            </a:pPr>
            <a:r>
              <a:rPr lang="en" sz="2267" b="1" dirty="0"/>
              <a:t>Sample Questions:</a:t>
            </a:r>
            <a:endParaRPr sz="2267" b="1" dirty="0"/>
          </a:p>
          <a:p>
            <a:pPr algn="just">
              <a:lnSpc>
                <a:spcPct val="115000"/>
              </a:lnSpc>
            </a:pPr>
            <a:endParaRPr sz="1600" b="1" dirty="0">
              <a:solidFill>
                <a:srgbClr val="F68B1E"/>
              </a:solidFill>
            </a:endParaRPr>
          </a:p>
          <a:p>
            <a:pPr marR="7620">
              <a:lnSpc>
                <a:spcPct val="200000"/>
              </a:lnSpc>
              <a:spcBef>
                <a:spcPts val="1133"/>
              </a:spcBef>
            </a:pPr>
            <a:r>
              <a:rPr lang="en" sz="1467" dirty="0"/>
              <a:t>7.  Ram is working on a 32-bit machine whereas Sita is working on a 64-bit machine. Both wrote the  same code to find factorial of a number but Ram is unable to find factorial of a number till 9 whereas  Sita is able to find the factorial of higher number. Identify the possible reason why Ram is unable to find  the factorial. Suggest some changes in the code so that Ram can handle bigger inputs.</a:t>
            </a:r>
            <a:endParaRPr sz="1600" b="1" dirty="0"/>
          </a:p>
          <a:p>
            <a:pPr marR="7620">
              <a:lnSpc>
                <a:spcPct val="200000"/>
              </a:lnSpc>
              <a:spcBef>
                <a:spcPts val="1133"/>
              </a:spcBef>
            </a:pPr>
            <a:r>
              <a:rPr lang="en" sz="1467" dirty="0">
                <a:solidFill>
                  <a:srgbClr val="231F20"/>
                </a:solidFill>
              </a:rPr>
              <a:t>8.  </a:t>
            </a:r>
            <a:r>
              <a:rPr lang="en" sz="1467" dirty="0">
                <a:solidFill>
                  <a:srgbClr val="231F20"/>
                </a:solidFill>
                <a:latin typeface="Arial"/>
                <a:ea typeface="Arial"/>
                <a:cs typeface="Arial"/>
                <a:sym typeface="Arial"/>
              </a:rPr>
              <a:t>While writing a C code, the problem faced by the programmers is to find if the parenthesis is balanced  or not. Write an algorithm to check if the parenthesis in C code are balanced. Initially your code should  work for balanced { and } braces.</a:t>
            </a:r>
            <a:endParaRPr sz="1467" dirty="0">
              <a:latin typeface="Arial"/>
              <a:ea typeface="Arial"/>
              <a:cs typeface="Arial"/>
              <a:sym typeface="Arial"/>
            </a:endParaRPr>
          </a:p>
          <a:p>
            <a:pPr marR="6773">
              <a:lnSpc>
                <a:spcPct val="200000"/>
              </a:lnSpc>
              <a:spcBef>
                <a:spcPts val="1133"/>
              </a:spcBef>
            </a:pPr>
            <a:r>
              <a:rPr lang="en" sz="1467" dirty="0">
                <a:solidFill>
                  <a:srgbClr val="231F20"/>
                </a:solidFill>
              </a:rPr>
              <a:t>9.  </a:t>
            </a:r>
            <a:r>
              <a:rPr lang="en" sz="1467" dirty="0">
                <a:solidFill>
                  <a:srgbClr val="231F20"/>
                </a:solidFill>
                <a:latin typeface="Arial"/>
                <a:ea typeface="Arial"/>
                <a:cs typeface="Arial"/>
                <a:sym typeface="Arial"/>
              </a:rPr>
              <a:t>Swapping of the data in a linked list can be performed by swapping the contents in the linked list. Can  the contents of a linked list be swapped without actually swapping the data?</a:t>
            </a:r>
            <a:endParaRPr sz="1467" dirty="0">
              <a:solidFill>
                <a:srgbClr val="231F20"/>
              </a:solidFill>
              <a:latin typeface="Arial"/>
              <a:ea typeface="Arial"/>
              <a:cs typeface="Arial"/>
              <a:sym typeface="Arial"/>
            </a:endParaRPr>
          </a:p>
          <a:p>
            <a:pPr marR="6773" algn="just">
              <a:lnSpc>
                <a:spcPct val="150000"/>
              </a:lnSpc>
              <a:spcBef>
                <a:spcPts val="1133"/>
              </a:spcBef>
            </a:pPr>
            <a:endParaRPr sz="1467" dirty="0">
              <a:solidFill>
                <a:srgbClr val="231F20"/>
              </a:solidFill>
            </a:endParaRPr>
          </a:p>
          <a:p>
            <a:endParaRPr sz="1733" dirty="0">
              <a:latin typeface="Arial"/>
              <a:ea typeface="Arial"/>
              <a:cs typeface="Arial"/>
              <a:sym typeface="Arial"/>
            </a:endParaRPr>
          </a:p>
          <a:p>
            <a:pPr marL="16933">
              <a:spcBef>
                <a:spcPts val="7"/>
              </a:spcBef>
            </a:pPr>
            <a:endParaRPr sz="1200" dirty="0">
              <a:latin typeface="Arial"/>
              <a:ea typeface="Arial"/>
              <a:cs typeface="Arial"/>
              <a:sym typeface="Arial"/>
            </a:endParaRPr>
          </a:p>
        </p:txBody>
      </p:sp>
      <p:sp>
        <p:nvSpPr>
          <p:cNvPr id="1018" name="Google Shape;1018;p106"/>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937D8803-9646-4661-81AC-3C9AA0E9716C}"/>
              </a:ext>
            </a:extLst>
          </p:cNvPr>
          <p:cNvSpPr>
            <a:spLocks noGrp="1"/>
          </p:cNvSpPr>
          <p:nvPr>
            <p:ph type="sldNum" sz="quarter" idx="12"/>
          </p:nvPr>
        </p:nvSpPr>
        <p:spPr/>
        <p:txBody>
          <a:bodyPr/>
          <a:lstStyle/>
          <a:p>
            <a:fld id="{71EC9CE2-5AEF-428F-9B76-4FE97200EC74}" type="slidenum">
              <a:rPr lang="en-IN" smtClean="0"/>
              <a:t>57</a:t>
            </a:fld>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5" name="Google Shape;1025;p10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28" name="Google Shape;1028;p107"/>
          <p:cNvGraphicFramePr/>
          <p:nvPr>
            <p:extLst>
              <p:ext uri="{D42A27DB-BD31-4B8C-83A1-F6EECF244321}">
                <p14:modId xmlns:p14="http://schemas.microsoft.com/office/powerpoint/2010/main" val="3734092055"/>
              </p:ext>
            </p:extLst>
          </p:nvPr>
        </p:nvGraphicFramePr>
        <p:xfrm>
          <a:off x="882901" y="1664043"/>
          <a:ext cx="10572000" cy="3409989"/>
        </p:xfrm>
        <a:graphic>
          <a:graphicData uri="http://schemas.openxmlformats.org/drawingml/2006/table">
            <a:tbl>
              <a:tblPr firstRow="1" bandRow="1">
                <a:noFill/>
              </a:tblPr>
              <a:tblGrid>
                <a:gridCol w="5286000">
                  <a:extLst>
                    <a:ext uri="{9D8B030D-6E8A-4147-A177-3AD203B41FA5}">
                      <a16:colId xmlns:a16="http://schemas.microsoft.com/office/drawing/2014/main" val="20000"/>
                    </a:ext>
                  </a:extLst>
                </a:gridCol>
                <a:gridCol w="5286000">
                  <a:extLst>
                    <a:ext uri="{9D8B030D-6E8A-4147-A177-3AD203B41FA5}">
                      <a16:colId xmlns:a16="http://schemas.microsoft.com/office/drawing/2014/main" val="20001"/>
                    </a:ext>
                  </a:extLst>
                </a:gridCol>
              </a:tblGrid>
              <a:tr h="471398">
                <a:tc>
                  <a:txBody>
                    <a:bodyPr/>
                    <a:lstStyle/>
                    <a:p>
                      <a:pPr marL="25400" marR="0" lvl="0" indent="0" algn="ctr" rtl="0">
                        <a:lnSpc>
                          <a:spcPct val="150000"/>
                        </a:lnSpc>
                        <a:spcBef>
                          <a:spcPts val="0"/>
                        </a:spcBef>
                        <a:spcAft>
                          <a:spcPts val="0"/>
                        </a:spcAft>
                        <a:buNone/>
                      </a:pPr>
                      <a:r>
                        <a:rPr lang="en" sz="2400" b="1" u="none" strike="noStrike" cap="none" dirty="0">
                          <a:solidFill>
                            <a:srgbClr val="231F20"/>
                          </a:solidFill>
                          <a:latin typeface="Arial"/>
                          <a:ea typeface="Arial"/>
                          <a:cs typeface="Arial"/>
                          <a:sym typeface="Arial"/>
                        </a:rPr>
                        <a:t>Skill Demonstrated</a:t>
                      </a:r>
                      <a:endParaRPr sz="24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2400" b="1" u="none" strike="noStrike" cap="none">
                          <a:solidFill>
                            <a:srgbClr val="231F20"/>
                          </a:solidFill>
                          <a:latin typeface="Arial"/>
                          <a:ea typeface="Arial"/>
                          <a:cs typeface="Arial"/>
                          <a:sym typeface="Arial"/>
                        </a:rPr>
                        <a:t>Question Ques / Verbs for tests</a:t>
                      </a:r>
                      <a:endParaRPr sz="24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914100">
                <a:tc>
                  <a:txBody>
                    <a:bodyPr/>
                    <a:lstStyle/>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compare and discriminate between ideas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assess value of theories, presentations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make choices based on reasoned argument</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verify value of evidence</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recognize subjectivity</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use of definite criteria for judgments</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700" dirty="0">
                          <a:solidFill>
                            <a:srgbClr val="231F20"/>
                          </a:solidFill>
                          <a:latin typeface="Arial"/>
                          <a:ea typeface="Arial"/>
                          <a:cs typeface="Arial"/>
                          <a:sym typeface="Arial"/>
                        </a:rPr>
                        <a:t>a</a:t>
                      </a:r>
                      <a:r>
                        <a:rPr lang="en" sz="1700" u="none" strike="noStrike" cap="none" dirty="0">
                          <a:solidFill>
                            <a:srgbClr val="231F20"/>
                          </a:solidFill>
                          <a:latin typeface="Arial"/>
                          <a:ea typeface="Arial"/>
                          <a:cs typeface="Arial"/>
                          <a:sym typeface="Arial"/>
                        </a:rPr>
                        <a:t>ssess,</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decide,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choose, rank, grade, test, measure, defend,  recommend, convince, select, judge, support, conclude,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argue, justify, compare, summarize, evaluate</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1029" name="Google Shape;1029;p107"/>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030" name="Google Shape;1030;p107"/>
          <p:cNvSpPr txBox="1"/>
          <p:nvPr/>
        </p:nvSpPr>
        <p:spPr>
          <a:xfrm>
            <a:off x="882899" y="681299"/>
            <a:ext cx="3038311" cy="496711"/>
          </a:xfrm>
          <a:prstGeom prst="rect">
            <a:avLst/>
          </a:prstGeom>
          <a:noFill/>
          <a:ln>
            <a:noFill/>
          </a:ln>
        </p:spPr>
        <p:txBody>
          <a:bodyPr spcFirstLastPara="1" wrap="square" lIns="121900" tIns="121900" rIns="121900" bIns="121900" anchor="t" anchorCtr="0">
            <a:noAutofit/>
          </a:bodyPr>
          <a:lstStyle/>
          <a:p>
            <a:pPr marL="16933">
              <a:spcBef>
                <a:spcPts val="7"/>
              </a:spcBef>
            </a:pPr>
            <a:r>
              <a:rPr lang="en" sz="2533" b="1" dirty="0"/>
              <a:t>5. EVALUATE</a:t>
            </a:r>
            <a:endParaRPr sz="2533" b="1" dirty="0"/>
          </a:p>
        </p:txBody>
      </p:sp>
      <p:sp>
        <p:nvSpPr>
          <p:cNvPr id="2" name="Slide Number Placeholder 1">
            <a:extLst>
              <a:ext uri="{FF2B5EF4-FFF2-40B4-BE49-F238E27FC236}">
                <a16:creationId xmlns:a16="http://schemas.microsoft.com/office/drawing/2014/main" id="{5940EEB4-6E32-497B-9BA1-443024ED5FCC}"/>
              </a:ext>
            </a:extLst>
          </p:cNvPr>
          <p:cNvSpPr>
            <a:spLocks noGrp="1"/>
          </p:cNvSpPr>
          <p:nvPr>
            <p:ph type="sldNum" sz="quarter" idx="12"/>
          </p:nvPr>
        </p:nvSpPr>
        <p:spPr/>
        <p:txBody>
          <a:bodyPr/>
          <a:lstStyle/>
          <a:p>
            <a:fld id="{71EC9CE2-5AEF-428F-9B76-4FE97200EC74}" type="slidenum">
              <a:rPr lang="en-IN" smtClean="0"/>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034"/>
        <p:cNvGrpSpPr/>
        <p:nvPr/>
      </p:nvGrpSpPr>
      <p:grpSpPr>
        <a:xfrm>
          <a:off x="0" y="0"/>
          <a:ext cx="0" cy="0"/>
          <a:chOff x="0" y="0"/>
          <a:chExt cx="0" cy="0"/>
        </a:xfrm>
      </p:grpSpPr>
      <p:sp>
        <p:nvSpPr>
          <p:cNvPr id="1037" name="Google Shape;1037;p108"/>
          <p:cNvSpPr txBox="1"/>
          <p:nvPr/>
        </p:nvSpPr>
        <p:spPr>
          <a:xfrm>
            <a:off x="742833" y="4114500"/>
            <a:ext cx="10546000" cy="1222800"/>
          </a:xfrm>
          <a:prstGeom prst="rect">
            <a:avLst/>
          </a:prstGeom>
          <a:noFill/>
          <a:ln>
            <a:noFill/>
          </a:ln>
        </p:spPr>
        <p:txBody>
          <a:bodyPr spcFirstLastPara="1" wrap="square" lIns="121900" tIns="121900" rIns="121900" bIns="121900" anchor="t" anchorCtr="0">
            <a:noAutofit/>
          </a:bodyPr>
          <a:lstStyle/>
          <a:p>
            <a:pPr marL="16933" marR="6773" algn="just">
              <a:lnSpc>
                <a:spcPct val="150000"/>
              </a:lnSpc>
            </a:pPr>
            <a:r>
              <a:rPr lang="en" sz="1600" dirty="0"/>
              <a:t>Both higher order cognitive skills ‘Evaluate’ and ‘Create’ are difficult to assess in time-limited  examinations. These need to be assessed in variety of student works like projects, open ended problem-  solving exercises etc. Typical examples of problem statements or need statements which need higher order  abilities to solve are given below</a:t>
            </a:r>
            <a:endParaRPr sz="1600" dirty="0"/>
          </a:p>
        </p:txBody>
      </p:sp>
      <p:sp>
        <p:nvSpPr>
          <p:cNvPr id="1038" name="Google Shape;1038;p108"/>
          <p:cNvSpPr txBox="1"/>
          <p:nvPr/>
        </p:nvSpPr>
        <p:spPr>
          <a:xfrm>
            <a:off x="742789" y="670056"/>
            <a:ext cx="2362872" cy="320300"/>
          </a:xfrm>
          <a:prstGeom prst="rect">
            <a:avLst/>
          </a:prstGeom>
          <a:noFill/>
          <a:ln>
            <a:noFill/>
          </a:ln>
        </p:spPr>
        <p:txBody>
          <a:bodyPr spcFirstLastPara="1" wrap="square" lIns="0" tIns="16933" rIns="0" bIns="0" anchor="t" anchorCtr="0">
            <a:noAutofit/>
          </a:bodyPr>
          <a:lstStyle/>
          <a:p>
            <a:pPr marL="16933"/>
            <a:r>
              <a:rPr lang="en" sz="2133" b="1" dirty="0"/>
              <a:t>6. CREATE</a:t>
            </a:r>
            <a:endParaRPr sz="2133" b="1" dirty="0"/>
          </a:p>
        </p:txBody>
      </p:sp>
      <p:graphicFrame>
        <p:nvGraphicFramePr>
          <p:cNvPr id="1039" name="Google Shape;1039;p108"/>
          <p:cNvGraphicFramePr/>
          <p:nvPr>
            <p:extLst>
              <p:ext uri="{D42A27DB-BD31-4B8C-83A1-F6EECF244321}">
                <p14:modId xmlns:p14="http://schemas.microsoft.com/office/powerpoint/2010/main" val="2545828486"/>
              </p:ext>
            </p:extLst>
          </p:nvPr>
        </p:nvGraphicFramePr>
        <p:xfrm>
          <a:off x="742801" y="1118054"/>
          <a:ext cx="10546066" cy="2732694"/>
        </p:xfrm>
        <a:graphic>
          <a:graphicData uri="http://schemas.openxmlformats.org/drawingml/2006/table">
            <a:tbl>
              <a:tblPr firstRow="1" bandRow="1">
                <a:noFill/>
              </a:tblPr>
              <a:tblGrid>
                <a:gridCol w="5273033">
                  <a:extLst>
                    <a:ext uri="{9D8B030D-6E8A-4147-A177-3AD203B41FA5}">
                      <a16:colId xmlns:a16="http://schemas.microsoft.com/office/drawing/2014/main" val="20000"/>
                    </a:ext>
                  </a:extLst>
                </a:gridCol>
                <a:gridCol w="5273033">
                  <a:extLst>
                    <a:ext uri="{9D8B030D-6E8A-4147-A177-3AD203B41FA5}">
                      <a16:colId xmlns:a16="http://schemas.microsoft.com/office/drawing/2014/main" val="20001"/>
                    </a:ext>
                  </a:extLst>
                </a:gridCol>
              </a:tblGrid>
              <a:tr h="356867">
                <a:tc>
                  <a:txBody>
                    <a:bodyPr/>
                    <a:lstStyle/>
                    <a:p>
                      <a:pPr marL="2540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00000"/>
                        </a:lnSpc>
                        <a:spcBef>
                          <a:spcPts val="0"/>
                        </a:spcBef>
                        <a:spcAft>
                          <a:spcPts val="0"/>
                        </a:spcAft>
                        <a:buNone/>
                      </a:pPr>
                      <a:r>
                        <a:rPr lang="en" sz="1700" b="1" u="none" strike="noStrike" cap="none">
                          <a:solidFill>
                            <a:srgbClr val="231F20"/>
                          </a:solidFill>
                          <a:latin typeface="Arial"/>
                          <a:ea typeface="Arial"/>
                          <a:cs typeface="Arial"/>
                          <a:sym typeface="Arial"/>
                        </a:rPr>
                        <a:t>Question Ques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375827">
                <a:tc>
                  <a:txBody>
                    <a:bodyPr/>
                    <a:lstStyle/>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use old ideas to create new ones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Combine parts to make (new) whole,</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generalize from given facts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relate knowledge from several areas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predict, draw conclusions</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200000"/>
                        </a:lnSpc>
                        <a:spcBef>
                          <a:spcPts val="0"/>
                        </a:spcBef>
                        <a:spcAft>
                          <a:spcPts val="0"/>
                        </a:spcAft>
                        <a:buNone/>
                      </a:pPr>
                      <a:r>
                        <a:rPr lang="en" sz="1600" u="none" strike="noStrike" cap="none" dirty="0">
                          <a:solidFill>
                            <a:srgbClr val="231F20"/>
                          </a:solidFill>
                          <a:latin typeface="Arial"/>
                          <a:ea typeface="Arial"/>
                          <a:cs typeface="Arial"/>
                          <a:sym typeface="Arial"/>
                        </a:rPr>
                        <a:t>design, formulate, build, invent, create, compose, generate,  derive, modify, develop, integrate</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AAA69FD4-1643-44FD-BBA9-D8D9B4A9D727}"/>
              </a:ext>
            </a:extLst>
          </p:cNvPr>
          <p:cNvSpPr>
            <a:spLocks noGrp="1"/>
          </p:cNvSpPr>
          <p:nvPr>
            <p:ph type="sldNum" sz="quarter" idx="12"/>
          </p:nvPr>
        </p:nvSpPr>
        <p:spPr/>
        <p:txBody>
          <a:bodyPr/>
          <a:lstStyle/>
          <a:p>
            <a:fld id="{71EC9CE2-5AEF-428F-9B76-4FE97200EC74}" type="slidenum">
              <a:rPr lang="en-IN" smtClean="0"/>
              <a:t>59</a:t>
            </a:fld>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7D9B-6BC5-4763-8C33-85737EAB72EB}"/>
              </a:ext>
            </a:extLst>
          </p:cNvPr>
          <p:cNvSpPr>
            <a:spLocks noGrp="1"/>
          </p:cNvSpPr>
          <p:nvPr>
            <p:ph type="title"/>
          </p:nvPr>
        </p:nvSpPr>
        <p:spPr>
          <a:xfrm>
            <a:off x="838200" y="365126"/>
            <a:ext cx="10515600" cy="413808"/>
          </a:xfrm>
        </p:spPr>
        <p:txBody>
          <a:bodyPr>
            <a:normAutofit fontScale="90000"/>
          </a:bodyPr>
          <a:lstStyle/>
          <a:p>
            <a:r>
              <a:rPr lang="en-US" dirty="0"/>
              <a:t>		What is an OUTCOME?</a:t>
            </a:r>
            <a:endParaRPr lang="en-IN" dirty="0"/>
          </a:p>
        </p:txBody>
      </p:sp>
      <p:sp>
        <p:nvSpPr>
          <p:cNvPr id="3" name="Content Placeholder 2">
            <a:extLst>
              <a:ext uri="{FF2B5EF4-FFF2-40B4-BE49-F238E27FC236}">
                <a16:creationId xmlns:a16="http://schemas.microsoft.com/office/drawing/2014/main" id="{5BA5A84B-CD1A-49B6-A8A5-344DEC1B2B22}"/>
              </a:ext>
            </a:extLst>
          </p:cNvPr>
          <p:cNvSpPr>
            <a:spLocks noGrp="1"/>
          </p:cNvSpPr>
          <p:nvPr>
            <p:ph idx="1"/>
          </p:nvPr>
        </p:nvSpPr>
        <p:spPr>
          <a:xfrm>
            <a:off x="1095632" y="778934"/>
            <a:ext cx="10258168" cy="5102882"/>
          </a:xfrm>
        </p:spPr>
        <p:txBody>
          <a:bodyPr>
            <a:normAutofit/>
          </a:bodyPr>
          <a:lstStyle/>
          <a:p>
            <a:pPr marL="0" indent="0" algn="just">
              <a:buNone/>
            </a:pP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state what a student, on successfully completing the course and earning a pass grade and the credit is competent to perform/do/demonstrate with what he/she has learnt in the course. These are also referred as Learning Outcomes or Student Outcomes and in NBA we use the term </a:t>
            </a: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(COs). Note the emphasis on use/application of the knowledge imparted/acquired by a successful student in the course and </a:t>
            </a:r>
            <a:r>
              <a:rPr lang="en-US" b="1" u="sng" dirty="0">
                <a:latin typeface="Calibri Light" panose="020F0302020204030204" pitchFamily="34" charset="0"/>
                <a:cs typeface="Calibri Light" panose="020F0302020204030204" pitchFamily="34" charset="0"/>
              </a:rPr>
              <a:t>not</a:t>
            </a:r>
            <a:r>
              <a:rPr lang="en-US" b="1" dirty="0">
                <a:latin typeface="Calibri Light" panose="020F0302020204030204" pitchFamily="34" charset="0"/>
                <a:cs typeface="Calibri Light" panose="020F0302020204030204" pitchFamily="34" charset="0"/>
              </a:rPr>
              <a:t> on the knowledge per se.</a:t>
            </a:r>
          </a:p>
          <a:p>
            <a:r>
              <a:rPr lang="en-US" b="1" dirty="0">
                <a:latin typeface="Calibri Light" panose="020F0302020204030204" pitchFamily="34" charset="0"/>
                <a:cs typeface="Calibri Light" panose="020F0302020204030204" pitchFamily="34" charset="0"/>
              </a:rPr>
              <a:t>The central concept in OBE is OUTCOMES</a:t>
            </a:r>
          </a:p>
          <a:p>
            <a:r>
              <a:rPr lang="en-US" b="1" dirty="0">
                <a:latin typeface="Calibri Light" panose="020F0302020204030204" pitchFamily="34" charset="0"/>
                <a:cs typeface="Calibri Light" panose="020F0302020204030204" pitchFamily="34" charset="0"/>
              </a:rPr>
              <a:t>We have </a:t>
            </a:r>
            <a:r>
              <a:rPr lang="en-US" b="1" u="sng" dirty="0">
                <a:latin typeface="Calibri Light" panose="020F0302020204030204" pitchFamily="34" charset="0"/>
                <a:cs typeface="Calibri Light" panose="020F0302020204030204" pitchFamily="34" charset="0"/>
              </a:rPr>
              <a:t>course outcomes</a:t>
            </a:r>
            <a:r>
              <a:rPr lang="en-US" b="1" dirty="0">
                <a:latin typeface="Calibri Light" panose="020F0302020204030204" pitchFamily="34" charset="0"/>
                <a:cs typeface="Calibri Light" panose="020F0302020204030204" pitchFamily="34" charset="0"/>
              </a:rPr>
              <a:t>(COs) and </a:t>
            </a:r>
            <a:r>
              <a:rPr lang="en-US" b="1" u="sng" dirty="0">
                <a:latin typeface="Calibri Light" panose="020F0302020204030204" pitchFamily="34" charset="0"/>
                <a:cs typeface="Calibri Light" panose="020F0302020204030204" pitchFamily="34" charset="0"/>
              </a:rPr>
              <a:t>Program outcomes</a:t>
            </a:r>
            <a:r>
              <a:rPr lang="en-US" b="1" dirty="0">
                <a:latin typeface="Calibri Light" panose="020F0302020204030204" pitchFamily="34" charset="0"/>
                <a:cs typeface="Calibri Light" panose="020F0302020204030204" pitchFamily="34" charset="0"/>
              </a:rPr>
              <a:t>(POs)</a:t>
            </a:r>
          </a:p>
        </p:txBody>
      </p:sp>
      <p:sp>
        <p:nvSpPr>
          <p:cNvPr id="4" name="Slide Number Placeholder 3">
            <a:extLst>
              <a:ext uri="{FF2B5EF4-FFF2-40B4-BE49-F238E27FC236}">
                <a16:creationId xmlns:a16="http://schemas.microsoft.com/office/drawing/2014/main" id="{1CD0D024-F43D-4982-8003-C6F9DFE3662F}"/>
              </a:ext>
            </a:extLst>
          </p:cNvPr>
          <p:cNvSpPr>
            <a:spLocks noGrp="1"/>
          </p:cNvSpPr>
          <p:nvPr>
            <p:ph type="sldNum" sz="quarter" idx="12"/>
          </p:nvPr>
        </p:nvSpPr>
        <p:spPr/>
        <p:txBody>
          <a:bodyPr/>
          <a:lstStyle/>
          <a:p>
            <a:fld id="{71EC9CE2-5AEF-428F-9B76-4FE97200EC74}" type="slidenum">
              <a:rPr lang="en-IN" smtClean="0"/>
              <a:t>6</a:t>
            </a:fld>
            <a:endParaRPr lang="en-IN" dirty="0"/>
          </a:p>
        </p:txBody>
      </p:sp>
      <p:sp>
        <p:nvSpPr>
          <p:cNvPr id="5" name="Rectangle 4">
            <a:extLst>
              <a:ext uri="{FF2B5EF4-FFF2-40B4-BE49-F238E27FC236}">
                <a16:creationId xmlns:a16="http://schemas.microsoft.com/office/drawing/2014/main" id="{81450E9B-22BA-474D-B086-5122BF0035CB}"/>
              </a:ext>
            </a:extLst>
          </p:cNvPr>
          <p:cNvSpPr/>
          <p:nvPr/>
        </p:nvSpPr>
        <p:spPr>
          <a:xfrm>
            <a:off x="560173" y="197708"/>
            <a:ext cx="11137557" cy="6079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993429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5" name="Google Shape;1045;p109"/>
          <p:cNvSpPr txBox="1"/>
          <p:nvPr/>
        </p:nvSpPr>
        <p:spPr>
          <a:xfrm>
            <a:off x="904800" y="2427867"/>
            <a:ext cx="10494800" cy="3237200"/>
          </a:xfrm>
          <a:prstGeom prst="rect">
            <a:avLst/>
          </a:prstGeom>
          <a:noFill/>
          <a:ln>
            <a:noFill/>
          </a:ln>
        </p:spPr>
        <p:txBody>
          <a:bodyPr spcFirstLastPara="1" wrap="square" lIns="0" tIns="16933" rIns="0" bIns="0" anchor="t" anchorCtr="0">
            <a:noAutofit/>
          </a:bodyPr>
          <a:lstStyle/>
          <a:p>
            <a:pPr marL="304792" marR="8466"/>
            <a:endParaRPr sz="933" dirty="0">
              <a:latin typeface="Arial"/>
              <a:ea typeface="Arial"/>
              <a:cs typeface="Arial"/>
              <a:sym typeface="Arial"/>
            </a:endParaRPr>
          </a:p>
          <a:p>
            <a:pPr marL="609585" marR="6773" algn="just">
              <a:spcBef>
                <a:spcPts val="1133"/>
              </a:spcBef>
            </a:pPr>
            <a:endParaRPr sz="1467" dirty="0">
              <a:latin typeface="Arial"/>
              <a:ea typeface="Arial"/>
              <a:cs typeface="Arial"/>
              <a:sym typeface="Arial"/>
            </a:endParaRPr>
          </a:p>
        </p:txBody>
      </p:sp>
      <p:sp>
        <p:nvSpPr>
          <p:cNvPr id="1047" name="Google Shape;1047;p109"/>
          <p:cNvSpPr txBox="1"/>
          <p:nvPr/>
        </p:nvSpPr>
        <p:spPr>
          <a:xfrm>
            <a:off x="742800" y="470667"/>
            <a:ext cx="10656800" cy="5260000"/>
          </a:xfrm>
          <a:prstGeom prst="rect">
            <a:avLst/>
          </a:prstGeom>
          <a:noFill/>
          <a:ln>
            <a:noFill/>
          </a:ln>
        </p:spPr>
        <p:txBody>
          <a:bodyPr spcFirstLastPara="1" wrap="square" lIns="121900" tIns="121900" rIns="121900" bIns="121900" anchor="t" anchorCtr="0">
            <a:noAutofit/>
          </a:bodyPr>
          <a:lstStyle/>
          <a:p>
            <a:pPr algn="just">
              <a:lnSpc>
                <a:spcPct val="115000"/>
              </a:lnSpc>
            </a:pPr>
            <a:r>
              <a:rPr lang="en" sz="2000" b="1" dirty="0"/>
              <a:t>Sample Problem / Need statements:</a:t>
            </a:r>
            <a:endParaRPr sz="2000" b="1" dirty="0"/>
          </a:p>
          <a:p>
            <a:pPr marL="609585" marR="8466" indent="-397923" algn="just">
              <a:lnSpc>
                <a:spcPct val="150000"/>
              </a:lnSpc>
              <a:spcBef>
                <a:spcPts val="760"/>
              </a:spcBef>
              <a:buClr>
                <a:schemeClr val="hlink"/>
              </a:buClr>
              <a:buSzPts val="1100"/>
              <a:buAutoNum type="arabicPeriod"/>
            </a:pPr>
            <a:r>
              <a:rPr lang="en" sz="1467" dirty="0"/>
              <a:t>Automatic tethering of milking machine to the udder of a cow. A milk diary wants to automate the milking  process. The milking process involves attaching the milking cups to the teats. Design a system for the  same.</a:t>
            </a:r>
            <a:endParaRPr sz="1467" dirty="0"/>
          </a:p>
          <a:p>
            <a:pPr marL="609585" indent="-397923">
              <a:lnSpc>
                <a:spcPct val="150000"/>
              </a:lnSpc>
              <a:buClr>
                <a:schemeClr val="hlink"/>
              </a:buClr>
              <a:buSzPts val="1100"/>
              <a:buAutoNum type="arabicPeriod"/>
            </a:pPr>
            <a:r>
              <a:rPr lang="en" sz="1467" dirty="0"/>
              <a:t>An electric vehicle uses LIoN batteries. The batteries have to be charged and get discharged during use. The batteries require continuous monitoring during charging and discharging so that they remain healthy  and yield a long life. Design a system to monitor and manage the health of the batteries.</a:t>
            </a:r>
            <a:endParaRPr sz="1467" dirty="0"/>
          </a:p>
          <a:p>
            <a:pPr marL="609585" marR="7620" indent="-397923" algn="just">
              <a:lnSpc>
                <a:spcPct val="150000"/>
              </a:lnSpc>
              <a:buClr>
                <a:schemeClr val="hlink"/>
              </a:buClr>
              <a:buSzPts val="1100"/>
              <a:buAutoNum type="arabicPeriod"/>
            </a:pPr>
            <a:r>
              <a:rPr lang="en" sz="1467" dirty="0"/>
              <a:t>A Biotech industry needs automation for filling its product into 20 ltr bottles. Design a system to meter the  flow into the bottles so that each bottle has 20 ltr of the liquid. There will be more than one filling station  and the system has to monitor all the filling stations as well as keep count of the total production on a  daily basis.</a:t>
            </a:r>
            <a:endParaRPr sz="1467" dirty="0"/>
          </a:p>
          <a:p>
            <a:pPr marL="609585" marR="6773" indent="-397923" algn="just">
              <a:lnSpc>
                <a:spcPct val="150000"/>
              </a:lnSpc>
              <a:buClr>
                <a:schemeClr val="hlink"/>
              </a:buClr>
              <a:buSzPts val="1100"/>
              <a:buAutoNum type="arabicPeriod"/>
            </a:pPr>
            <a:r>
              <a:rPr lang="en" sz="1467" dirty="0"/>
              <a:t>Microwave Doppler radar with a range of 9m are available for motion detection. Design a surround view  monitoring system for a 3 wheeler to detect human obstacles while the vehicle is in motion.</a:t>
            </a:r>
            <a:endParaRPr sz="1467" dirty="0"/>
          </a:p>
          <a:p>
            <a:pPr marL="609585" marR="9313" indent="-397923" algn="just">
              <a:lnSpc>
                <a:spcPct val="150000"/>
              </a:lnSpc>
              <a:buClr>
                <a:schemeClr val="hlink"/>
              </a:buClr>
              <a:buSzPts val="1100"/>
              <a:buAutoNum type="arabicPeriod"/>
            </a:pPr>
            <a:r>
              <a:rPr lang="en" sz="1467" dirty="0"/>
              <a:t>Design a system to assist the driver by using cameras to detect lane markers and pedestrians while the  vehicle is in motion.</a:t>
            </a:r>
            <a:endParaRPr sz="1467" dirty="0"/>
          </a:p>
          <a:p>
            <a:pPr marL="609585" marR="6773" indent="-397923" algn="just">
              <a:lnSpc>
                <a:spcPct val="150000"/>
              </a:lnSpc>
              <a:buClr>
                <a:schemeClr val="hlink"/>
              </a:buClr>
              <a:buSzPts val="1100"/>
              <a:buAutoNum type="arabicPeriod"/>
            </a:pPr>
            <a:r>
              <a:rPr lang="en" sz="1467" dirty="0"/>
              <a:t>Develop a small size USB 2.0 / 3.0 CMOS camera system which can be used for industrial inspection,  medical applications, microscopy, etc. The system should be able to capture the image quickly and be  able to process the captured image and then store it also</a:t>
            </a:r>
            <a:endParaRPr sz="1467" dirty="0"/>
          </a:p>
        </p:txBody>
      </p:sp>
      <p:sp>
        <p:nvSpPr>
          <p:cNvPr id="2" name="Slide Number Placeholder 1">
            <a:extLst>
              <a:ext uri="{FF2B5EF4-FFF2-40B4-BE49-F238E27FC236}">
                <a16:creationId xmlns:a16="http://schemas.microsoft.com/office/drawing/2014/main" id="{DB596A84-C38A-46C5-AC31-6B96ABDA3B55}"/>
              </a:ext>
            </a:extLst>
          </p:cNvPr>
          <p:cNvSpPr>
            <a:spLocks noGrp="1"/>
          </p:cNvSpPr>
          <p:nvPr>
            <p:ph type="sldNum" sz="quarter" idx="12"/>
          </p:nvPr>
        </p:nvSpPr>
        <p:spPr/>
        <p:txBody>
          <a:bodyPr/>
          <a:lstStyle/>
          <a:p>
            <a:fld id="{71EC9CE2-5AEF-428F-9B76-4FE97200EC74}" type="slidenum">
              <a:rPr lang="en-IN" smtClean="0"/>
              <a:t>60</a:t>
            </a:fld>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1054" name="Google Shape;1054;p110"/>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57" name="Google Shape;1057;p110"/>
          <p:cNvSpPr/>
          <p:nvPr/>
        </p:nvSpPr>
        <p:spPr>
          <a:xfrm>
            <a:off x="-3067" y="169535"/>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058" name="Google Shape;1058;p110"/>
          <p:cNvSpPr txBox="1">
            <a:spLocks noGrp="1"/>
          </p:cNvSpPr>
          <p:nvPr>
            <p:ph type="title"/>
          </p:nvPr>
        </p:nvSpPr>
        <p:spPr>
          <a:xfrm>
            <a:off x="683166" y="297833"/>
            <a:ext cx="10670633" cy="595200"/>
          </a:xfrm>
          <a:prstGeom prst="rect">
            <a:avLst/>
          </a:prstGeom>
          <a:noFill/>
          <a:ln>
            <a:noFill/>
          </a:ln>
        </p:spPr>
        <p:txBody>
          <a:bodyPr spcFirstLastPara="1" vert="horz" wrap="square" lIns="0" tIns="16933" rIns="0" bIns="0" rtlCol="0" anchor="ctr" anchorCtr="0">
            <a:noAutofit/>
          </a:bodyPr>
          <a:lstStyle/>
          <a:p>
            <a:pPr marL="16933" algn="ctr">
              <a:lnSpc>
                <a:spcPct val="115000"/>
              </a:lnSpc>
              <a:spcBef>
                <a:spcPts val="0"/>
              </a:spcBef>
            </a:pPr>
            <a:r>
              <a:rPr lang="en" sz="1867" b="1" dirty="0"/>
              <a:t>APPENDIX-C</a:t>
            </a:r>
            <a:endParaRPr sz="1867" b="1" dirty="0"/>
          </a:p>
          <a:p>
            <a:pPr marL="16933" algn="ctr">
              <a:lnSpc>
                <a:spcPct val="110000"/>
              </a:lnSpc>
              <a:spcBef>
                <a:spcPts val="0"/>
              </a:spcBef>
            </a:pPr>
            <a:r>
              <a:rPr lang="en" sz="1867" b="1" dirty="0"/>
              <a:t>Model Question Paper</a:t>
            </a:r>
            <a:r>
              <a:rPr lang="en" sz="1867" dirty="0"/>
              <a:t>s</a:t>
            </a:r>
            <a:endParaRPr sz="1867" dirty="0"/>
          </a:p>
        </p:txBody>
      </p:sp>
      <p:sp>
        <p:nvSpPr>
          <p:cNvPr id="1061" name="Google Shape;1061;p110"/>
          <p:cNvSpPr txBox="1"/>
          <p:nvPr/>
        </p:nvSpPr>
        <p:spPr>
          <a:xfrm>
            <a:off x="683167" y="1455492"/>
            <a:ext cx="4920800" cy="1112000"/>
          </a:xfrm>
          <a:prstGeom prst="rect">
            <a:avLst/>
          </a:prstGeom>
          <a:noFill/>
          <a:ln>
            <a:noFill/>
          </a:ln>
        </p:spPr>
        <p:txBody>
          <a:bodyPr spcFirstLastPara="1" wrap="square" lIns="0" tIns="16933" rIns="0" bIns="0" anchor="t" anchorCtr="0">
            <a:noAutofit/>
          </a:bodyPr>
          <a:lstStyle/>
          <a:p>
            <a:pPr marL="16933"/>
            <a:r>
              <a:rPr lang="en" sz="1467" b="1" dirty="0"/>
              <a:t>MODEL QUESTION PAPER</a:t>
            </a:r>
            <a:endParaRPr sz="1467" b="1" dirty="0"/>
          </a:p>
          <a:p>
            <a:pPr marL="16933" marR="6773">
              <a:spcBef>
                <a:spcPts val="645"/>
              </a:spcBef>
            </a:pPr>
            <a:r>
              <a:rPr lang="en" sz="1467" dirty="0">
                <a:solidFill>
                  <a:srgbClr val="231F20"/>
                </a:solidFill>
                <a:latin typeface="Arial"/>
                <a:ea typeface="Arial"/>
                <a:cs typeface="Arial"/>
                <a:sym typeface="Arial"/>
              </a:rPr>
              <a:t>Course: Programming for Problem solving (ESC 103)  </a:t>
            </a:r>
            <a:endParaRPr sz="1467" dirty="0">
              <a:solidFill>
                <a:srgbClr val="231F20"/>
              </a:solidFill>
              <a:latin typeface="Arial"/>
              <a:ea typeface="Arial"/>
              <a:cs typeface="Arial"/>
              <a:sym typeface="Arial"/>
            </a:endParaRPr>
          </a:p>
          <a:p>
            <a:pPr marL="16933" marR="6773">
              <a:spcBef>
                <a:spcPts val="645"/>
              </a:spcBef>
            </a:pPr>
            <a:r>
              <a:rPr lang="en" sz="1467" dirty="0">
                <a:solidFill>
                  <a:srgbClr val="231F20"/>
                </a:solidFill>
                <a:latin typeface="Arial"/>
                <a:ea typeface="Arial"/>
                <a:cs typeface="Arial"/>
                <a:sym typeface="Arial"/>
              </a:rPr>
              <a:t>Maximum Marks :100; Duration: 03 hours</a:t>
            </a:r>
            <a:endParaRPr sz="1467" dirty="0">
              <a:latin typeface="Arial"/>
              <a:ea typeface="Arial"/>
              <a:cs typeface="Arial"/>
              <a:sym typeface="Arial"/>
            </a:endParaRPr>
          </a:p>
        </p:txBody>
      </p:sp>
      <p:graphicFrame>
        <p:nvGraphicFramePr>
          <p:cNvPr id="1062" name="Google Shape;1062;p110"/>
          <p:cNvGraphicFramePr/>
          <p:nvPr>
            <p:extLst>
              <p:ext uri="{D42A27DB-BD31-4B8C-83A1-F6EECF244321}">
                <p14:modId xmlns:p14="http://schemas.microsoft.com/office/powerpoint/2010/main" val="3739377722"/>
              </p:ext>
            </p:extLst>
          </p:nvPr>
        </p:nvGraphicFramePr>
        <p:xfrm>
          <a:off x="710118" y="2567487"/>
          <a:ext cx="10771735" cy="3538000"/>
        </p:xfrm>
        <a:graphic>
          <a:graphicData uri="http://schemas.openxmlformats.org/drawingml/2006/table">
            <a:tbl>
              <a:tblPr firstRow="1" bandRow="1">
                <a:noFill/>
              </a:tblPr>
              <a:tblGrid>
                <a:gridCol w="939167">
                  <a:extLst>
                    <a:ext uri="{9D8B030D-6E8A-4147-A177-3AD203B41FA5}">
                      <a16:colId xmlns:a16="http://schemas.microsoft.com/office/drawing/2014/main" val="20000"/>
                    </a:ext>
                  </a:extLst>
                </a:gridCol>
                <a:gridCol w="6075900">
                  <a:extLst>
                    <a:ext uri="{9D8B030D-6E8A-4147-A177-3AD203B41FA5}">
                      <a16:colId xmlns:a16="http://schemas.microsoft.com/office/drawing/2014/main" val="20001"/>
                    </a:ext>
                  </a:extLst>
                </a:gridCol>
                <a:gridCol w="939167">
                  <a:extLst>
                    <a:ext uri="{9D8B030D-6E8A-4147-A177-3AD203B41FA5}">
                      <a16:colId xmlns:a16="http://schemas.microsoft.com/office/drawing/2014/main" val="20002"/>
                    </a:ext>
                  </a:extLst>
                </a:gridCol>
                <a:gridCol w="939167">
                  <a:extLst>
                    <a:ext uri="{9D8B030D-6E8A-4147-A177-3AD203B41FA5}">
                      <a16:colId xmlns:a16="http://schemas.microsoft.com/office/drawing/2014/main" val="20003"/>
                    </a:ext>
                  </a:extLst>
                </a:gridCol>
                <a:gridCol w="939167">
                  <a:extLst>
                    <a:ext uri="{9D8B030D-6E8A-4147-A177-3AD203B41FA5}">
                      <a16:colId xmlns:a16="http://schemas.microsoft.com/office/drawing/2014/main" val="20004"/>
                    </a:ext>
                  </a:extLst>
                </a:gridCol>
                <a:gridCol w="939167">
                  <a:extLst>
                    <a:ext uri="{9D8B030D-6E8A-4147-A177-3AD203B41FA5}">
                      <a16:colId xmlns:a16="http://schemas.microsoft.com/office/drawing/2014/main" val="20005"/>
                    </a:ext>
                  </a:extLst>
                </a:gridCol>
              </a:tblGrid>
              <a:tr h="250271">
                <a:tc>
                  <a:txBody>
                    <a:bodyPr/>
                    <a:lstStyle/>
                    <a:p>
                      <a:pPr marL="762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Q.No</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Questions</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Marks</a:t>
                      </a:r>
                      <a:endParaRPr sz="15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CO</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BL</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PI</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30691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Explain the steps involved in solving a problem using computer.</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127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an algorithm to find roots of a quadratic equation ax2 + bx +c =</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 reading the values of a, b and 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if-else-if and switch statement giving examples for their  relevant use.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97747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just"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program that reads a given integer number and checks  whether it a palindrome. A palindrome is a number that has same value  even when it is reversed. Eg: 12321 is a palindrome.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the working of three looping constructs of C language 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1063" name="Google Shape;1063;p110"/>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019A33E-4883-4523-A5E0-277433019C0C}"/>
              </a:ext>
            </a:extLst>
          </p:cNvPr>
          <p:cNvSpPr>
            <a:spLocks noGrp="1"/>
          </p:cNvSpPr>
          <p:nvPr>
            <p:ph type="sldNum" sz="quarter" idx="12"/>
          </p:nvPr>
        </p:nvSpPr>
        <p:spPr/>
        <p:txBody>
          <a:bodyPr/>
          <a:lstStyle/>
          <a:p>
            <a:fld id="{71EC9CE2-5AEF-428F-9B76-4FE97200EC74}" type="slidenum">
              <a:rPr lang="en-IN" smtClean="0"/>
              <a:t>61</a:t>
            </a:fld>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sp>
        <p:nvSpPr>
          <p:cNvPr id="1071" name="Google Shape;1071;p111"/>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74" name="Google Shape;1074;p111"/>
          <p:cNvGraphicFramePr/>
          <p:nvPr>
            <p:extLst>
              <p:ext uri="{D42A27DB-BD31-4B8C-83A1-F6EECF244321}">
                <p14:modId xmlns:p14="http://schemas.microsoft.com/office/powerpoint/2010/main" val="1281730685"/>
              </p:ext>
            </p:extLst>
          </p:nvPr>
        </p:nvGraphicFramePr>
        <p:xfrm>
          <a:off x="876169" y="802320"/>
          <a:ext cx="10578698" cy="5313709"/>
        </p:xfrm>
        <a:graphic>
          <a:graphicData uri="http://schemas.openxmlformats.org/drawingml/2006/table">
            <a:tbl>
              <a:tblPr firstRow="1" bandRow="1">
                <a:noFill/>
              </a:tblPr>
              <a:tblGrid>
                <a:gridCol w="922333">
                  <a:extLst>
                    <a:ext uri="{9D8B030D-6E8A-4147-A177-3AD203B41FA5}">
                      <a16:colId xmlns:a16="http://schemas.microsoft.com/office/drawing/2014/main" val="20000"/>
                    </a:ext>
                  </a:extLst>
                </a:gridCol>
                <a:gridCol w="5967033">
                  <a:extLst>
                    <a:ext uri="{9D8B030D-6E8A-4147-A177-3AD203B41FA5}">
                      <a16:colId xmlns:a16="http://schemas.microsoft.com/office/drawing/2014/main" val="20001"/>
                    </a:ext>
                  </a:extLst>
                </a:gridCol>
                <a:gridCol w="922333">
                  <a:extLst>
                    <a:ext uri="{9D8B030D-6E8A-4147-A177-3AD203B41FA5}">
                      <a16:colId xmlns:a16="http://schemas.microsoft.com/office/drawing/2014/main" val="20002"/>
                    </a:ext>
                  </a:extLst>
                </a:gridCol>
                <a:gridCol w="922333">
                  <a:extLst>
                    <a:ext uri="{9D8B030D-6E8A-4147-A177-3AD203B41FA5}">
                      <a16:colId xmlns:a16="http://schemas.microsoft.com/office/drawing/2014/main" val="20003"/>
                    </a:ext>
                  </a:extLst>
                </a:gridCol>
                <a:gridCol w="922333">
                  <a:extLst>
                    <a:ext uri="{9D8B030D-6E8A-4147-A177-3AD203B41FA5}">
                      <a16:colId xmlns:a16="http://schemas.microsoft.com/office/drawing/2014/main" val="20004"/>
                    </a:ext>
                  </a:extLst>
                </a:gridCol>
                <a:gridCol w="922333">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66555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747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What does the following program do?  #include &lt;stdio.h&gt;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main()</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char ch;</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vcnt = 0, ccnt=0;</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for ( ch = getchar(); ch != ‘\n’; ch=getchar()){</a:t>
                      </a:r>
                      <a:endParaRPr sz="1500" u="none" strike="noStrike" cap="none" dirty="0">
                        <a:latin typeface="Arial"/>
                        <a:ea typeface="Arial"/>
                        <a:cs typeface="Arial"/>
                        <a:sym typeface="Arial"/>
                      </a:endParaRPr>
                    </a:p>
                    <a:p>
                      <a:pPr marL="127000" marR="38100" lvl="0" indent="-381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if(ch==’a’ || ch==’e’ || ch==’i’ || ch==’o’ || ch==’u’ ||  ch==’A’ || ch==’E’ || ch==’I’ || ch==’O’ || ch==’U’)  vcnt++;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else if((ch &gt;= ‘a’ &amp;&amp; ch &lt;= ‘z’) || (ch &gt;= ‘A’ &amp;&amp; ch &lt;= ‘Z’))</a:t>
                      </a:r>
                      <a:endParaRPr sz="1500" u="none" strike="noStrike" cap="none" dirty="0">
                        <a:latin typeface="Arial"/>
                        <a:ea typeface="Arial"/>
                        <a:cs typeface="Arial"/>
                        <a:sym typeface="Arial"/>
                      </a:endParaRPr>
                    </a:p>
                    <a:p>
                      <a:pPr marL="1270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printf( “ %d %d\n”, vcnt, ccnt);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Rewrite the above program using while and switch constructs.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76200" marR="0" lvl="0" indent="0" algn="l"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CO4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30691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4a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Compare call by value and call by reference with relevant examples.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075" name="Google Shape;1075;p111"/>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0EAD189-4601-4E18-A789-2B72603853B6}"/>
              </a:ext>
            </a:extLst>
          </p:cNvPr>
          <p:cNvSpPr>
            <a:spLocks noGrp="1"/>
          </p:cNvSpPr>
          <p:nvPr>
            <p:ph type="sldNum" sz="quarter" idx="12"/>
          </p:nvPr>
        </p:nvSpPr>
        <p:spPr/>
        <p:txBody>
          <a:bodyPr/>
          <a:lstStyle/>
          <a:p>
            <a:fld id="{71EC9CE2-5AEF-428F-9B76-4FE97200EC74}" type="slidenum">
              <a:rPr lang="en-IN" smtClean="0"/>
              <a:t>62</a:t>
            </a:fld>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079"/>
        <p:cNvGrpSpPr/>
        <p:nvPr/>
      </p:nvGrpSpPr>
      <p:grpSpPr>
        <a:xfrm>
          <a:off x="0" y="0"/>
          <a:ext cx="0" cy="0"/>
          <a:chOff x="0" y="0"/>
          <a:chExt cx="0" cy="0"/>
        </a:xfrm>
      </p:grpSpPr>
      <p:graphicFrame>
        <p:nvGraphicFramePr>
          <p:cNvPr id="1081" name="Google Shape;1081;p112"/>
          <p:cNvGraphicFramePr/>
          <p:nvPr>
            <p:extLst>
              <p:ext uri="{D42A27DB-BD31-4B8C-83A1-F6EECF244321}">
                <p14:modId xmlns:p14="http://schemas.microsoft.com/office/powerpoint/2010/main" val="423732826"/>
              </p:ext>
            </p:extLst>
          </p:nvPr>
        </p:nvGraphicFramePr>
        <p:xfrm>
          <a:off x="762002" y="3123468"/>
          <a:ext cx="10605535" cy="3027458"/>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1648032">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swap( int *x, int *y)</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*temp;</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temp = x, x=y, y = temp;</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143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6</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CO5</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31275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5c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Define a structure to store time with three components hours, mins   and seconds. Write a modular C program to compute the time taken  by       an athlete to complete a marathon reading the start and end time  of his  run.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016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10</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1083" name="Google Shape;1083;p112"/>
          <p:cNvGraphicFramePr/>
          <p:nvPr>
            <p:extLst>
              <p:ext uri="{D42A27DB-BD31-4B8C-83A1-F6EECF244321}">
                <p14:modId xmlns:p14="http://schemas.microsoft.com/office/powerpoint/2010/main" val="3164257983"/>
              </p:ext>
            </p:extLst>
          </p:nvPr>
        </p:nvGraphicFramePr>
        <p:xfrm>
          <a:off x="762002" y="764320"/>
          <a:ext cx="10605535" cy="2312337"/>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97747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function to find the largest and smallest in a given list of</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integers of size n using call by reference: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void minmax( int list[ ], int n, int *min, int *max);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Explain at least four file handling operations available in C language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Identify the bug in the following function written to return the swapped      values of two integer variables given: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1084" name="Google Shape;1084;p112"/>
          <p:cNvGraphicFramePr/>
          <p:nvPr>
            <p:extLst>
              <p:ext uri="{D42A27DB-BD31-4B8C-83A1-F6EECF244321}">
                <p14:modId xmlns:p14="http://schemas.microsoft.com/office/powerpoint/2010/main" val="2806758909"/>
              </p:ext>
            </p:extLst>
          </p:nvPr>
        </p:nvGraphicFramePr>
        <p:xfrm>
          <a:off x="723636" y="478223"/>
          <a:ext cx="10643901" cy="228851"/>
        </p:xfrm>
        <a:graphic>
          <a:graphicData uri="http://schemas.openxmlformats.org/drawingml/2006/table">
            <a:tbl>
              <a:tblPr firstRow="1" bandRow="1">
                <a:noFill/>
              </a:tblPr>
              <a:tblGrid>
                <a:gridCol w="925667">
                  <a:extLst>
                    <a:ext uri="{9D8B030D-6E8A-4147-A177-3AD203B41FA5}">
                      <a16:colId xmlns:a16="http://schemas.microsoft.com/office/drawing/2014/main" val="20000"/>
                    </a:ext>
                  </a:extLst>
                </a:gridCol>
                <a:gridCol w="5988633">
                  <a:extLst>
                    <a:ext uri="{9D8B030D-6E8A-4147-A177-3AD203B41FA5}">
                      <a16:colId xmlns:a16="http://schemas.microsoft.com/office/drawing/2014/main" val="20001"/>
                    </a:ext>
                  </a:extLst>
                </a:gridCol>
                <a:gridCol w="925667">
                  <a:extLst>
                    <a:ext uri="{9D8B030D-6E8A-4147-A177-3AD203B41FA5}">
                      <a16:colId xmlns:a16="http://schemas.microsoft.com/office/drawing/2014/main" val="20002"/>
                    </a:ext>
                  </a:extLst>
                </a:gridCol>
                <a:gridCol w="925667">
                  <a:extLst>
                    <a:ext uri="{9D8B030D-6E8A-4147-A177-3AD203B41FA5}">
                      <a16:colId xmlns:a16="http://schemas.microsoft.com/office/drawing/2014/main" val="20003"/>
                    </a:ext>
                  </a:extLst>
                </a:gridCol>
                <a:gridCol w="925667">
                  <a:extLst>
                    <a:ext uri="{9D8B030D-6E8A-4147-A177-3AD203B41FA5}">
                      <a16:colId xmlns:a16="http://schemas.microsoft.com/office/drawing/2014/main" val="20004"/>
                    </a:ext>
                  </a:extLst>
                </a:gridCol>
                <a:gridCol w="952600">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05EAFB09-4CA0-4517-BBDC-400323F75B6C}"/>
              </a:ext>
            </a:extLst>
          </p:cNvPr>
          <p:cNvSpPr>
            <a:spLocks noGrp="1"/>
          </p:cNvSpPr>
          <p:nvPr>
            <p:ph type="sldNum" sz="quarter" idx="12"/>
          </p:nvPr>
        </p:nvSpPr>
        <p:spPr/>
        <p:txBody>
          <a:bodyPr/>
          <a:lstStyle/>
          <a:p>
            <a:fld id="{71EC9CE2-5AEF-428F-9B76-4FE97200EC74}" type="slidenum">
              <a:rPr lang="en-IN" smtClean="0"/>
              <a:t>63</a:t>
            </a:fld>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90" name="Google Shape;1090;p113"/>
          <p:cNvSpPr txBox="1"/>
          <p:nvPr/>
        </p:nvSpPr>
        <p:spPr>
          <a:xfrm>
            <a:off x="742800" y="670400"/>
            <a:ext cx="10538400" cy="1062000"/>
          </a:xfrm>
          <a:prstGeom prst="rect">
            <a:avLst/>
          </a:prstGeom>
          <a:noFill/>
          <a:ln>
            <a:noFill/>
          </a:ln>
        </p:spPr>
        <p:txBody>
          <a:bodyPr spcFirstLastPara="1" wrap="square" lIns="0" tIns="16933" rIns="0" bIns="0" anchor="t" anchorCtr="0">
            <a:noAutofit/>
          </a:bodyPr>
          <a:lstStyle/>
          <a:p>
            <a:pPr marL="16933" marR="6773">
              <a:lnSpc>
                <a:spcPct val="150000"/>
              </a:lnSpc>
            </a:pPr>
            <a:r>
              <a:rPr lang="en" sz="1600">
                <a:solidFill>
                  <a:srgbClr val="231F20"/>
                </a:solidFill>
                <a:latin typeface="Arial"/>
                <a:ea typeface="Arial"/>
                <a:cs typeface="Arial"/>
                <a:sym typeface="Arial"/>
              </a:rPr>
              <a:t>BL – Bloom’s Taxonomy Levels (1- Remembering, 2- Understanding, 3 – Applying, 4 – Analysing, 5 –  Evaluating,</a:t>
            </a:r>
            <a:endParaRPr sz="1600" dirty="0">
              <a:solidFill>
                <a:srgbClr val="231F20"/>
              </a:solidFill>
              <a:latin typeface="Arial"/>
              <a:ea typeface="Arial"/>
              <a:cs typeface="Arial"/>
              <a:sym typeface="Arial"/>
            </a:endParaRPr>
          </a:p>
          <a:p>
            <a:pPr marL="16933" marR="6773">
              <a:lnSpc>
                <a:spcPct val="150000"/>
              </a:lnSpc>
            </a:pPr>
            <a:r>
              <a:rPr lang="en" sz="1600">
                <a:solidFill>
                  <a:srgbClr val="231F20"/>
                </a:solidFill>
                <a:latin typeface="Arial"/>
                <a:ea typeface="Arial"/>
                <a:cs typeface="Arial"/>
                <a:sym typeface="Arial"/>
              </a:rPr>
              <a:t> 6 - Creating)</a:t>
            </a:r>
            <a:endParaRPr sz="1600" dirty="0"/>
          </a:p>
          <a:p>
            <a:pPr marL="16933" marR="6773">
              <a:lnSpc>
                <a:spcPct val="150000"/>
              </a:lnSpc>
            </a:pPr>
            <a:r>
              <a:rPr lang="en" sz="1600">
                <a:solidFill>
                  <a:srgbClr val="231F20"/>
                </a:solidFill>
                <a:latin typeface="Arial"/>
                <a:ea typeface="Arial"/>
                <a:cs typeface="Arial"/>
                <a:sym typeface="Arial"/>
              </a:rPr>
              <a:t>CO  – Course Outcomes</a:t>
            </a:r>
            <a:endParaRPr sz="1600" dirty="0"/>
          </a:p>
          <a:p>
            <a:pPr marL="16933" marR="6773">
              <a:lnSpc>
                <a:spcPct val="150000"/>
              </a:lnSpc>
            </a:pPr>
            <a:r>
              <a:rPr lang="en" sz="1600">
                <a:solidFill>
                  <a:srgbClr val="231F20"/>
                </a:solidFill>
                <a:latin typeface="Arial"/>
                <a:ea typeface="Arial"/>
                <a:cs typeface="Arial"/>
                <a:sym typeface="Arial"/>
              </a:rPr>
              <a:t>PO – Program Outcomes; PI Code – Performance Indicator Code</a:t>
            </a:r>
            <a:endParaRPr sz="1600" dirty="0">
              <a:latin typeface="Arial"/>
              <a:ea typeface="Arial"/>
              <a:cs typeface="Arial"/>
              <a:sym typeface="Arial"/>
            </a:endParaRPr>
          </a:p>
        </p:txBody>
      </p:sp>
      <p:pic>
        <p:nvPicPr>
          <p:cNvPr id="1092" name="Google Shape;1092;p113"/>
          <p:cNvPicPr preferRelativeResize="0"/>
          <p:nvPr/>
        </p:nvPicPr>
        <p:blipFill>
          <a:blip r:embed="rId3">
            <a:alphaModFix/>
          </a:blip>
          <a:stretch>
            <a:fillRect/>
          </a:stretch>
        </p:blipFill>
        <p:spPr>
          <a:xfrm>
            <a:off x="1979667" y="2300133"/>
            <a:ext cx="8232667" cy="3376667"/>
          </a:xfrm>
          <a:prstGeom prst="rect">
            <a:avLst/>
          </a:prstGeom>
          <a:noFill/>
          <a:ln>
            <a:noFill/>
          </a:ln>
        </p:spPr>
      </p:pic>
      <p:sp>
        <p:nvSpPr>
          <p:cNvPr id="2" name="Slide Number Placeholder 1">
            <a:extLst>
              <a:ext uri="{FF2B5EF4-FFF2-40B4-BE49-F238E27FC236}">
                <a16:creationId xmlns:a16="http://schemas.microsoft.com/office/drawing/2014/main" id="{710774EA-7B87-4DF7-AD02-B5E03BE0D717}"/>
              </a:ext>
            </a:extLst>
          </p:cNvPr>
          <p:cNvSpPr>
            <a:spLocks noGrp="1"/>
          </p:cNvSpPr>
          <p:nvPr>
            <p:ph type="sldNum" sz="quarter" idx="12"/>
          </p:nvPr>
        </p:nvSpPr>
        <p:spPr/>
        <p:txBody>
          <a:bodyPr/>
          <a:lstStyle/>
          <a:p>
            <a:fld id="{71EC9CE2-5AEF-428F-9B76-4FE97200EC74}" type="slidenum">
              <a:rPr lang="en-IN" smtClean="0"/>
              <a:t>64</a:t>
            </a:fld>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p:nvPr/>
        </p:nvSpPr>
        <p:spPr>
          <a:xfrm>
            <a:off x="-6145" y="815"/>
            <a:ext cx="12198145" cy="6857185"/>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chemeClr val="bg1"/>
          </a:solidFill>
          <a:ln>
            <a:noFill/>
          </a:ln>
        </p:spPr>
        <p:txBody>
          <a:bodyPr spcFirstLastPara="1" wrap="square" lIns="0" tIns="0" rIns="0" bIns="0" anchor="t" anchorCtr="0">
            <a:noAutofit/>
          </a:bodyPr>
          <a:lstStyle/>
          <a:p>
            <a:r>
              <a:rPr lang="en-IN" sz="2400" b="1" dirty="0">
                <a:latin typeface="Arial Narrow" panose="020B0606020202030204" pitchFamily="34" charset="0"/>
                <a:hlinkClick r:id="rId3"/>
              </a:rPr>
              <a:t>https://www.aicte-india.org/sites/default/files/ExaminationReforms.pdf</a:t>
            </a:r>
            <a:endParaRPr lang="en-IN" sz="2400" b="1" dirty="0">
              <a:latin typeface="Arial Narrow" panose="020B0606020202030204" pitchFamily="34" charset="0"/>
            </a:endParaRPr>
          </a:p>
          <a:p>
            <a:endParaRPr lang="en-IN" sz="2400" dirty="0"/>
          </a:p>
        </p:txBody>
      </p:sp>
      <p:sp>
        <p:nvSpPr>
          <p:cNvPr id="93" name="Google Shape;93;p19"/>
          <p:cNvSpPr txBox="1">
            <a:spLocks noGrp="1"/>
          </p:cNvSpPr>
          <p:nvPr>
            <p:ph type="title"/>
          </p:nvPr>
        </p:nvSpPr>
        <p:spPr>
          <a:xfrm>
            <a:off x="6550533" y="1560269"/>
            <a:ext cx="4565200" cy="2914800"/>
          </a:xfrm>
          <a:prstGeom prst="rect">
            <a:avLst/>
          </a:prstGeom>
          <a:noFill/>
          <a:ln>
            <a:noFill/>
          </a:ln>
        </p:spPr>
        <p:txBody>
          <a:bodyPr spcFirstLastPara="1" vert="horz" wrap="square" lIns="0" tIns="16933" rIns="0" bIns="0" rtlCol="0" anchor="t" anchorCtr="0">
            <a:noAutofit/>
          </a:bodyPr>
          <a:lstStyle/>
          <a:p>
            <a:pPr marR="11006" algn="r">
              <a:lnSpc>
                <a:spcPct val="100000"/>
              </a:lnSpc>
              <a:spcBef>
                <a:spcPts val="0"/>
              </a:spcBef>
            </a:pPr>
            <a:r>
              <a:rPr lang="en" sz="4533" b="1" dirty="0"/>
              <a:t>Examination</a:t>
            </a:r>
            <a:endParaRPr sz="4533" b="1" dirty="0"/>
          </a:p>
          <a:p>
            <a:pPr marL="1900719" marR="6773" indent="-425863" algn="r">
              <a:lnSpc>
                <a:spcPct val="100000"/>
              </a:lnSpc>
              <a:spcBef>
                <a:spcPts val="0"/>
              </a:spcBef>
            </a:pPr>
            <a:r>
              <a:rPr lang="en" sz="4533" b="1" dirty="0"/>
              <a:t>Reform  Policy</a:t>
            </a:r>
            <a:endParaRPr sz="4533" b="1" dirty="0"/>
          </a:p>
        </p:txBody>
      </p:sp>
      <p:sp>
        <p:nvSpPr>
          <p:cNvPr id="94" name="Google Shape;94;p19"/>
          <p:cNvSpPr txBox="1"/>
          <p:nvPr/>
        </p:nvSpPr>
        <p:spPr>
          <a:xfrm>
            <a:off x="7935412" y="3868527"/>
            <a:ext cx="3179141" cy="260636"/>
          </a:xfrm>
          <a:prstGeom prst="rect">
            <a:avLst/>
          </a:prstGeom>
          <a:noFill/>
          <a:ln>
            <a:noFill/>
          </a:ln>
        </p:spPr>
        <p:txBody>
          <a:bodyPr spcFirstLastPara="1" wrap="square" lIns="0" tIns="16933" rIns="0" bIns="0" anchor="t" anchorCtr="0">
            <a:noAutofit/>
          </a:bodyPr>
          <a:lstStyle/>
          <a:p>
            <a:pPr marL="16933" algn="r"/>
            <a:r>
              <a:rPr lang="en" sz="2400">
                <a:solidFill>
                  <a:srgbClr val="FFFFFF"/>
                </a:solidFill>
                <a:latin typeface="Arial"/>
                <a:ea typeface="Arial"/>
                <a:cs typeface="Arial"/>
                <a:sym typeface="Arial"/>
              </a:rPr>
              <a:t>November 2018</a:t>
            </a:r>
            <a:endParaRPr sz="2400" dirty="0">
              <a:latin typeface="Arial"/>
              <a:ea typeface="Arial"/>
              <a:cs typeface="Arial"/>
              <a:sym typeface="Arial"/>
            </a:endParaRPr>
          </a:p>
        </p:txBody>
      </p:sp>
      <p:sp>
        <p:nvSpPr>
          <p:cNvPr id="95" name="Google Shape;95;p19"/>
          <p:cNvSpPr txBox="1"/>
          <p:nvPr/>
        </p:nvSpPr>
        <p:spPr>
          <a:xfrm>
            <a:off x="1083104" y="5807012"/>
            <a:ext cx="6050920" cy="275297"/>
          </a:xfrm>
          <a:prstGeom prst="rect">
            <a:avLst/>
          </a:prstGeom>
          <a:noFill/>
          <a:ln>
            <a:noFill/>
          </a:ln>
        </p:spPr>
        <p:txBody>
          <a:bodyPr spcFirstLastPara="1" wrap="square" lIns="0" tIns="16933" rIns="0" bIns="0" anchor="t" anchorCtr="0">
            <a:noAutofit/>
          </a:bodyPr>
          <a:lstStyle/>
          <a:p>
            <a:pPr marL="16933">
              <a:lnSpc>
                <a:spcPct val="117999"/>
              </a:lnSpc>
            </a:pPr>
            <a:r>
              <a:rPr lang="en" sz="2000" b="1" dirty="0"/>
              <a:t>ALL INDIA COUNCIL FOR TECHNICAL EDUCATION</a:t>
            </a:r>
            <a:endParaRPr sz="2000" dirty="0"/>
          </a:p>
          <a:p>
            <a:pPr marL="16933">
              <a:lnSpc>
                <a:spcPct val="117499"/>
              </a:lnSpc>
            </a:pPr>
            <a:r>
              <a:rPr lang="en" sz="1400" dirty="0"/>
              <a:t>Nelson Mandela Marg, Vasant Kunj, New Delhi-110070</a:t>
            </a:r>
            <a:endParaRPr sz="1600" dirty="0"/>
          </a:p>
        </p:txBody>
      </p:sp>
      <p:sp>
        <p:nvSpPr>
          <p:cNvPr id="96" name="Google Shape;96;p19"/>
          <p:cNvSpPr/>
          <p:nvPr/>
        </p:nvSpPr>
        <p:spPr>
          <a:xfrm>
            <a:off x="10108667" y="566033"/>
            <a:ext cx="928800" cy="9144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2" name="Slide Number Placeholder 1">
            <a:extLst>
              <a:ext uri="{FF2B5EF4-FFF2-40B4-BE49-F238E27FC236}">
                <a16:creationId xmlns:a16="http://schemas.microsoft.com/office/drawing/2014/main" id="{C5AD80FB-84BC-4FCD-AC63-84C2069938F1}"/>
              </a:ext>
            </a:extLst>
          </p:cNvPr>
          <p:cNvSpPr>
            <a:spLocks noGrp="1"/>
          </p:cNvSpPr>
          <p:nvPr>
            <p:ph type="sldNum" sz="quarter" idx="12"/>
          </p:nvPr>
        </p:nvSpPr>
        <p:spPr/>
        <p:txBody>
          <a:bodyPr/>
          <a:lstStyle/>
          <a:p>
            <a:fld id="{71EC9CE2-5AEF-428F-9B76-4FE97200EC74}" type="slidenum">
              <a:rPr lang="en-IN" smtClean="0"/>
              <a:t>65</a:t>
            </a:fld>
            <a:endParaRPr lang="en-IN" dirty="0"/>
          </a:p>
        </p:txBody>
      </p:sp>
    </p:spTree>
    <p:extLst>
      <p:ext uri="{BB962C8B-B14F-4D97-AF65-F5344CB8AC3E}">
        <p14:creationId xmlns:p14="http://schemas.microsoft.com/office/powerpoint/2010/main" val="144147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Google Shape;190;p29"/>
          <p:cNvSpPr txBox="1"/>
          <p:nvPr/>
        </p:nvSpPr>
        <p:spPr>
          <a:xfrm>
            <a:off x="10391667" y="1021284"/>
            <a:ext cx="1073200" cy="186000"/>
          </a:xfrm>
          <a:prstGeom prst="rect">
            <a:avLst/>
          </a:prstGeom>
          <a:noFill/>
          <a:ln>
            <a:noFill/>
          </a:ln>
        </p:spPr>
        <p:txBody>
          <a:bodyPr spcFirstLastPara="1" wrap="square" lIns="0" tIns="16933" rIns="0" bIns="0" anchor="t" anchorCtr="0">
            <a:noAutofit/>
          </a:bodyPr>
          <a:lstStyle/>
          <a:p>
            <a:pPr marL="16933">
              <a:lnSpc>
                <a:spcPct val="150000"/>
              </a:lnSpc>
            </a:pPr>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191" name="Google Shape;191;p29"/>
          <p:cNvSpPr txBox="1"/>
          <p:nvPr/>
        </p:nvSpPr>
        <p:spPr>
          <a:xfrm>
            <a:off x="1080200" y="1785767"/>
            <a:ext cx="10375600" cy="1444800"/>
          </a:xfrm>
          <a:prstGeom prst="rect">
            <a:avLst/>
          </a:prstGeom>
          <a:noFill/>
          <a:ln>
            <a:noFill/>
          </a:ln>
        </p:spPr>
        <p:txBody>
          <a:bodyPr spcFirstLastPara="1" wrap="square" lIns="0" tIns="16933" rIns="0" bIns="0" anchor="t" anchorCtr="0">
            <a:noAutofit/>
          </a:bodyPr>
          <a:lstStyle/>
          <a:p>
            <a:pPr>
              <a:lnSpc>
                <a:spcPct val="150000"/>
              </a:lnSpc>
            </a:pPr>
            <a:r>
              <a:rPr lang="en" sz="1600" dirty="0">
                <a:solidFill>
                  <a:srgbClr val="231F20"/>
                </a:solidFill>
              </a:rPr>
              <a:t>2    </a:t>
            </a:r>
            <a:r>
              <a:rPr lang="en" sz="1600" dirty="0">
                <a:solidFill>
                  <a:srgbClr val="231F20"/>
                </a:solidFill>
                <a:latin typeface="Arial"/>
                <a:ea typeface="Arial"/>
                <a:cs typeface="Arial"/>
                <a:sym typeface="Arial"/>
              </a:rPr>
              <a:t>Assessment Strategy for Outcome Based Education (OBE)                                                                  17</a:t>
            </a:r>
            <a:endParaRPr sz="1600" dirty="0">
              <a:latin typeface="Arial"/>
              <a:ea typeface="Arial"/>
              <a:cs typeface="Arial"/>
              <a:sym typeface="Arial"/>
            </a:endParaRPr>
          </a:p>
          <a:p>
            <a:pPr>
              <a:lnSpc>
                <a:spcPct val="150000"/>
              </a:lnSpc>
            </a:pPr>
            <a:r>
              <a:rPr lang="en" sz="1600" dirty="0">
                <a:solidFill>
                  <a:srgbClr val="231F20"/>
                </a:solidFill>
              </a:rPr>
              <a:t>       2.1  </a:t>
            </a:r>
            <a:r>
              <a:rPr lang="en" sz="1600" dirty="0">
                <a:solidFill>
                  <a:srgbClr val="231F20"/>
                </a:solidFill>
                <a:latin typeface="Arial"/>
                <a:ea typeface="Arial"/>
                <a:cs typeface="Arial"/>
                <a:sym typeface="Arial"/>
              </a:rPr>
              <a:t>Mapping Program Outcomes (POs)to Assessment (Examinations)                                                 17</a:t>
            </a:r>
            <a:endParaRPr sz="1600" dirty="0">
              <a:latin typeface="Arial"/>
              <a:ea typeface="Arial"/>
              <a:cs typeface="Arial"/>
              <a:sym typeface="Arial"/>
            </a:endParaRPr>
          </a:p>
          <a:p>
            <a:pPr>
              <a:lnSpc>
                <a:spcPct val="150000"/>
              </a:lnSpc>
            </a:pPr>
            <a:r>
              <a:rPr lang="en" sz="1600" dirty="0">
                <a:solidFill>
                  <a:srgbClr val="231F20"/>
                </a:solidFill>
              </a:rPr>
              <a:t>       2.2  </a:t>
            </a:r>
            <a:r>
              <a:rPr lang="en" sz="1600" dirty="0">
                <a:solidFill>
                  <a:srgbClr val="231F20"/>
                </a:solidFill>
                <a:latin typeface="Arial"/>
                <a:ea typeface="Arial"/>
                <a:cs typeface="Arial"/>
                <a:sym typeface="Arial"/>
              </a:rPr>
              <a:t>Two-step Process for Bringing Clarity to POs                                                                                   19</a:t>
            </a:r>
            <a:endParaRPr sz="1600" dirty="0">
              <a:latin typeface="Arial"/>
              <a:ea typeface="Arial"/>
              <a:cs typeface="Arial"/>
              <a:sym typeface="Arial"/>
            </a:endParaRPr>
          </a:p>
          <a:p>
            <a:pPr>
              <a:lnSpc>
                <a:spcPct val="150000"/>
              </a:lnSpc>
            </a:pPr>
            <a:r>
              <a:rPr lang="en" sz="1600" dirty="0">
                <a:solidFill>
                  <a:srgbClr val="231F20"/>
                </a:solidFill>
              </a:rPr>
              <a:t>       2.3  </a:t>
            </a:r>
            <a:r>
              <a:rPr lang="en" sz="1600" dirty="0">
                <a:solidFill>
                  <a:srgbClr val="231F20"/>
                </a:solidFill>
                <a:latin typeface="Arial"/>
                <a:ea typeface="Arial"/>
                <a:cs typeface="Arial"/>
                <a:sym typeface="Arial"/>
              </a:rPr>
              <a:t>Program Outcomes -Competencies – Performance Indicators (PIs)                                                </a:t>
            </a:r>
            <a:r>
              <a:rPr lang="en" sz="1600" dirty="0">
                <a:solidFill>
                  <a:srgbClr val="231F20"/>
                </a:solidFill>
              </a:rPr>
              <a:t>23</a:t>
            </a:r>
            <a:endParaRPr sz="1600" dirty="0">
              <a:latin typeface="Arial"/>
              <a:ea typeface="Arial"/>
              <a:cs typeface="Arial"/>
              <a:sym typeface="Arial"/>
            </a:endParaRPr>
          </a:p>
        </p:txBody>
      </p:sp>
      <p:sp>
        <p:nvSpPr>
          <p:cNvPr id="192" name="Google Shape;192;p29"/>
          <p:cNvSpPr txBox="1"/>
          <p:nvPr/>
        </p:nvSpPr>
        <p:spPr>
          <a:xfrm>
            <a:off x="1043367" y="1329433"/>
            <a:ext cx="10412400" cy="365200"/>
          </a:xfrm>
          <a:prstGeom prst="rect">
            <a:avLst/>
          </a:prstGeom>
          <a:noFill/>
          <a:ln>
            <a:noFill/>
          </a:ln>
        </p:spPr>
        <p:txBody>
          <a:bodyPr spcFirstLastPara="1" wrap="square" lIns="0" tIns="16933" rIns="0" bIns="0" anchor="t" anchorCtr="0">
            <a:noAutofit/>
          </a:bodyPr>
          <a:lstStyle/>
          <a:p>
            <a:pPr marL="16933">
              <a:lnSpc>
                <a:spcPct val="150000"/>
              </a:lnSpc>
            </a:pPr>
            <a:r>
              <a:rPr lang="en" sz="1600" dirty="0">
                <a:solidFill>
                  <a:srgbClr val="231F20"/>
                </a:solidFill>
                <a:latin typeface="Arial"/>
                <a:ea typeface="Arial"/>
                <a:cs typeface="Arial"/>
                <a:sym typeface="Arial"/>
              </a:rPr>
              <a:t>1</a:t>
            </a:r>
            <a:r>
              <a:rPr lang="en" sz="1600" dirty="0">
                <a:solidFill>
                  <a:srgbClr val="231F20"/>
                </a:solidFill>
              </a:rPr>
              <a:t>    </a:t>
            </a:r>
            <a:r>
              <a:rPr lang="en" sz="1600" dirty="0">
                <a:solidFill>
                  <a:srgbClr val="231F20"/>
                </a:solidFill>
                <a:latin typeface="Arial"/>
                <a:ea typeface="Arial"/>
                <a:cs typeface="Arial"/>
                <a:sym typeface="Arial"/>
              </a:rPr>
              <a:t>Introduction                                                                                                                                            13</a:t>
            </a:r>
            <a:endParaRPr sz="1600" dirty="0">
              <a:solidFill>
                <a:srgbClr val="231F20"/>
              </a:solidFill>
              <a:latin typeface="Arial"/>
              <a:ea typeface="Arial"/>
              <a:cs typeface="Arial"/>
              <a:sym typeface="Arial"/>
            </a:endParaRPr>
          </a:p>
        </p:txBody>
      </p:sp>
      <p:sp>
        <p:nvSpPr>
          <p:cNvPr id="193" name="Google Shape;193;p29"/>
          <p:cNvSpPr txBox="1"/>
          <p:nvPr/>
        </p:nvSpPr>
        <p:spPr>
          <a:xfrm>
            <a:off x="1089467" y="3371100"/>
            <a:ext cx="10375600" cy="1451200"/>
          </a:xfrm>
          <a:prstGeom prst="rect">
            <a:avLst/>
          </a:prstGeom>
          <a:noFill/>
          <a:ln>
            <a:noFill/>
          </a:ln>
        </p:spPr>
        <p:txBody>
          <a:bodyPr spcFirstLastPara="1" wrap="square" lIns="0" tIns="16933" rIns="0" bIns="0" anchor="t" anchorCtr="0">
            <a:noAutofit/>
          </a:bodyPr>
          <a:lstStyle/>
          <a:p>
            <a:pPr marR="21166">
              <a:lnSpc>
                <a:spcPct val="150000"/>
              </a:lnSpc>
            </a:pPr>
            <a:r>
              <a:rPr lang="en" sz="1600" dirty="0">
                <a:solidFill>
                  <a:srgbClr val="231F20"/>
                </a:solidFill>
              </a:rPr>
              <a:t>3    </a:t>
            </a:r>
            <a:r>
              <a:rPr lang="en" sz="1600" dirty="0">
                <a:solidFill>
                  <a:srgbClr val="231F20"/>
                </a:solidFill>
                <a:latin typeface="Arial"/>
                <a:ea typeface="Arial"/>
                <a:cs typeface="Arial"/>
                <a:sym typeface="Arial"/>
              </a:rPr>
              <a:t>Improving Structure and  Quality of Assessments                                                                                   39</a:t>
            </a:r>
            <a:endParaRPr sz="1600" dirty="0">
              <a:latin typeface="Arial"/>
              <a:ea typeface="Arial"/>
              <a:cs typeface="Arial"/>
              <a:sym typeface="Arial"/>
            </a:endParaRPr>
          </a:p>
          <a:p>
            <a:pPr marR="6773">
              <a:lnSpc>
                <a:spcPct val="150000"/>
              </a:lnSpc>
            </a:pPr>
            <a:r>
              <a:rPr lang="en" sz="1600" dirty="0">
                <a:solidFill>
                  <a:srgbClr val="231F20"/>
                </a:solidFill>
              </a:rPr>
              <a:t>        3.1  </a:t>
            </a:r>
            <a:r>
              <a:rPr lang="en" sz="1600" dirty="0">
                <a:solidFill>
                  <a:srgbClr val="231F20"/>
                </a:solidFill>
                <a:latin typeface="Arial"/>
                <a:ea typeface="Arial"/>
                <a:cs typeface="Arial"/>
                <a:sym typeface="Arial"/>
              </a:rPr>
              <a:t>Bloom’s Taxonomy  for Assessment Design                                                                                    40                                                     </a:t>
            </a:r>
            <a:endParaRPr sz="1600" dirty="0">
              <a:latin typeface="Arial"/>
              <a:ea typeface="Arial"/>
              <a:cs typeface="Arial"/>
              <a:sym typeface="Arial"/>
            </a:endParaRPr>
          </a:p>
          <a:p>
            <a:pPr>
              <a:lnSpc>
                <a:spcPct val="150000"/>
              </a:lnSpc>
            </a:pPr>
            <a:r>
              <a:rPr lang="en" sz="1600" dirty="0">
                <a:solidFill>
                  <a:srgbClr val="231F20"/>
                </a:solidFill>
              </a:rPr>
              <a:t>        3.2  </a:t>
            </a:r>
            <a:r>
              <a:rPr lang="en" sz="1600" dirty="0">
                <a:solidFill>
                  <a:srgbClr val="231F20"/>
                </a:solidFill>
                <a:latin typeface="Arial"/>
                <a:ea typeface="Arial"/>
                <a:cs typeface="Arial"/>
                <a:sym typeface="Arial"/>
              </a:rPr>
              <a:t>Action Verbs for Assessment                                                                                                           43</a:t>
            </a:r>
            <a:endParaRPr sz="1600" dirty="0">
              <a:latin typeface="Arial"/>
              <a:ea typeface="Arial"/>
              <a:cs typeface="Arial"/>
              <a:sym typeface="Arial"/>
            </a:endParaRPr>
          </a:p>
          <a:p>
            <a:pPr>
              <a:lnSpc>
                <a:spcPct val="150000"/>
              </a:lnSpc>
            </a:pPr>
            <a:r>
              <a:rPr lang="en" sz="1600" dirty="0">
                <a:solidFill>
                  <a:srgbClr val="231F20"/>
                </a:solidFill>
              </a:rPr>
              <a:t>        3.3  </a:t>
            </a:r>
            <a:r>
              <a:rPr lang="en" sz="1600" dirty="0">
                <a:solidFill>
                  <a:srgbClr val="231F20"/>
                </a:solidFill>
                <a:latin typeface="Arial"/>
                <a:ea typeface="Arial"/>
                <a:cs typeface="Arial"/>
                <a:sym typeface="Arial"/>
              </a:rPr>
              <a:t>Assessment Planning                                                                                                                       </a:t>
            </a:r>
            <a:r>
              <a:rPr lang="en" sz="1600" dirty="0">
                <a:solidFill>
                  <a:srgbClr val="231F20"/>
                </a:solidFill>
              </a:rPr>
              <a:t>46</a:t>
            </a:r>
            <a:endParaRPr sz="1600" dirty="0">
              <a:latin typeface="Arial"/>
              <a:ea typeface="Arial"/>
              <a:cs typeface="Arial"/>
              <a:sym typeface="Arial"/>
            </a:endParaRPr>
          </a:p>
        </p:txBody>
      </p:sp>
      <p:sp>
        <p:nvSpPr>
          <p:cNvPr id="194" name="Google Shape;194;p29"/>
          <p:cNvSpPr txBox="1"/>
          <p:nvPr/>
        </p:nvSpPr>
        <p:spPr>
          <a:xfrm>
            <a:off x="1080200" y="4923100"/>
            <a:ext cx="10549600" cy="1470800"/>
          </a:xfrm>
          <a:prstGeom prst="rect">
            <a:avLst/>
          </a:prstGeom>
          <a:noFill/>
          <a:ln>
            <a:noFill/>
          </a:ln>
        </p:spPr>
        <p:txBody>
          <a:bodyPr spcFirstLastPara="1" wrap="square" lIns="0" tIns="16933" rIns="0" bIns="0" anchor="t" anchorCtr="0">
            <a:noAutofit/>
          </a:bodyPr>
          <a:lstStyle/>
          <a:p>
            <a:pPr marL="321725" indent="-304792">
              <a:lnSpc>
                <a:spcPct val="150000"/>
              </a:lnSpc>
              <a:buClr>
                <a:srgbClr val="231F20"/>
              </a:buClr>
              <a:buSzPts val="1200"/>
              <a:buFont typeface="Arial"/>
              <a:buAutoNum type="arabicPlain" startAt="4"/>
            </a:pPr>
            <a:r>
              <a:rPr lang="en" sz="1600" dirty="0">
                <a:solidFill>
                  <a:srgbClr val="231F20"/>
                </a:solidFill>
                <a:latin typeface="Arial"/>
                <a:ea typeface="Arial"/>
                <a:cs typeface="Arial"/>
                <a:sym typeface="Arial"/>
              </a:rPr>
              <a:t>Assessing Higher-order Abilities &amp; Professional Skills                                                                             49                         </a:t>
            </a:r>
            <a:endParaRPr sz="1600" dirty="0">
              <a:latin typeface="Arial"/>
              <a:ea typeface="Arial"/>
              <a:cs typeface="Arial"/>
              <a:sym typeface="Arial"/>
            </a:endParaRPr>
          </a:p>
          <a:p>
            <a:pPr>
              <a:lnSpc>
                <a:spcPct val="150000"/>
              </a:lnSpc>
            </a:pPr>
            <a:r>
              <a:rPr lang="en" sz="1600" dirty="0">
                <a:solidFill>
                  <a:srgbClr val="231F20"/>
                </a:solidFill>
              </a:rPr>
              <a:t>       4.1  </a:t>
            </a:r>
            <a:r>
              <a:rPr lang="en" sz="1600" dirty="0">
                <a:solidFill>
                  <a:srgbClr val="231F20"/>
                </a:solidFill>
                <a:latin typeface="Arial"/>
                <a:ea typeface="Arial"/>
                <a:cs typeface="Arial"/>
                <a:sym typeface="Arial"/>
              </a:rPr>
              <a:t>Innovative Educational Experiences to Teach and Assess                                                                49         </a:t>
            </a:r>
            <a:endParaRPr sz="1600" dirty="0">
              <a:latin typeface="Arial"/>
              <a:ea typeface="Arial"/>
              <a:cs typeface="Arial"/>
              <a:sym typeface="Arial"/>
            </a:endParaRPr>
          </a:p>
          <a:p>
            <a:pPr>
              <a:lnSpc>
                <a:spcPct val="150000"/>
              </a:lnSpc>
            </a:pPr>
            <a:r>
              <a:rPr lang="en" sz="1600" dirty="0">
                <a:solidFill>
                  <a:srgbClr val="231F20"/>
                </a:solidFill>
              </a:rPr>
              <a:t>       4.2  </a:t>
            </a:r>
            <a:r>
              <a:rPr lang="en" sz="1600" dirty="0">
                <a:solidFill>
                  <a:srgbClr val="231F20"/>
                </a:solidFill>
                <a:latin typeface="Arial"/>
                <a:ea typeface="Arial"/>
                <a:cs typeface="Arial"/>
                <a:sym typeface="Arial"/>
              </a:rPr>
              <a:t>Using Scoring Rubrics as Assessment Tool                                                                                       51</a:t>
            </a:r>
            <a:endParaRPr sz="1600" dirty="0">
              <a:latin typeface="Arial"/>
              <a:ea typeface="Arial"/>
              <a:cs typeface="Arial"/>
              <a:sym typeface="Arial"/>
            </a:endParaRPr>
          </a:p>
          <a:p>
            <a:pPr>
              <a:lnSpc>
                <a:spcPct val="150000"/>
              </a:lnSpc>
            </a:pPr>
            <a:r>
              <a:rPr lang="en" sz="1600" dirty="0">
                <a:solidFill>
                  <a:srgbClr val="231F20"/>
                </a:solidFill>
              </a:rPr>
              <a:t>       4.3  </a:t>
            </a:r>
            <a:r>
              <a:rPr lang="en" sz="1600" dirty="0">
                <a:solidFill>
                  <a:srgbClr val="231F20"/>
                </a:solidFill>
                <a:latin typeface="Arial"/>
                <a:ea typeface="Arial"/>
                <a:cs typeface="Arial"/>
                <a:sym typeface="Arial"/>
              </a:rPr>
              <a:t>Open-Book Examinations                                                                                                                  </a:t>
            </a:r>
            <a:r>
              <a:rPr lang="en" sz="1600" dirty="0">
                <a:solidFill>
                  <a:srgbClr val="231F20"/>
                </a:solidFill>
              </a:rPr>
              <a:t> </a:t>
            </a:r>
            <a:r>
              <a:rPr lang="en" sz="1600" dirty="0">
                <a:solidFill>
                  <a:srgbClr val="231F20"/>
                </a:solidFill>
                <a:latin typeface="Arial"/>
                <a:ea typeface="Arial"/>
                <a:cs typeface="Arial"/>
                <a:sym typeface="Arial"/>
              </a:rPr>
              <a:t>52</a:t>
            </a:r>
            <a:endParaRPr sz="1600" dirty="0">
              <a:latin typeface="Arial"/>
              <a:ea typeface="Arial"/>
              <a:cs typeface="Arial"/>
              <a:sym typeface="Arial"/>
            </a:endParaRPr>
          </a:p>
        </p:txBody>
      </p:sp>
      <p:sp>
        <p:nvSpPr>
          <p:cNvPr id="195" name="Google Shape;195;p29"/>
          <p:cNvSpPr txBox="1"/>
          <p:nvPr/>
        </p:nvSpPr>
        <p:spPr>
          <a:xfrm>
            <a:off x="10754129" y="6153419"/>
            <a:ext cx="348400" cy="186000"/>
          </a:xfrm>
          <a:prstGeom prst="rect">
            <a:avLst/>
          </a:prstGeom>
          <a:noFill/>
          <a:ln>
            <a:noFill/>
          </a:ln>
        </p:spPr>
        <p:txBody>
          <a:bodyPr spcFirstLastPara="1" wrap="square" lIns="0" tIns="16933" rIns="0" bIns="0" anchor="t" anchorCtr="0">
            <a:noAutofit/>
          </a:bodyPr>
          <a:lstStyle/>
          <a:p>
            <a:pPr marL="16933">
              <a:lnSpc>
                <a:spcPct val="150000"/>
              </a:lnSpc>
            </a:pPr>
            <a:endParaRPr sz="1600" dirty="0">
              <a:latin typeface="Arial"/>
              <a:ea typeface="Arial"/>
              <a:cs typeface="Arial"/>
              <a:sym typeface="Arial"/>
            </a:endParaRPr>
          </a:p>
        </p:txBody>
      </p:sp>
      <p:sp>
        <p:nvSpPr>
          <p:cNvPr id="196" name="Google Shape;196;p29"/>
          <p:cNvSpPr/>
          <p:nvPr/>
        </p:nvSpPr>
        <p:spPr>
          <a:xfrm>
            <a:off x="107092" y="518581"/>
            <a:ext cx="11343230" cy="43671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solidFill>
            <a:schemeClr val="bg1"/>
          </a:solidFill>
          <a:ln>
            <a:noFill/>
          </a:ln>
        </p:spPr>
        <p:txBody>
          <a:bodyPr spcFirstLastPara="1" wrap="square" lIns="0" tIns="0" rIns="0" bIns="0" anchor="t" anchorCtr="0">
            <a:noAutofit/>
          </a:bodyPr>
          <a:lstStyle/>
          <a:p>
            <a:endParaRPr sz="1200" dirty="0"/>
          </a:p>
        </p:txBody>
      </p:sp>
      <p:sp>
        <p:nvSpPr>
          <p:cNvPr id="197" name="Google Shape;197;p29"/>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2" name="Slide Number Placeholder 1">
            <a:extLst>
              <a:ext uri="{FF2B5EF4-FFF2-40B4-BE49-F238E27FC236}">
                <a16:creationId xmlns:a16="http://schemas.microsoft.com/office/drawing/2014/main" id="{414CBBEF-0C7C-44E6-9DA8-466327F79D89}"/>
              </a:ext>
            </a:extLst>
          </p:cNvPr>
          <p:cNvSpPr>
            <a:spLocks noGrp="1"/>
          </p:cNvSpPr>
          <p:nvPr>
            <p:ph type="sldNum" sz="quarter" idx="12"/>
          </p:nvPr>
        </p:nvSpPr>
        <p:spPr/>
        <p:txBody>
          <a:bodyPr/>
          <a:lstStyle/>
          <a:p>
            <a:fld id="{71EC9CE2-5AEF-428F-9B76-4FE97200EC74}" type="slidenum">
              <a:rPr lang="en-IN" smtClean="0"/>
              <a:t>66</a:t>
            </a:fld>
            <a:endParaRPr lang="en-IN" dirty="0"/>
          </a:p>
        </p:txBody>
      </p:sp>
    </p:spTree>
    <p:extLst>
      <p:ext uri="{BB962C8B-B14F-4D97-AF65-F5344CB8AC3E}">
        <p14:creationId xmlns:p14="http://schemas.microsoft.com/office/powerpoint/2010/main" val="3868213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30"/>
          <p:cNvSpPr txBox="1"/>
          <p:nvPr/>
        </p:nvSpPr>
        <p:spPr>
          <a:xfrm>
            <a:off x="10630633" y="1261533"/>
            <a:ext cx="896800" cy="229200"/>
          </a:xfrm>
          <a:prstGeom prst="rect">
            <a:avLst/>
          </a:prstGeom>
          <a:noFill/>
          <a:ln>
            <a:noFill/>
          </a:ln>
        </p:spPr>
        <p:txBody>
          <a:bodyPr spcFirstLastPara="1" wrap="square" lIns="0" tIns="16933" rIns="0" bIns="0" anchor="t" anchorCtr="0">
            <a:noAutofit/>
          </a:bodyPr>
          <a:lstStyle/>
          <a:p>
            <a:pPr marL="16933"/>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205" name="Google Shape;205;p30"/>
          <p:cNvSpPr txBox="1"/>
          <p:nvPr/>
        </p:nvSpPr>
        <p:spPr>
          <a:xfrm>
            <a:off x="1231167" y="1888132"/>
            <a:ext cx="10224400" cy="1130405"/>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APPENDIX-A                                                                                                                                                     56</a:t>
            </a:r>
            <a:endParaRPr sz="1600" b="1" dirty="0"/>
          </a:p>
          <a:p>
            <a:pPr marL="321725">
              <a:lnSpc>
                <a:spcPct val="150000"/>
              </a:lnSpc>
            </a:pPr>
            <a:r>
              <a:rPr lang="en" sz="1600" dirty="0">
                <a:solidFill>
                  <a:srgbClr val="231F20"/>
                </a:solidFill>
                <a:latin typeface="Arial"/>
                <a:ea typeface="Arial"/>
                <a:cs typeface="Arial"/>
                <a:sym typeface="Arial"/>
              </a:rPr>
              <a:t>Competencies and P</a:t>
            </a:r>
            <a:r>
              <a:rPr lang="en-IN" sz="1600" dirty="0">
                <a:solidFill>
                  <a:srgbClr val="231F20"/>
                </a:solidFill>
                <a:latin typeface="Arial"/>
                <a:ea typeface="Arial"/>
                <a:cs typeface="Arial"/>
                <a:sym typeface="Arial"/>
              </a:rPr>
              <a:t>performance Indicators for POs</a:t>
            </a:r>
            <a:endParaRPr sz="1600" dirty="0">
              <a:latin typeface="Arial"/>
              <a:ea typeface="Arial"/>
              <a:cs typeface="Arial"/>
              <a:sym typeface="Arial"/>
            </a:endParaRPr>
          </a:p>
          <a:p>
            <a:pPr marL="321725">
              <a:lnSpc>
                <a:spcPct val="150000"/>
              </a:lnSpc>
            </a:pPr>
            <a:r>
              <a:rPr lang="en" sz="1600" dirty="0">
                <a:solidFill>
                  <a:srgbClr val="231F20"/>
                </a:solidFill>
                <a:latin typeface="Arial"/>
                <a:ea typeface="Arial"/>
                <a:cs typeface="Arial"/>
                <a:sym typeface="Arial"/>
              </a:rPr>
              <a:t>Computer Science/Information Science Programs</a:t>
            </a:r>
            <a:endParaRPr sz="1600" dirty="0">
              <a:latin typeface="Arial"/>
              <a:ea typeface="Arial"/>
              <a:cs typeface="Arial"/>
              <a:sym typeface="Arial"/>
            </a:endParaRPr>
          </a:p>
        </p:txBody>
      </p:sp>
      <p:sp>
        <p:nvSpPr>
          <p:cNvPr id="206" name="Google Shape;206;p30"/>
          <p:cNvSpPr txBox="1"/>
          <p:nvPr/>
        </p:nvSpPr>
        <p:spPr>
          <a:xfrm>
            <a:off x="1231167" y="3154800"/>
            <a:ext cx="10324400" cy="726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APPENDIX-B                                                                                                                                                     76</a:t>
            </a:r>
            <a:endParaRPr sz="1600" b="1" dirty="0"/>
          </a:p>
          <a:p>
            <a:pPr marL="321725">
              <a:lnSpc>
                <a:spcPct val="150000"/>
              </a:lnSpc>
            </a:pPr>
            <a:r>
              <a:rPr lang="en" sz="1600" dirty="0">
                <a:solidFill>
                  <a:srgbClr val="231F20"/>
                </a:solidFill>
                <a:latin typeface="Arial"/>
                <a:ea typeface="Arial"/>
                <a:cs typeface="Arial"/>
                <a:sym typeface="Arial"/>
              </a:rPr>
              <a:t>Sample Questions for Bloom’s Taxonomy Levels</a:t>
            </a:r>
            <a:endParaRPr sz="1600" dirty="0">
              <a:latin typeface="Arial"/>
              <a:ea typeface="Arial"/>
              <a:cs typeface="Arial"/>
              <a:sym typeface="Arial"/>
            </a:endParaRPr>
          </a:p>
        </p:txBody>
      </p:sp>
      <p:sp>
        <p:nvSpPr>
          <p:cNvPr id="207" name="Google Shape;207;p30"/>
          <p:cNvSpPr txBox="1"/>
          <p:nvPr/>
        </p:nvSpPr>
        <p:spPr>
          <a:xfrm>
            <a:off x="1231167" y="4015684"/>
            <a:ext cx="10224400" cy="78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APPENDIX-C                                                                                                                                                     91</a:t>
            </a:r>
            <a:endParaRPr sz="1600" b="1" dirty="0"/>
          </a:p>
          <a:p>
            <a:pPr marL="321725">
              <a:lnSpc>
                <a:spcPct val="150000"/>
              </a:lnSpc>
            </a:pPr>
            <a:r>
              <a:rPr lang="en" sz="1600" dirty="0">
                <a:solidFill>
                  <a:srgbClr val="231F20"/>
                </a:solidFill>
                <a:latin typeface="Arial"/>
                <a:ea typeface="Arial"/>
                <a:cs typeface="Arial"/>
                <a:sym typeface="Arial"/>
              </a:rPr>
              <a:t>Model Question Papers</a:t>
            </a:r>
            <a:endParaRPr sz="1600" dirty="0">
              <a:latin typeface="Arial"/>
              <a:ea typeface="Arial"/>
              <a:cs typeface="Arial"/>
              <a:sym typeface="Arial"/>
            </a:endParaRPr>
          </a:p>
        </p:txBody>
      </p:sp>
      <p:sp>
        <p:nvSpPr>
          <p:cNvPr id="208" name="Google Shape;208;p30"/>
          <p:cNvSpPr txBox="1"/>
          <p:nvPr/>
        </p:nvSpPr>
        <p:spPr>
          <a:xfrm>
            <a:off x="1231167" y="4999867"/>
            <a:ext cx="10224400" cy="87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APPENDIX-D                                                                                                                                                     107</a:t>
            </a:r>
            <a:endParaRPr sz="1600" b="1" dirty="0"/>
          </a:p>
          <a:p>
            <a:pPr marL="321725">
              <a:lnSpc>
                <a:spcPct val="150000"/>
              </a:lnSpc>
            </a:pPr>
            <a:r>
              <a:rPr lang="en" sz="1600" dirty="0">
                <a:solidFill>
                  <a:srgbClr val="231F20"/>
                </a:solidFill>
                <a:latin typeface="Arial"/>
                <a:ea typeface="Arial"/>
                <a:cs typeface="Arial"/>
                <a:sym typeface="Arial"/>
              </a:rPr>
              <a:t>Sample Scoring Rubrics</a:t>
            </a:r>
            <a:endParaRPr sz="1600" dirty="0">
              <a:latin typeface="Arial"/>
              <a:ea typeface="Arial"/>
              <a:cs typeface="Arial"/>
              <a:sym typeface="Arial"/>
            </a:endParaRPr>
          </a:p>
        </p:txBody>
      </p:sp>
      <p:sp>
        <p:nvSpPr>
          <p:cNvPr id="210" name="Google Shape;210;p30"/>
          <p:cNvSpPr/>
          <p:nvPr/>
        </p:nvSpPr>
        <p:spPr>
          <a:xfrm>
            <a:off x="-2650" y="533963"/>
            <a:ext cx="12197299" cy="43809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1200" dirty="0"/>
          </a:p>
        </p:txBody>
      </p:sp>
      <p:sp>
        <p:nvSpPr>
          <p:cNvPr id="211" name="Google Shape;211;p30"/>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3" name="Slide Number Placeholder 2">
            <a:extLst>
              <a:ext uri="{FF2B5EF4-FFF2-40B4-BE49-F238E27FC236}">
                <a16:creationId xmlns:a16="http://schemas.microsoft.com/office/drawing/2014/main" id="{6B81949E-22EE-4688-9A0D-C7880D25EAD5}"/>
              </a:ext>
            </a:extLst>
          </p:cNvPr>
          <p:cNvSpPr>
            <a:spLocks noGrp="1"/>
          </p:cNvSpPr>
          <p:nvPr>
            <p:ph type="sldNum" sz="quarter" idx="12"/>
          </p:nvPr>
        </p:nvSpPr>
        <p:spPr/>
        <p:txBody>
          <a:bodyPr/>
          <a:lstStyle/>
          <a:p>
            <a:fld id="{71EC9CE2-5AEF-428F-9B76-4FE97200EC74}" type="slidenum">
              <a:rPr lang="en-IN" smtClean="0"/>
              <a:t>67</a:t>
            </a:fld>
            <a:endParaRPr lang="en-IN" dirty="0"/>
          </a:p>
        </p:txBody>
      </p:sp>
    </p:spTree>
    <p:extLst>
      <p:ext uri="{BB962C8B-B14F-4D97-AF65-F5344CB8AC3E}">
        <p14:creationId xmlns:p14="http://schemas.microsoft.com/office/powerpoint/2010/main" val="32215438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9" name="Google Shape;279;p38"/>
          <p:cNvSpPr txBox="1"/>
          <p:nvPr/>
        </p:nvSpPr>
        <p:spPr>
          <a:xfrm>
            <a:off x="876667" y="2160400"/>
            <a:ext cx="10578668" cy="4264830"/>
          </a:xfrm>
          <a:prstGeom prst="rect">
            <a:avLst/>
          </a:prstGeom>
          <a:noFill/>
          <a:ln>
            <a:noFill/>
          </a:ln>
        </p:spPr>
        <p:txBody>
          <a:bodyPr spcFirstLastPara="1" wrap="square" lIns="0" tIns="16933" rIns="0" bIns="0" anchor="t" anchorCtr="0">
            <a:noAutofit/>
          </a:bodyPr>
          <a:lstStyle/>
          <a:p>
            <a:pPr marL="609585" marR="6773" indent="-406390">
              <a:lnSpc>
                <a:spcPct val="150000"/>
              </a:lnSpc>
              <a:buClr>
                <a:srgbClr val="231F20"/>
              </a:buClr>
              <a:buSzPts val="1200"/>
              <a:buFont typeface="Arial"/>
              <a:buChar char="●"/>
            </a:pPr>
            <a:r>
              <a:rPr lang="en" sz="1600" dirty="0">
                <a:solidFill>
                  <a:srgbClr val="231F20"/>
                </a:solidFill>
                <a:latin typeface="Arial"/>
                <a:ea typeface="Arial"/>
                <a:cs typeface="Arial"/>
                <a:sym typeface="Arial"/>
              </a:rPr>
              <a:t>POs give useful guidance at the program level for the curriculum design, delivery and assessment  of student learning. However, they represent fairly high-level generic goals that are not directly measurable.  Real observability and measurability of the POs at course level is very difficult. To connect high-level learning  outcomes (POs) with course content, course outcomes and assessment, there is a necessity to bring further  clarity and specificity to the program outcomes [5]. This can be achieved through the following two-step  process of identifying Competencies and Performance Indicators (PI).</a:t>
            </a:r>
            <a:endParaRPr sz="1600" dirty="0">
              <a:solidFill>
                <a:srgbClr val="231F20"/>
              </a:solidFill>
              <a:latin typeface="Arial"/>
              <a:ea typeface="Arial"/>
              <a:cs typeface="Arial"/>
              <a:sym typeface="Arial"/>
            </a:endParaRPr>
          </a:p>
          <a:p>
            <a:pPr marL="609585" marR="6773">
              <a:lnSpc>
                <a:spcPct val="150000"/>
              </a:lnSpc>
            </a:pPr>
            <a:endParaRPr sz="1600" dirty="0">
              <a:solidFill>
                <a:srgbClr val="231F20"/>
              </a:solidFill>
            </a:endParaRPr>
          </a:p>
          <a:p>
            <a:pPr marL="609585" marR="7620" indent="-406390">
              <a:lnSpc>
                <a:spcPct val="150000"/>
              </a:lnSpc>
              <a:spcBef>
                <a:spcPts val="1133"/>
              </a:spcBef>
              <a:buClr>
                <a:srgbClr val="231F20"/>
              </a:buClr>
              <a:buSzPts val="1200"/>
              <a:buFont typeface="Arial"/>
              <a:buChar char="●"/>
            </a:pPr>
            <a:r>
              <a:rPr lang="en" sz="1600" dirty="0">
                <a:solidFill>
                  <a:srgbClr val="231F20"/>
                </a:solidFill>
                <a:latin typeface="Arial"/>
                <a:ea typeface="Arial"/>
                <a:cs typeface="Arial"/>
                <a:sym typeface="Arial"/>
              </a:rPr>
              <a:t>(1) Identify Competencies to be attained: For each PO define competencies –different abilities implied by  program outcome statement that would generally require different assessment measures. This helps  us to create a shared understanding of the competencies we want students to achieve. They serve  as an intermediate step to the creation of measurable indicators.</a:t>
            </a:r>
            <a:endParaRPr sz="1600" dirty="0">
              <a:latin typeface="Arial"/>
              <a:ea typeface="Arial"/>
              <a:cs typeface="Arial"/>
              <a:sym typeface="Arial"/>
            </a:endParaRPr>
          </a:p>
        </p:txBody>
      </p:sp>
      <p:sp>
        <p:nvSpPr>
          <p:cNvPr id="280" name="Google Shape;280;p38"/>
          <p:cNvSpPr/>
          <p:nvPr/>
        </p:nvSpPr>
        <p:spPr>
          <a:xfrm>
            <a:off x="-2650" y="43277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281" name="Google Shape;281;p38"/>
          <p:cNvSpPr txBox="1">
            <a:spLocks noGrp="1"/>
          </p:cNvSpPr>
          <p:nvPr>
            <p:ph type="title"/>
          </p:nvPr>
        </p:nvSpPr>
        <p:spPr>
          <a:xfrm>
            <a:off x="1248800" y="432767"/>
            <a:ext cx="10206800" cy="485600"/>
          </a:xfrm>
          <a:prstGeom prst="rect">
            <a:avLst/>
          </a:prstGeom>
          <a:noFill/>
          <a:ln>
            <a:noFill/>
          </a:ln>
        </p:spPr>
        <p:txBody>
          <a:bodyPr spcFirstLastPara="1" vert="horz" wrap="square" lIns="0" tIns="16933" rIns="0" bIns="0" rtlCol="0" anchor="t" anchorCtr="0">
            <a:noAutofit/>
          </a:bodyPr>
          <a:lstStyle/>
          <a:p>
            <a:pPr marL="140543" algn="ctr">
              <a:lnSpc>
                <a:spcPct val="100000"/>
              </a:lnSpc>
              <a:spcBef>
                <a:spcPts val="0"/>
              </a:spcBef>
            </a:pPr>
            <a:r>
              <a:rPr lang="en" sz="2533" b="1" dirty="0"/>
              <a:t>ASSESSMENT STRATEGY</a:t>
            </a:r>
            <a:endParaRPr sz="2533" b="1" dirty="0"/>
          </a:p>
          <a:p>
            <a:pPr marL="140543" algn="ctr">
              <a:lnSpc>
                <a:spcPct val="100000"/>
              </a:lnSpc>
              <a:spcBef>
                <a:spcPts val="0"/>
              </a:spcBef>
            </a:pPr>
            <a:r>
              <a:rPr lang="en" sz="2533" b="1" dirty="0"/>
              <a:t>FOR OUTCOME-BASED EDUCATION</a:t>
            </a:r>
            <a:endParaRPr sz="2533" b="1" dirty="0"/>
          </a:p>
        </p:txBody>
      </p:sp>
      <p:graphicFrame>
        <p:nvGraphicFramePr>
          <p:cNvPr id="283" name="Google Shape;283;p38"/>
          <p:cNvGraphicFramePr/>
          <p:nvPr/>
        </p:nvGraphicFramePr>
        <p:xfrm>
          <a:off x="752135" y="1393433"/>
          <a:ext cx="10703200" cy="527167"/>
        </p:xfrm>
        <a:graphic>
          <a:graphicData uri="http://schemas.openxmlformats.org/drawingml/2006/table">
            <a:tbl>
              <a:tblPr firstRow="1" bandRow="1">
                <a:noFill/>
              </a:tblPr>
              <a:tblGrid>
                <a:gridCol w="543467">
                  <a:extLst>
                    <a:ext uri="{9D8B030D-6E8A-4147-A177-3AD203B41FA5}">
                      <a16:colId xmlns:a16="http://schemas.microsoft.com/office/drawing/2014/main" val="20000"/>
                    </a:ext>
                  </a:extLst>
                </a:gridCol>
                <a:gridCol w="10159733">
                  <a:extLst>
                    <a:ext uri="{9D8B030D-6E8A-4147-A177-3AD203B41FA5}">
                      <a16:colId xmlns:a16="http://schemas.microsoft.com/office/drawing/2014/main" val="20001"/>
                    </a:ext>
                  </a:extLst>
                </a:gridCol>
              </a:tblGrid>
              <a:tr h="527167">
                <a:tc>
                  <a:txBody>
                    <a:bodyPr/>
                    <a:lstStyle/>
                    <a:p>
                      <a:pPr marL="38100" marR="0" lvl="0" indent="0" algn="l" rtl="0">
                        <a:lnSpc>
                          <a:spcPct val="115000"/>
                        </a:lnSpc>
                        <a:spcBef>
                          <a:spcPts val="0"/>
                        </a:spcBef>
                        <a:spcAft>
                          <a:spcPts val="0"/>
                        </a:spcAft>
                        <a:buNone/>
                      </a:pPr>
                      <a:r>
                        <a:rPr lang="en-US" sz="2400" u="none" strike="noStrike" cap="none" dirty="0">
                          <a:latin typeface="Arial"/>
                          <a:ea typeface="Arial"/>
                          <a:cs typeface="Arial"/>
                          <a:sym typeface="Arial"/>
                        </a:rPr>
                        <a:t>  2</a:t>
                      </a:r>
                      <a:endParaRPr sz="2400" u="none" strike="noStrike" cap="none" dirty="0">
                        <a:latin typeface="Arial"/>
                        <a:ea typeface="Arial"/>
                        <a:cs typeface="Arial"/>
                        <a:sym typeface="Arial"/>
                      </a:endParaRPr>
                    </a:p>
                  </a:txBody>
                  <a:tcPr marL="0" marR="0" marT="31767" marB="0" anchor="ctr">
                    <a:noFill/>
                  </a:tcPr>
                </a:tc>
                <a:tc>
                  <a:txBody>
                    <a:bodyPr/>
                    <a:lstStyle/>
                    <a:p>
                      <a:pPr marL="25400" lvl="0" indent="0" algn="l" rtl="0">
                        <a:lnSpc>
                          <a:spcPct val="115000"/>
                        </a:lnSpc>
                        <a:spcBef>
                          <a:spcPts val="0"/>
                        </a:spcBef>
                        <a:spcAft>
                          <a:spcPts val="0"/>
                        </a:spcAft>
                        <a:buClr>
                          <a:schemeClr val="dk1"/>
                        </a:buClr>
                        <a:buFont typeface="Arial"/>
                        <a:buNone/>
                      </a:pPr>
                      <a:r>
                        <a:rPr lang="en" sz="2400" b="0" dirty="0">
                          <a:solidFill>
                            <a:schemeClr val="tx1"/>
                          </a:solidFill>
                          <a:latin typeface="Arial"/>
                          <a:ea typeface="Arial"/>
                          <a:cs typeface="Arial"/>
                          <a:sym typeface="Arial"/>
                        </a:rPr>
                        <a:t>Two-step Process for Bringing Clarity to POs</a:t>
                      </a:r>
                      <a:endParaRPr sz="2400" b="0" u="none" strike="noStrike" cap="none" dirty="0">
                        <a:solidFill>
                          <a:schemeClr val="tx1"/>
                        </a:solidFill>
                        <a:latin typeface="Arial"/>
                        <a:ea typeface="Arial"/>
                        <a:cs typeface="Arial"/>
                        <a:sym typeface="Arial"/>
                      </a:endParaRPr>
                    </a:p>
                  </a:txBody>
                  <a:tcPr marL="0" marR="0" marT="317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1B2ABAC0-A29B-41FD-8A55-9C1A2F664CFE}"/>
              </a:ext>
            </a:extLst>
          </p:cNvPr>
          <p:cNvSpPr>
            <a:spLocks noGrp="1"/>
          </p:cNvSpPr>
          <p:nvPr>
            <p:ph type="sldNum" sz="quarter" idx="12"/>
          </p:nvPr>
        </p:nvSpPr>
        <p:spPr/>
        <p:txBody>
          <a:bodyPr/>
          <a:lstStyle/>
          <a:p>
            <a:fld id="{71EC9CE2-5AEF-428F-9B76-4FE97200EC74}" type="slidenum">
              <a:rPr lang="en-IN" smtClean="0"/>
              <a:t>68</a:t>
            </a:fld>
            <a:endParaRPr lang="en-IN" dirty="0"/>
          </a:p>
        </p:txBody>
      </p:sp>
    </p:spTree>
    <p:extLst>
      <p:ext uri="{BB962C8B-B14F-4D97-AF65-F5344CB8AC3E}">
        <p14:creationId xmlns:p14="http://schemas.microsoft.com/office/powerpoint/2010/main" val="41317969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Google Shape;289;p39"/>
          <p:cNvSpPr txBox="1"/>
          <p:nvPr/>
        </p:nvSpPr>
        <p:spPr>
          <a:xfrm>
            <a:off x="844400" y="500332"/>
            <a:ext cx="10762714" cy="5595667"/>
          </a:xfrm>
          <a:prstGeom prst="rect">
            <a:avLst/>
          </a:prstGeom>
          <a:noFill/>
          <a:ln>
            <a:noFill/>
          </a:ln>
        </p:spPr>
        <p:txBody>
          <a:bodyPr spcFirstLastPara="1" wrap="square" lIns="0" tIns="16933" rIns="0" bIns="0" anchor="t" anchorCtr="0">
            <a:noAutofit/>
          </a:bodyPr>
          <a:lstStyle/>
          <a:p>
            <a:pPr marL="609585">
              <a:lnSpc>
                <a:spcPct val="150000"/>
              </a:lnSpc>
              <a:spcBef>
                <a:spcPts val="1133"/>
              </a:spcBef>
              <a:buClr>
                <a:schemeClr val="dk1"/>
              </a:buClr>
              <a:buSzPts val="1100"/>
            </a:pPr>
            <a:r>
              <a:rPr lang="en" sz="2400" b="1" i="1" dirty="0"/>
              <a:t>Example:	</a:t>
            </a:r>
            <a:r>
              <a:rPr lang="en" sz="1600" dirty="0"/>
              <a:t>Program Outcome 3</a:t>
            </a:r>
            <a:r>
              <a:rPr lang="en" sz="1200" b="1" i="1" dirty="0"/>
              <a:t>       </a:t>
            </a:r>
            <a:r>
              <a:rPr lang="en" sz="1600" b="1" i="1" dirty="0"/>
              <a:t> </a:t>
            </a:r>
            <a:endParaRPr sz="1600" b="1" i="1" dirty="0"/>
          </a:p>
          <a:p>
            <a:pPr>
              <a:lnSpc>
                <a:spcPct val="150000"/>
              </a:lnSpc>
              <a:spcBef>
                <a:spcPts val="1133"/>
              </a:spcBef>
              <a:buClr>
                <a:schemeClr val="dk1"/>
              </a:buClr>
              <a:buSzPts val="1100"/>
            </a:pPr>
            <a:r>
              <a:rPr lang="en" sz="1733" b="1" i="1" dirty="0"/>
              <a:t>          </a:t>
            </a:r>
            <a:r>
              <a:rPr lang="en" sz="2400" b="1" i="1" dirty="0"/>
              <a:t>Design:</a:t>
            </a:r>
            <a:endParaRPr sz="2400" dirty="0"/>
          </a:p>
          <a:p>
            <a:pPr marL="609585">
              <a:lnSpc>
                <a:spcPct val="150000"/>
              </a:lnSpc>
            </a:pPr>
            <a:r>
              <a:rPr lang="en" sz="1600" dirty="0"/>
              <a:t>PO3: Design/Development of Solutions: Design solutions for complex engineering problems and </a:t>
            </a:r>
            <a:r>
              <a:rPr lang="en" sz="1600" dirty="0">
                <a:solidFill>
                  <a:srgbClr val="231F20"/>
                </a:solidFill>
                <a:latin typeface="Arial"/>
                <a:ea typeface="Arial"/>
                <a:cs typeface="Arial"/>
                <a:sym typeface="Arial"/>
              </a:rPr>
              <a:t>design system components or processes that meet the specified needs with appropriate consideratio</a:t>
            </a:r>
            <a:r>
              <a:rPr lang="en" sz="1600" dirty="0">
                <a:solidFill>
                  <a:srgbClr val="231F20"/>
                </a:solidFill>
              </a:rPr>
              <a:t>n </a:t>
            </a:r>
            <a:r>
              <a:rPr lang="en" sz="1600" dirty="0">
                <a:solidFill>
                  <a:srgbClr val="231F20"/>
                </a:solidFill>
                <a:latin typeface="Arial"/>
                <a:ea typeface="Arial"/>
                <a:cs typeface="Arial"/>
                <a:sym typeface="Arial"/>
              </a:rPr>
              <a:t>for public health and safety, and cultural, societal, and environmental considerations.</a:t>
            </a:r>
            <a:endParaRPr sz="1600" dirty="0">
              <a:latin typeface="Arial"/>
              <a:ea typeface="Arial"/>
              <a:cs typeface="Arial"/>
              <a:sym typeface="Arial"/>
            </a:endParaRPr>
          </a:p>
          <a:p>
            <a:pPr marL="304792">
              <a:lnSpc>
                <a:spcPct val="150000"/>
              </a:lnSpc>
              <a:spcBef>
                <a:spcPts val="1133"/>
              </a:spcBef>
            </a:pPr>
            <a:r>
              <a:rPr lang="en" sz="1733" b="1" i="1" dirty="0">
                <a:solidFill>
                  <a:srgbClr val="231F20"/>
                </a:solidFill>
              </a:rPr>
              <a:t>   </a:t>
            </a:r>
            <a:r>
              <a:rPr lang="en" sz="2400" b="1" i="1" dirty="0">
                <a:solidFill>
                  <a:srgbClr val="231F20"/>
                </a:solidFill>
                <a:latin typeface="Arial"/>
                <a:ea typeface="Arial"/>
                <a:cs typeface="Arial"/>
                <a:sym typeface="Arial"/>
              </a:rPr>
              <a:t>Competencies</a:t>
            </a:r>
            <a:endParaRPr sz="2400" dirty="0">
              <a:latin typeface="Arial"/>
              <a:ea typeface="Arial"/>
              <a:cs typeface="Arial"/>
              <a:sym typeface="Arial"/>
            </a:endParaRPr>
          </a:p>
          <a:p>
            <a:pPr marL="880511" indent="-288705">
              <a:lnSpc>
                <a:spcPct val="150000"/>
              </a:lnSpc>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define a complex, open-ended problem in engineering  terms.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generate a diverse set of alternative design solutions.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select the optimal design scheme for further development.</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advance an engineering design to the defined end state.</a:t>
            </a:r>
            <a:endParaRPr sz="1600" dirty="0">
              <a:latin typeface="Arial"/>
              <a:ea typeface="Arial"/>
              <a:cs typeface="Arial"/>
              <a:sym typeface="Arial"/>
            </a:endParaRPr>
          </a:p>
          <a:p>
            <a:pPr marL="609585" marR="6773" algn="just">
              <a:lnSpc>
                <a:spcPct val="150000"/>
              </a:lnSpc>
              <a:spcBef>
                <a:spcPts val="1133"/>
              </a:spcBef>
            </a:pPr>
            <a:endParaRPr sz="16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13F16FD-06DA-422B-8893-FE99EBFB640A}"/>
              </a:ext>
            </a:extLst>
          </p:cNvPr>
          <p:cNvSpPr>
            <a:spLocks noGrp="1"/>
          </p:cNvSpPr>
          <p:nvPr>
            <p:ph type="sldNum" sz="quarter" idx="12"/>
          </p:nvPr>
        </p:nvSpPr>
        <p:spPr/>
        <p:txBody>
          <a:bodyPr/>
          <a:lstStyle/>
          <a:p>
            <a:fld id="{71EC9CE2-5AEF-428F-9B76-4FE97200EC74}" type="slidenum">
              <a:rPr lang="en-IN" smtClean="0"/>
              <a:t>69</a:t>
            </a:fld>
            <a:endParaRPr lang="en-IN" dirty="0"/>
          </a:p>
        </p:txBody>
      </p:sp>
    </p:spTree>
    <p:extLst>
      <p:ext uri="{BB962C8B-B14F-4D97-AF65-F5344CB8AC3E}">
        <p14:creationId xmlns:p14="http://schemas.microsoft.com/office/powerpoint/2010/main" val="367705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FF4-AAD9-4463-99AA-D774AC80A35E}"/>
              </a:ext>
            </a:extLst>
          </p:cNvPr>
          <p:cNvSpPr>
            <a:spLocks noGrp="1"/>
          </p:cNvSpPr>
          <p:nvPr>
            <p:ph type="title"/>
          </p:nvPr>
        </p:nvSpPr>
        <p:spPr>
          <a:xfrm>
            <a:off x="917222" y="468488"/>
            <a:ext cx="10515600" cy="425097"/>
          </a:xfrm>
        </p:spPr>
        <p:txBody>
          <a:bodyPr>
            <a:normAutofit fontScale="90000"/>
          </a:bodyPr>
          <a:lstStyle/>
          <a:p>
            <a:r>
              <a:rPr lang="en-US" dirty="0"/>
              <a:t>	PEO Example – Aeronautical Engineering</a:t>
            </a:r>
            <a:endParaRPr lang="en-IN" dirty="0"/>
          </a:p>
        </p:txBody>
      </p:sp>
      <p:sp>
        <p:nvSpPr>
          <p:cNvPr id="3" name="Content Placeholder 2">
            <a:extLst>
              <a:ext uri="{FF2B5EF4-FFF2-40B4-BE49-F238E27FC236}">
                <a16:creationId xmlns:a16="http://schemas.microsoft.com/office/drawing/2014/main" id="{3E3AA2EF-16C3-473E-B7D7-E623B7795EB5}"/>
              </a:ext>
            </a:extLst>
          </p:cNvPr>
          <p:cNvSpPr>
            <a:spLocks noGrp="1"/>
          </p:cNvSpPr>
          <p:nvPr>
            <p:ph idx="1"/>
          </p:nvPr>
        </p:nvSpPr>
        <p:spPr>
          <a:xfrm>
            <a:off x="838200" y="893585"/>
            <a:ext cx="10515600" cy="5827890"/>
          </a:xfrm>
        </p:spPr>
        <p:txBody>
          <a:bodyPr/>
          <a:lstStyle/>
          <a:p>
            <a:pPr algn="just">
              <a:spcAft>
                <a:spcPts val="750"/>
              </a:spcAft>
            </a:pPr>
            <a:endParaRPr lang="en-IN" sz="1800" b="1" dirty="0">
              <a:solidFill>
                <a:srgbClr val="444444"/>
              </a:solidFill>
              <a:effectLst/>
              <a:latin typeface="gotham_ligh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PEO1.  Our graduates will have successful professional careers in industry, government, academia and military as innovative engineers.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PEO2.  Our graduates will be successful in solving engineering problems associated with the lifecycle of aircraft systems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PEO3. Our graduates will continue to learn and advance their careers through activities such as participation in professional organizations, attainment of professional certification and seeking higher education.</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PEO4. Our graduates will be active members ready to serve the society locally and internationally​</a:t>
            </a:r>
          </a:p>
          <a:p>
            <a:pPr marL="0" indent="0" algn="just">
              <a:spcAft>
                <a:spcPts val="750"/>
              </a:spcAft>
              <a:buNone/>
            </a:pPr>
            <a:r>
              <a:rPr lang="en-IN" sz="2400" b="1" u="sng" dirty="0">
                <a:solidFill>
                  <a:srgbClr val="444444"/>
                </a:solidFill>
                <a:latin typeface="+mj-lt"/>
                <a:ea typeface="Times New Roman" panose="02020603050405020304" pitchFamily="18" charset="0"/>
              </a:rPr>
              <a:t>Note that PEOs are about what graduates may do after they graduate</a:t>
            </a:r>
            <a:endParaRPr lang="en-IN" sz="2400" b="1" u="sng" dirty="0">
              <a:effectLst/>
              <a:latin typeface="+mj-lt"/>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B5BA40D9-79CE-4236-93C2-14CFC60DB7F6}"/>
              </a:ext>
            </a:extLst>
          </p:cNvPr>
          <p:cNvSpPr>
            <a:spLocks noGrp="1"/>
          </p:cNvSpPr>
          <p:nvPr>
            <p:ph type="sldNum" sz="quarter" idx="12"/>
          </p:nvPr>
        </p:nvSpPr>
        <p:spPr/>
        <p:txBody>
          <a:bodyPr/>
          <a:lstStyle/>
          <a:p>
            <a:fld id="{71EC9CE2-5AEF-428F-9B76-4FE97200EC74}" type="slidenum">
              <a:rPr lang="en-IN" smtClean="0"/>
              <a:t>7</a:t>
            </a:fld>
            <a:endParaRPr lang="en-IN" dirty="0"/>
          </a:p>
        </p:txBody>
      </p:sp>
      <p:sp>
        <p:nvSpPr>
          <p:cNvPr id="5" name="Rectangle 4">
            <a:extLst>
              <a:ext uri="{FF2B5EF4-FFF2-40B4-BE49-F238E27FC236}">
                <a16:creationId xmlns:a16="http://schemas.microsoft.com/office/drawing/2014/main" id="{6D526D3D-24C9-4848-AD74-2E89BA52FA98}"/>
              </a:ext>
            </a:extLst>
          </p:cNvPr>
          <p:cNvSpPr/>
          <p:nvPr/>
        </p:nvSpPr>
        <p:spPr>
          <a:xfrm>
            <a:off x="733168" y="271849"/>
            <a:ext cx="11219935" cy="5827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33876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6" name="Google Shape;296;p40"/>
          <p:cNvSpPr txBox="1"/>
          <p:nvPr/>
        </p:nvSpPr>
        <p:spPr>
          <a:xfrm>
            <a:off x="742799" y="376999"/>
            <a:ext cx="10872551" cy="5859043"/>
          </a:xfrm>
          <a:prstGeom prst="rect">
            <a:avLst/>
          </a:prstGeom>
          <a:noFill/>
          <a:ln>
            <a:noFill/>
          </a:ln>
        </p:spPr>
        <p:txBody>
          <a:bodyPr spcFirstLastPara="1" wrap="square" lIns="0" tIns="16933" rIns="0" bIns="0" anchor="t" anchorCtr="0">
            <a:noAutofit/>
          </a:bodyPr>
          <a:lstStyle/>
          <a:p>
            <a:pPr marL="592652" marR="6773" indent="-280238" algn="just">
              <a:lnSpc>
                <a:spcPct val="150000"/>
              </a:lnSpc>
              <a:spcBef>
                <a:spcPts val="1133"/>
              </a:spcBef>
              <a:buClr>
                <a:schemeClr val="hlink"/>
              </a:buClr>
              <a:buSzPts val="1100"/>
              <a:buAutoNum type="arabicParenBoth" startAt="2"/>
            </a:pPr>
            <a:r>
              <a:rPr lang="en" sz="1467" dirty="0">
                <a:solidFill>
                  <a:schemeClr val="hlink"/>
                </a:solidFill>
              </a:rPr>
              <a:t>Define Performance Indicators: For each of the competencies identified, define performance Indicators  (PIs) that are explicit statements of expectations of the student learning. They can act as measuring  tools in assessment to understand the extent of attainment of outcomes. They can also be designed  to determine the appropriate achievement level or competency of each indicator so that instructors  can target and students can achieve the acceptable level of proficiency.</a:t>
            </a:r>
            <a:endParaRPr sz="1467" dirty="0">
              <a:solidFill>
                <a:schemeClr val="dk1"/>
              </a:solidFill>
            </a:endParaRPr>
          </a:p>
          <a:p>
            <a:pPr>
              <a:lnSpc>
                <a:spcPct val="150000"/>
              </a:lnSpc>
              <a:spcBef>
                <a:spcPts val="1133"/>
              </a:spcBef>
              <a:buClr>
                <a:schemeClr val="dk1"/>
              </a:buClr>
              <a:buSzPts val="1100"/>
            </a:pPr>
            <a:r>
              <a:rPr lang="en" sz="1467" b="1" i="1" dirty="0">
                <a:solidFill>
                  <a:schemeClr val="hlink"/>
                </a:solidFill>
              </a:rPr>
              <a:t>       </a:t>
            </a:r>
            <a:r>
              <a:rPr lang="en" sz="1600" b="1" i="1" dirty="0">
                <a:solidFill>
                  <a:srgbClr val="231F20"/>
                </a:solidFill>
                <a:latin typeface="Arial"/>
                <a:ea typeface="Arial"/>
                <a:cs typeface="Arial"/>
                <a:sym typeface="Arial"/>
              </a:rPr>
              <a:t>Example:</a:t>
            </a:r>
            <a:endParaRPr sz="1600" dirty="0">
              <a:latin typeface="Arial"/>
              <a:ea typeface="Arial"/>
              <a:cs typeface="Arial"/>
              <a:sym typeface="Arial"/>
            </a:endParaRPr>
          </a:p>
          <a:p>
            <a:pPr marL="592652">
              <a:lnSpc>
                <a:spcPct val="150000"/>
              </a:lnSpc>
            </a:pPr>
            <a:r>
              <a:rPr lang="en" sz="1467" dirty="0">
                <a:solidFill>
                  <a:srgbClr val="231F20"/>
                </a:solidFill>
                <a:latin typeface="Arial"/>
                <a:ea typeface="Arial"/>
                <a:cs typeface="Arial"/>
                <a:sym typeface="Arial"/>
              </a:rPr>
              <a:t>For the Competency -2</a:t>
            </a:r>
            <a:endParaRPr sz="1467" dirty="0"/>
          </a:p>
          <a:p>
            <a:pPr marL="592652">
              <a:lnSpc>
                <a:spcPct val="150000"/>
              </a:lnSpc>
            </a:pPr>
            <a:r>
              <a:rPr lang="en" sz="1467" dirty="0">
                <a:solidFill>
                  <a:srgbClr val="231F20"/>
                </a:solidFill>
                <a:latin typeface="Arial"/>
                <a:ea typeface="Arial"/>
                <a:cs typeface="Arial"/>
                <a:sym typeface="Arial"/>
              </a:rPr>
              <a:t>Demonstrate an ability to generate a diverse set of alternative design solutions</a:t>
            </a:r>
            <a:endParaRPr sz="1467" dirty="0">
              <a:latin typeface="Arial"/>
              <a:ea typeface="Arial"/>
              <a:cs typeface="Arial"/>
              <a:sym typeface="Arial"/>
            </a:endParaRPr>
          </a:p>
          <a:p>
            <a:pPr marL="304792">
              <a:lnSpc>
                <a:spcPct val="150000"/>
              </a:lnSpc>
              <a:spcBef>
                <a:spcPts val="1513"/>
              </a:spcBef>
            </a:pPr>
            <a:r>
              <a:rPr lang="en" sz="1733" b="1" i="1" dirty="0">
                <a:solidFill>
                  <a:srgbClr val="231F20"/>
                </a:solidFill>
              </a:rPr>
              <a:t>Performance Indicators:</a:t>
            </a:r>
            <a:endParaRPr sz="1733" b="1" dirty="0"/>
          </a:p>
          <a:p>
            <a:pPr marL="880511" lvl="1" indent="-280238">
              <a:lnSpc>
                <a:spcPct val="150000"/>
              </a:lnSpc>
              <a:buClr>
                <a:srgbClr val="231F20"/>
              </a:buClr>
              <a:buSzPts val="1100"/>
              <a:buFont typeface="Arial"/>
              <a:buAutoNum type="arabicPeriod"/>
            </a:pPr>
            <a:r>
              <a:rPr lang="en" sz="1467" dirty="0">
                <a:solidFill>
                  <a:srgbClr val="231F20"/>
                </a:solidFill>
                <a:latin typeface="Arial"/>
                <a:ea typeface="Arial"/>
                <a:cs typeface="Arial"/>
                <a:sym typeface="Arial"/>
              </a:rPr>
              <a:t>Apply formal idea generation tools to develop multiple engineering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Build models, prototypes, algorithms to develop a diverse set of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Identify the functional and non-functional criteria for evaluation of alternate design solutions.</a:t>
            </a:r>
            <a:endParaRPr sz="1467" dirty="0">
              <a:latin typeface="Arial"/>
              <a:ea typeface="Arial"/>
              <a:cs typeface="Arial"/>
              <a:sym typeface="Arial"/>
            </a:endParaRPr>
          </a:p>
          <a:p>
            <a:pPr marR="6773" algn="just">
              <a:lnSpc>
                <a:spcPct val="150000"/>
              </a:lnSpc>
              <a:spcBef>
                <a:spcPts val="1133"/>
              </a:spcBef>
            </a:pPr>
            <a:r>
              <a:rPr lang="en" sz="1467" dirty="0">
                <a:solidFill>
                  <a:srgbClr val="231F20"/>
                </a:solidFill>
                <a:latin typeface="Arial"/>
                <a:ea typeface="Arial"/>
                <a:cs typeface="Arial"/>
                <a:sym typeface="Arial"/>
              </a:rPr>
              <a:t>It should be noted that, when we consider the program outcome, it looks like, it can be achieved only in  the Capstone project. But if we consider the competencies and performance indicators, we start seeing the  opportunities of addressing them (and hence PO) in various courses of the program.</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8C6EC3E-1A82-4019-B3EC-3C45BE122728}"/>
              </a:ext>
            </a:extLst>
          </p:cNvPr>
          <p:cNvSpPr>
            <a:spLocks noGrp="1"/>
          </p:cNvSpPr>
          <p:nvPr>
            <p:ph type="sldNum" sz="quarter" idx="12"/>
          </p:nvPr>
        </p:nvSpPr>
        <p:spPr/>
        <p:txBody>
          <a:bodyPr/>
          <a:lstStyle/>
          <a:p>
            <a:fld id="{71EC9CE2-5AEF-428F-9B76-4FE97200EC74}" type="slidenum">
              <a:rPr lang="en-IN" smtClean="0"/>
              <a:t>70</a:t>
            </a:fld>
            <a:endParaRPr lang="en-IN" dirty="0"/>
          </a:p>
        </p:txBody>
      </p:sp>
    </p:spTree>
    <p:extLst>
      <p:ext uri="{BB962C8B-B14F-4D97-AF65-F5344CB8AC3E}">
        <p14:creationId xmlns:p14="http://schemas.microsoft.com/office/powerpoint/2010/main" val="38776700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pSp>
        <p:nvGrpSpPr>
          <p:cNvPr id="307" name="Google Shape;307;p41"/>
          <p:cNvGrpSpPr/>
          <p:nvPr/>
        </p:nvGrpSpPr>
        <p:grpSpPr>
          <a:xfrm>
            <a:off x="2593714" y="2395804"/>
            <a:ext cx="1382940" cy="515211"/>
            <a:chOff x="1459820" y="916856"/>
            <a:chExt cx="900430" cy="520065"/>
          </a:xfrm>
        </p:grpSpPr>
        <p:sp>
          <p:nvSpPr>
            <p:cNvPr id="308" name="Google Shape;308;p41"/>
            <p:cNvSpPr/>
            <p:nvPr/>
          </p:nvSpPr>
          <p:spPr>
            <a:xfrm>
              <a:off x="1459820" y="916856"/>
              <a:ext cx="900430" cy="520065"/>
            </a:xfrm>
            <a:custGeom>
              <a:avLst/>
              <a:gdLst/>
              <a:ahLst/>
              <a:cxnLst/>
              <a:rect l="l" t="t" r="r" b="b"/>
              <a:pathLst>
                <a:path w="900430"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09" name="Google Shape;309;p41"/>
            <p:cNvSpPr/>
            <p:nvPr/>
          </p:nvSpPr>
          <p:spPr>
            <a:xfrm>
              <a:off x="1687387" y="1009576"/>
              <a:ext cx="445535" cy="36624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grpSp>
      <p:grpSp>
        <p:nvGrpSpPr>
          <p:cNvPr id="310" name="Google Shape;310;p41"/>
          <p:cNvGrpSpPr/>
          <p:nvPr/>
        </p:nvGrpSpPr>
        <p:grpSpPr>
          <a:xfrm>
            <a:off x="4849257" y="2395804"/>
            <a:ext cx="1968812" cy="515211"/>
            <a:chOff x="2928400" y="916856"/>
            <a:chExt cx="1281890" cy="520065"/>
          </a:xfrm>
        </p:grpSpPr>
        <p:sp>
          <p:nvSpPr>
            <p:cNvPr id="311" name="Google Shape;311;p41"/>
            <p:cNvSpPr/>
            <p:nvPr/>
          </p:nvSpPr>
          <p:spPr>
            <a:xfrm>
              <a:off x="2928400" y="916856"/>
              <a:ext cx="1002030" cy="520065"/>
            </a:xfrm>
            <a:custGeom>
              <a:avLst/>
              <a:gdLst/>
              <a:ahLst/>
              <a:cxnLst/>
              <a:rect l="l" t="t" r="r" b="b"/>
              <a:pathLst>
                <a:path w="1002029" h="520065" extrusionOk="0">
                  <a:moveTo>
                    <a:pt x="0" y="0"/>
                  </a:moveTo>
                  <a:lnTo>
                    <a:pt x="1001522" y="0"/>
                  </a:lnTo>
                  <a:lnTo>
                    <a:pt x="1001522"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2" name="Google Shape;312;p41"/>
            <p:cNvSpPr/>
            <p:nvPr/>
          </p:nvSpPr>
          <p:spPr>
            <a:xfrm>
              <a:off x="3111614" y="1008350"/>
              <a:ext cx="635321" cy="36832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313" name="Google Shape;313;p41"/>
            <p:cNvSpPr/>
            <p:nvPr/>
          </p:nvSpPr>
          <p:spPr>
            <a:xfrm>
              <a:off x="3975671" y="1121285"/>
              <a:ext cx="234619" cy="11074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endParaRPr sz="2400" dirty="0"/>
            </a:p>
          </p:txBody>
        </p:sp>
      </p:grpSp>
      <p:grpSp>
        <p:nvGrpSpPr>
          <p:cNvPr id="314" name="Google Shape;314;p41"/>
          <p:cNvGrpSpPr/>
          <p:nvPr/>
        </p:nvGrpSpPr>
        <p:grpSpPr>
          <a:xfrm>
            <a:off x="6971682" y="2395804"/>
            <a:ext cx="3056116" cy="515211"/>
            <a:chOff x="4310307" y="916856"/>
            <a:chExt cx="1989832" cy="520065"/>
          </a:xfrm>
        </p:grpSpPr>
        <p:sp>
          <p:nvSpPr>
            <p:cNvPr id="315" name="Google Shape;315;p41"/>
            <p:cNvSpPr/>
            <p:nvPr/>
          </p:nvSpPr>
          <p:spPr>
            <a:xfrm>
              <a:off x="4310307" y="916856"/>
              <a:ext cx="900430" cy="520065"/>
            </a:xfrm>
            <a:custGeom>
              <a:avLst/>
              <a:gdLst/>
              <a:ahLst/>
              <a:cxnLst/>
              <a:rect l="l" t="t" r="r" b="b"/>
              <a:pathLst>
                <a:path w="900429"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6" name="Google Shape;316;p41"/>
            <p:cNvSpPr/>
            <p:nvPr/>
          </p:nvSpPr>
          <p:spPr>
            <a:xfrm>
              <a:off x="4472141" y="1010230"/>
              <a:ext cx="577134" cy="36451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endParaRPr sz="2400" dirty="0"/>
            </a:p>
          </p:txBody>
        </p:sp>
        <p:sp>
          <p:nvSpPr>
            <p:cNvPr id="317" name="Google Shape;317;p41"/>
            <p:cNvSpPr/>
            <p:nvPr/>
          </p:nvSpPr>
          <p:spPr>
            <a:xfrm>
              <a:off x="5480354" y="1007923"/>
              <a:ext cx="819785" cy="337820"/>
            </a:xfrm>
            <a:custGeom>
              <a:avLst/>
              <a:gdLst/>
              <a:ahLst/>
              <a:cxnLst/>
              <a:rect l="l" t="t" r="r" b="b"/>
              <a:pathLst>
                <a:path w="819785" h="337819" extrusionOk="0">
                  <a:moveTo>
                    <a:pt x="819645" y="0"/>
                  </a:moveTo>
                  <a:lnTo>
                    <a:pt x="0" y="0"/>
                  </a:lnTo>
                  <a:lnTo>
                    <a:pt x="0" y="337477"/>
                  </a:lnTo>
                  <a:lnTo>
                    <a:pt x="819645" y="337477"/>
                  </a:lnTo>
                  <a:lnTo>
                    <a:pt x="819645"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18" name="Google Shape;318;p41"/>
            <p:cNvSpPr/>
            <p:nvPr/>
          </p:nvSpPr>
          <p:spPr>
            <a:xfrm>
              <a:off x="5616473" y="1125249"/>
              <a:ext cx="547136" cy="88633"/>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endParaRPr sz="2400" dirty="0"/>
            </a:p>
          </p:txBody>
        </p:sp>
        <p:sp>
          <p:nvSpPr>
            <p:cNvPr id="319" name="Google Shape;319;p41"/>
            <p:cNvSpPr/>
            <p:nvPr/>
          </p:nvSpPr>
          <p:spPr>
            <a:xfrm>
              <a:off x="5239894" y="1121285"/>
              <a:ext cx="208038" cy="110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grpSp>
      <p:grpSp>
        <p:nvGrpSpPr>
          <p:cNvPr id="320" name="Google Shape;320;p41"/>
          <p:cNvGrpSpPr/>
          <p:nvPr/>
        </p:nvGrpSpPr>
        <p:grpSpPr>
          <a:xfrm>
            <a:off x="8932251" y="3096802"/>
            <a:ext cx="939191" cy="2533279"/>
            <a:chOff x="5586831" y="1624457"/>
            <a:chExt cx="611505" cy="2557145"/>
          </a:xfrm>
        </p:grpSpPr>
        <p:sp>
          <p:nvSpPr>
            <p:cNvPr id="321" name="Google Shape;321;p41"/>
            <p:cNvSpPr/>
            <p:nvPr/>
          </p:nvSpPr>
          <p:spPr>
            <a:xfrm>
              <a:off x="5586831" y="1624457"/>
              <a:ext cx="611505" cy="2557145"/>
            </a:xfrm>
            <a:custGeom>
              <a:avLst/>
              <a:gdLst/>
              <a:ahLst/>
              <a:cxnLst/>
              <a:rect l="l" t="t" r="r" b="b"/>
              <a:pathLst>
                <a:path w="611504" h="2557145" extrusionOk="0">
                  <a:moveTo>
                    <a:pt x="610958" y="0"/>
                  </a:moveTo>
                  <a:lnTo>
                    <a:pt x="0" y="0"/>
                  </a:lnTo>
                  <a:lnTo>
                    <a:pt x="0" y="2556560"/>
                  </a:lnTo>
                  <a:lnTo>
                    <a:pt x="610958" y="2556560"/>
                  </a:lnTo>
                  <a:lnTo>
                    <a:pt x="610958"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22" name="Google Shape;322;p41"/>
            <p:cNvSpPr/>
            <p:nvPr/>
          </p:nvSpPr>
          <p:spPr>
            <a:xfrm>
              <a:off x="5746721" y="2160738"/>
              <a:ext cx="291174" cy="1704012"/>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endParaRPr sz="2400" dirty="0"/>
            </a:p>
          </p:txBody>
        </p:sp>
        <p:sp>
          <p:nvSpPr>
            <p:cNvPr id="323" name="Google Shape;323;p41"/>
            <p:cNvSpPr/>
            <p:nvPr/>
          </p:nvSpPr>
          <p:spPr>
            <a:xfrm>
              <a:off x="5749150" y="1940712"/>
              <a:ext cx="121208" cy="181317"/>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endParaRPr sz="2400" dirty="0"/>
            </a:p>
          </p:txBody>
        </p:sp>
      </p:grpSp>
      <p:grpSp>
        <p:nvGrpSpPr>
          <p:cNvPr id="324" name="Google Shape;324;p41"/>
          <p:cNvGrpSpPr/>
          <p:nvPr/>
        </p:nvGrpSpPr>
        <p:grpSpPr>
          <a:xfrm>
            <a:off x="2301613" y="3082282"/>
            <a:ext cx="5942460" cy="2557305"/>
            <a:chOff x="1269634" y="1609801"/>
            <a:chExt cx="3869125" cy="2581398"/>
          </a:xfrm>
        </p:grpSpPr>
        <p:sp>
          <p:nvSpPr>
            <p:cNvPr id="325" name="Google Shape;325;p41"/>
            <p:cNvSpPr/>
            <p:nvPr/>
          </p:nvSpPr>
          <p:spPr>
            <a:xfrm>
              <a:off x="2962106" y="1754246"/>
              <a:ext cx="1069340" cy="405130"/>
            </a:xfrm>
            <a:custGeom>
              <a:avLst/>
              <a:gdLst/>
              <a:ahLst/>
              <a:cxnLst/>
              <a:rect l="l" t="t" r="r" b="b"/>
              <a:pathLst>
                <a:path w="1069339" h="405130"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6" name="Google Shape;326;p41"/>
            <p:cNvSpPr/>
            <p:nvPr/>
          </p:nvSpPr>
          <p:spPr>
            <a:xfrm>
              <a:off x="2962106" y="1754246"/>
              <a:ext cx="1069340" cy="405130"/>
            </a:xfrm>
            <a:custGeom>
              <a:avLst/>
              <a:gdLst/>
              <a:ahLst/>
              <a:cxnLst/>
              <a:rect l="l" t="t" r="r" b="b"/>
              <a:pathLst>
                <a:path w="1069339" h="405130"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27" name="Google Shape;327;p41"/>
            <p:cNvSpPr/>
            <p:nvPr/>
          </p:nvSpPr>
          <p:spPr>
            <a:xfrm>
              <a:off x="3172663" y="1828050"/>
              <a:ext cx="648970" cy="266065"/>
            </a:xfrm>
            <a:custGeom>
              <a:avLst/>
              <a:gdLst/>
              <a:ahLst/>
              <a:cxnLst/>
              <a:rect l="l" t="t" r="r" b="b"/>
              <a:pathLst>
                <a:path w="648970" h="266064"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6064"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44" y="65747"/>
                  </a:lnTo>
                  <a:lnTo>
                    <a:pt x="73012" y="76365"/>
                  </a:lnTo>
                  <a:lnTo>
                    <a:pt x="89471" y="105829"/>
                  </a:lnTo>
                  <a:lnTo>
                    <a:pt x="109448" y="105829"/>
                  </a:lnTo>
                  <a:lnTo>
                    <a:pt x="125920" y="76365"/>
                  </a:lnTo>
                  <a:lnTo>
                    <a:pt x="126288" y="65747"/>
                  </a:lnTo>
                  <a:close/>
                </a:path>
                <a:path w="648970" h="266064"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79"/>
                  </a:lnTo>
                  <a:lnTo>
                    <a:pt x="188785" y="32169"/>
                  </a:lnTo>
                  <a:lnTo>
                    <a:pt x="186804" y="29819"/>
                  </a:lnTo>
                  <a:lnTo>
                    <a:pt x="181279" y="26441"/>
                  </a:lnTo>
                  <a:lnTo>
                    <a:pt x="178015" y="25615"/>
                  </a:lnTo>
                  <a:lnTo>
                    <a:pt x="169557"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6064" extrusionOk="0">
                  <a:moveTo>
                    <a:pt x="283616" y="163499"/>
                  </a:moveTo>
                  <a:lnTo>
                    <a:pt x="271106" y="163499"/>
                  </a:lnTo>
                  <a:lnTo>
                    <a:pt x="270268" y="169367"/>
                  </a:lnTo>
                  <a:lnTo>
                    <a:pt x="267512" y="173875"/>
                  </a:lnTo>
                  <a:lnTo>
                    <a:pt x="258203" y="180149"/>
                  </a:lnTo>
                  <a:lnTo>
                    <a:pt x="251739" y="181838"/>
                  </a:lnTo>
                  <a:lnTo>
                    <a:pt x="243446" y="182105"/>
                  </a:lnTo>
                  <a:lnTo>
                    <a:pt x="243446" y="194106"/>
                  </a:lnTo>
                  <a:lnTo>
                    <a:pt x="265823" y="194106"/>
                  </a:lnTo>
                  <a:lnTo>
                    <a:pt x="265823" y="265557"/>
                  </a:lnTo>
                  <a:lnTo>
                    <a:pt x="283616" y="265557"/>
                  </a:lnTo>
                  <a:lnTo>
                    <a:pt x="283616" y="163499"/>
                  </a:lnTo>
                  <a:close/>
                </a:path>
                <a:path w="648970" h="266064" extrusionOk="0">
                  <a:moveTo>
                    <a:pt x="292938" y="65366"/>
                  </a:moveTo>
                  <a:lnTo>
                    <a:pt x="292658" y="55092"/>
                  </a:lnTo>
                  <a:lnTo>
                    <a:pt x="291807" y="46494"/>
                  </a:lnTo>
                  <a:lnTo>
                    <a:pt x="290512" y="40182"/>
                  </a:lnTo>
                  <a:lnTo>
                    <a:pt x="290398" y="39585"/>
                  </a:lnTo>
                  <a:lnTo>
                    <a:pt x="288899" y="35623"/>
                  </a:lnTo>
                  <a:lnTo>
                    <a:pt x="288417" y="34353"/>
                  </a:lnTo>
                  <a:lnTo>
                    <a:pt x="285407" y="28536"/>
                  </a:lnTo>
                  <a:lnTo>
                    <a:pt x="280212" y="25615"/>
                  </a:lnTo>
                  <a:lnTo>
                    <a:pt x="275005" y="25615"/>
                  </a:lnTo>
                  <a:lnTo>
                    <a:pt x="275005" y="76809"/>
                  </a:lnTo>
                  <a:lnTo>
                    <a:pt x="274447" y="83883"/>
                  </a:lnTo>
                  <a:lnTo>
                    <a:pt x="272148" y="89585"/>
                  </a:lnTo>
                  <a:lnTo>
                    <a:pt x="270014" y="91008"/>
                  </a:lnTo>
                  <a:lnTo>
                    <a:pt x="263385" y="91008"/>
                  </a:lnTo>
                  <a:lnTo>
                    <a:pt x="261010" y="89344"/>
                  </a:lnTo>
                  <a:lnTo>
                    <a:pt x="258394" y="82715"/>
                  </a:lnTo>
                  <a:lnTo>
                    <a:pt x="257860" y="75984"/>
                  </a:lnTo>
                  <a:lnTo>
                    <a:pt x="257771" y="53073"/>
                  </a:lnTo>
                  <a:lnTo>
                    <a:pt x="258394" y="46990"/>
                  </a:lnTo>
                  <a:lnTo>
                    <a:pt x="261010" y="41554"/>
                  </a:lnTo>
                  <a:lnTo>
                    <a:pt x="263385" y="40182"/>
                  </a:lnTo>
                  <a:lnTo>
                    <a:pt x="270014" y="40182"/>
                  </a:lnTo>
                  <a:lnTo>
                    <a:pt x="272148" y="41668"/>
                  </a:lnTo>
                  <a:lnTo>
                    <a:pt x="274447" y="47637"/>
                  </a:lnTo>
                  <a:lnTo>
                    <a:pt x="274878" y="53073"/>
                  </a:lnTo>
                  <a:lnTo>
                    <a:pt x="275005" y="76809"/>
                  </a:lnTo>
                  <a:lnTo>
                    <a:pt x="275005" y="25615"/>
                  </a:lnTo>
                  <a:lnTo>
                    <a:pt x="269163" y="25615"/>
                  </a:lnTo>
                  <a:lnTo>
                    <a:pt x="266001" y="26454"/>
                  </a:lnTo>
                  <a:lnTo>
                    <a:pt x="260781" y="29794"/>
                  </a:lnTo>
                  <a:lnTo>
                    <a:pt x="258787" y="32296"/>
                  </a:lnTo>
                  <a:lnTo>
                    <a:pt x="257365" y="35623"/>
                  </a:lnTo>
                  <a:lnTo>
                    <a:pt x="257365" y="27635"/>
                  </a:lnTo>
                  <a:lnTo>
                    <a:pt x="240626" y="27635"/>
                  </a:lnTo>
                  <a:lnTo>
                    <a:pt x="240626" y="129425"/>
                  </a:lnTo>
                  <a:lnTo>
                    <a:pt x="258292" y="129425"/>
                  </a:lnTo>
                  <a:lnTo>
                    <a:pt x="258292" y="97370"/>
                  </a:lnTo>
                  <a:lnTo>
                    <a:pt x="259765" y="100215"/>
                  </a:lnTo>
                  <a:lnTo>
                    <a:pt x="261747" y="102336"/>
                  </a:lnTo>
                  <a:lnTo>
                    <a:pt x="266623" y="105143"/>
                  </a:lnTo>
                  <a:lnTo>
                    <a:pt x="269633" y="105841"/>
                  </a:lnTo>
                  <a:lnTo>
                    <a:pt x="280530" y="105841"/>
                  </a:lnTo>
                  <a:lnTo>
                    <a:pt x="290639" y="91008"/>
                  </a:lnTo>
                  <a:lnTo>
                    <a:pt x="291846" y="84823"/>
                  </a:lnTo>
                  <a:lnTo>
                    <a:pt x="292582" y="76809"/>
                  </a:lnTo>
                  <a:lnTo>
                    <a:pt x="292696" y="74891"/>
                  </a:lnTo>
                  <a:lnTo>
                    <a:pt x="292938" y="65366"/>
                  </a:lnTo>
                  <a:close/>
                </a:path>
                <a:path w="648970" h="266064" extrusionOk="0">
                  <a:moveTo>
                    <a:pt x="330149" y="247345"/>
                  </a:moveTo>
                  <a:lnTo>
                    <a:pt x="313156" y="247345"/>
                  </a:lnTo>
                  <a:lnTo>
                    <a:pt x="313156" y="265544"/>
                  </a:lnTo>
                  <a:lnTo>
                    <a:pt x="330149" y="265544"/>
                  </a:lnTo>
                  <a:lnTo>
                    <a:pt x="330149" y="247345"/>
                  </a:lnTo>
                  <a:close/>
                </a:path>
                <a:path w="648970" h="266064" extrusionOk="0">
                  <a:moveTo>
                    <a:pt x="356819" y="56083"/>
                  </a:moveTo>
                  <a:lnTo>
                    <a:pt x="339153" y="26250"/>
                  </a:lnTo>
                  <a:lnTo>
                    <a:pt x="339153"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02" y="47358"/>
                  </a:lnTo>
                  <a:lnTo>
                    <a:pt x="339153" y="56083"/>
                  </a:lnTo>
                  <a:lnTo>
                    <a:pt x="339153" y="26250"/>
                  </a:lnTo>
                  <a:lnTo>
                    <a:pt x="335648"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35" y="91186"/>
                  </a:lnTo>
                  <a:lnTo>
                    <a:pt x="322643" y="85382"/>
                  </a:lnTo>
                  <a:lnTo>
                    <a:pt x="321970" y="80327"/>
                  </a:lnTo>
                  <a:lnTo>
                    <a:pt x="322084" y="68783"/>
                  </a:lnTo>
                  <a:lnTo>
                    <a:pt x="322173" y="68211"/>
                  </a:lnTo>
                  <a:lnTo>
                    <a:pt x="356819" y="68211"/>
                  </a:lnTo>
                  <a:lnTo>
                    <a:pt x="356819" y="56083"/>
                  </a:lnTo>
                  <a:close/>
                </a:path>
                <a:path w="648970" h="266064" extrusionOk="0">
                  <a:moveTo>
                    <a:pt x="384733" y="163499"/>
                  </a:moveTo>
                  <a:lnTo>
                    <a:pt x="372224" y="163499"/>
                  </a:lnTo>
                  <a:lnTo>
                    <a:pt x="371386" y="169367"/>
                  </a:lnTo>
                  <a:lnTo>
                    <a:pt x="368630" y="173875"/>
                  </a:lnTo>
                  <a:lnTo>
                    <a:pt x="359321" y="180149"/>
                  </a:lnTo>
                  <a:lnTo>
                    <a:pt x="352856" y="181838"/>
                  </a:lnTo>
                  <a:lnTo>
                    <a:pt x="344563" y="182105"/>
                  </a:lnTo>
                  <a:lnTo>
                    <a:pt x="344563" y="194106"/>
                  </a:lnTo>
                  <a:lnTo>
                    <a:pt x="366941" y="194106"/>
                  </a:lnTo>
                  <a:lnTo>
                    <a:pt x="366941" y="265557"/>
                  </a:lnTo>
                  <a:lnTo>
                    <a:pt x="384733" y="265557"/>
                  </a:lnTo>
                  <a:lnTo>
                    <a:pt x="384733" y="163499"/>
                  </a:lnTo>
                  <a:close/>
                </a:path>
                <a:path w="648970" h="266064" extrusionOk="0">
                  <a:moveTo>
                    <a:pt x="396189" y="27647"/>
                  </a:moveTo>
                  <a:lnTo>
                    <a:pt x="388912" y="27647"/>
                  </a:lnTo>
                  <a:lnTo>
                    <a:pt x="388912" y="6883"/>
                  </a:lnTo>
                  <a:lnTo>
                    <a:pt x="371246" y="6883"/>
                  </a:lnTo>
                  <a:lnTo>
                    <a:pt x="371246" y="27647"/>
                  </a:lnTo>
                  <a:lnTo>
                    <a:pt x="364375" y="27647"/>
                  </a:lnTo>
                  <a:lnTo>
                    <a:pt x="364375" y="40728"/>
                  </a:lnTo>
                  <a:lnTo>
                    <a:pt x="371246" y="40728"/>
                  </a:lnTo>
                  <a:lnTo>
                    <a:pt x="371246" y="93776"/>
                  </a:lnTo>
                  <a:lnTo>
                    <a:pt x="372351" y="98628"/>
                  </a:lnTo>
                  <a:lnTo>
                    <a:pt x="376783" y="103327"/>
                  </a:lnTo>
                  <a:lnTo>
                    <a:pt x="380873" y="104495"/>
                  </a:lnTo>
                  <a:lnTo>
                    <a:pt x="386778" y="104495"/>
                  </a:lnTo>
                  <a:lnTo>
                    <a:pt x="396189" y="103822"/>
                  </a:lnTo>
                  <a:lnTo>
                    <a:pt x="396189" y="90131"/>
                  </a:lnTo>
                  <a:lnTo>
                    <a:pt x="392239" y="90195"/>
                  </a:lnTo>
                  <a:lnTo>
                    <a:pt x="390829" y="89662"/>
                  </a:lnTo>
                  <a:lnTo>
                    <a:pt x="389293" y="87464"/>
                  </a:lnTo>
                  <a:lnTo>
                    <a:pt x="388912" y="84848"/>
                  </a:lnTo>
                  <a:lnTo>
                    <a:pt x="388912" y="75641"/>
                  </a:lnTo>
                  <a:lnTo>
                    <a:pt x="388912" y="40728"/>
                  </a:lnTo>
                  <a:lnTo>
                    <a:pt x="396189" y="40728"/>
                  </a:lnTo>
                  <a:lnTo>
                    <a:pt x="396189" y="27647"/>
                  </a:lnTo>
                  <a:close/>
                </a:path>
                <a:path w="648970" h="266064" extrusionOk="0">
                  <a:moveTo>
                    <a:pt x="457657" y="56083"/>
                  </a:moveTo>
                  <a:lnTo>
                    <a:pt x="440004" y="26250"/>
                  </a:lnTo>
                  <a:lnTo>
                    <a:pt x="440004" y="56083"/>
                  </a:lnTo>
                  <a:lnTo>
                    <a:pt x="422808" y="56083"/>
                  </a:lnTo>
                  <a:lnTo>
                    <a:pt x="422757" y="47358"/>
                  </a:lnTo>
                  <a:lnTo>
                    <a:pt x="423354" y="44196"/>
                  </a:lnTo>
                  <a:lnTo>
                    <a:pt x="425983" y="40106"/>
                  </a:lnTo>
                  <a:lnTo>
                    <a:pt x="428205" y="39090"/>
                  </a:lnTo>
                  <a:lnTo>
                    <a:pt x="434555" y="39090"/>
                  </a:lnTo>
                  <a:lnTo>
                    <a:pt x="436803" y="40081"/>
                  </a:lnTo>
                  <a:lnTo>
                    <a:pt x="439369" y="44043"/>
                  </a:lnTo>
                  <a:lnTo>
                    <a:pt x="439966" y="47358"/>
                  </a:lnTo>
                  <a:lnTo>
                    <a:pt x="440004" y="56083"/>
                  </a:lnTo>
                  <a:lnTo>
                    <a:pt x="440004" y="26250"/>
                  </a:lnTo>
                  <a:lnTo>
                    <a:pt x="436499" y="25615"/>
                  </a:lnTo>
                  <a:lnTo>
                    <a:pt x="426923" y="25615"/>
                  </a:lnTo>
                  <a:lnTo>
                    <a:pt x="404812" y="74891"/>
                  </a:lnTo>
                  <a:lnTo>
                    <a:pt x="405307" y="82931"/>
                  </a:lnTo>
                  <a:lnTo>
                    <a:pt x="407327" y="91871"/>
                  </a:lnTo>
                  <a:lnTo>
                    <a:pt x="409054" y="95580"/>
                  </a:lnTo>
                  <a:lnTo>
                    <a:pt x="411530" y="98526"/>
                  </a:lnTo>
                  <a:lnTo>
                    <a:pt x="413600" y="101028"/>
                  </a:lnTo>
                  <a:lnTo>
                    <a:pt x="416229" y="102870"/>
                  </a:lnTo>
                  <a:lnTo>
                    <a:pt x="422630" y="105244"/>
                  </a:lnTo>
                  <a:lnTo>
                    <a:pt x="426605" y="105829"/>
                  </a:lnTo>
                  <a:lnTo>
                    <a:pt x="440334" y="105829"/>
                  </a:lnTo>
                  <a:lnTo>
                    <a:pt x="446900" y="103809"/>
                  </a:lnTo>
                  <a:lnTo>
                    <a:pt x="455193" y="95669"/>
                  </a:lnTo>
                  <a:lnTo>
                    <a:pt x="456184" y="92621"/>
                  </a:lnTo>
                  <a:lnTo>
                    <a:pt x="457250" y="89319"/>
                  </a:lnTo>
                  <a:lnTo>
                    <a:pt x="457149" y="77660"/>
                  </a:lnTo>
                  <a:lnTo>
                    <a:pt x="440588" y="77660"/>
                  </a:lnTo>
                  <a:lnTo>
                    <a:pt x="440588" y="82931"/>
                  </a:lnTo>
                  <a:lnTo>
                    <a:pt x="439889" y="86728"/>
                  </a:lnTo>
                  <a:lnTo>
                    <a:pt x="437057" y="91452"/>
                  </a:lnTo>
                  <a:lnTo>
                    <a:pt x="434809" y="92621"/>
                  </a:lnTo>
                  <a:lnTo>
                    <a:pt x="428447" y="92621"/>
                  </a:lnTo>
                  <a:lnTo>
                    <a:pt x="426186" y="91186"/>
                  </a:lnTo>
                  <a:lnTo>
                    <a:pt x="423481" y="85382"/>
                  </a:lnTo>
                  <a:lnTo>
                    <a:pt x="422808" y="80327"/>
                  </a:lnTo>
                  <a:lnTo>
                    <a:pt x="422922" y="68783"/>
                  </a:lnTo>
                  <a:lnTo>
                    <a:pt x="423011" y="68211"/>
                  </a:lnTo>
                  <a:lnTo>
                    <a:pt x="457657" y="68211"/>
                  </a:lnTo>
                  <a:lnTo>
                    <a:pt x="457657" y="56083"/>
                  </a:lnTo>
                  <a:close/>
                </a:path>
                <a:path w="648970" h="266064" extrusionOk="0">
                  <a:moveTo>
                    <a:pt x="521436" y="38061"/>
                  </a:moveTo>
                  <a:lnTo>
                    <a:pt x="519976" y="33528"/>
                  </a:lnTo>
                  <a:lnTo>
                    <a:pt x="514083" y="27190"/>
                  </a:lnTo>
                  <a:lnTo>
                    <a:pt x="509866" y="25615"/>
                  </a:lnTo>
                  <a:lnTo>
                    <a:pt x="500913" y="25615"/>
                  </a:lnTo>
                  <a:lnTo>
                    <a:pt x="497865" y="26441"/>
                  </a:lnTo>
                  <a:lnTo>
                    <a:pt x="492506"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6064" extrusionOk="0">
                  <a:moveTo>
                    <a:pt x="584644" y="78181"/>
                  </a:moveTo>
                  <a:lnTo>
                    <a:pt x="584504" y="73888"/>
                  </a:lnTo>
                  <a:lnTo>
                    <a:pt x="567918" y="73825"/>
                  </a:lnTo>
                  <a:lnTo>
                    <a:pt x="567918" y="81978"/>
                  </a:lnTo>
                  <a:lnTo>
                    <a:pt x="567334" y="86423"/>
                  </a:lnTo>
                  <a:lnTo>
                    <a:pt x="565023" y="91173"/>
                  </a:lnTo>
                  <a:lnTo>
                    <a:pt x="562952" y="92354"/>
                  </a:lnTo>
                  <a:lnTo>
                    <a:pt x="557199" y="92354"/>
                  </a:lnTo>
                  <a:lnTo>
                    <a:pt x="555269" y="91325"/>
                  </a:lnTo>
                  <a:lnTo>
                    <a:pt x="552983" y="87185"/>
                  </a:lnTo>
                  <a:lnTo>
                    <a:pt x="552411" y="83553"/>
                  </a:lnTo>
                  <a:lnTo>
                    <a:pt x="552411" y="47485"/>
                  </a:lnTo>
                  <a:lnTo>
                    <a:pt x="553021" y="44183"/>
                  </a:lnTo>
                  <a:lnTo>
                    <a:pt x="555421" y="40233"/>
                  </a:lnTo>
                  <a:lnTo>
                    <a:pt x="557377" y="39243"/>
                  </a:lnTo>
                  <a:lnTo>
                    <a:pt x="562775" y="39243"/>
                  </a:lnTo>
                  <a:lnTo>
                    <a:pt x="564705" y="40246"/>
                  </a:lnTo>
                  <a:lnTo>
                    <a:pt x="567067" y="44297"/>
                  </a:lnTo>
                  <a:lnTo>
                    <a:pt x="567651" y="47599"/>
                  </a:lnTo>
                  <a:lnTo>
                    <a:pt x="567651" y="53936"/>
                  </a:lnTo>
                  <a:lnTo>
                    <a:pt x="584504" y="53936"/>
                  </a:lnTo>
                  <a:lnTo>
                    <a:pt x="584504" y="42494"/>
                  </a:lnTo>
                  <a:lnTo>
                    <a:pt x="582498" y="36042"/>
                  </a:lnTo>
                  <a:lnTo>
                    <a:pt x="574522" y="27711"/>
                  </a:lnTo>
                  <a:lnTo>
                    <a:pt x="568325" y="25615"/>
                  </a:lnTo>
                  <a:lnTo>
                    <a:pt x="550392" y="25615"/>
                  </a:lnTo>
                  <a:lnTo>
                    <a:pt x="534212" y="65747"/>
                  </a:lnTo>
                  <a:lnTo>
                    <a:pt x="534568" y="76390"/>
                  </a:lnTo>
                  <a:lnTo>
                    <a:pt x="550392" y="105841"/>
                  </a:lnTo>
                  <a:lnTo>
                    <a:pt x="568363" y="105841"/>
                  </a:lnTo>
                  <a:lnTo>
                    <a:pt x="574598" y="103593"/>
                  </a:lnTo>
                  <a:lnTo>
                    <a:pt x="582637" y="94576"/>
                  </a:lnTo>
                  <a:lnTo>
                    <a:pt x="584644" y="87617"/>
                  </a:lnTo>
                  <a:lnTo>
                    <a:pt x="584644" y="78181"/>
                  </a:lnTo>
                  <a:close/>
                </a:path>
                <a:path w="648970" h="266064" extrusionOk="0">
                  <a:moveTo>
                    <a:pt x="648563" y="27635"/>
                  </a:moveTo>
                  <a:lnTo>
                    <a:pt x="630732" y="27635"/>
                  </a:lnTo>
                  <a:lnTo>
                    <a:pt x="620522" y="82600"/>
                  </a:lnTo>
                  <a:lnTo>
                    <a:pt x="610006" y="27635"/>
                  </a:lnTo>
                  <a:lnTo>
                    <a:pt x="591400" y="27635"/>
                  </a:lnTo>
                  <a:lnTo>
                    <a:pt x="611162"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54"/>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28" name="Google Shape;328;p41"/>
            <p:cNvSpPr/>
            <p:nvPr/>
          </p:nvSpPr>
          <p:spPr>
            <a:xfrm>
              <a:off x="2962106" y="3665804"/>
              <a:ext cx="1069340" cy="405130"/>
            </a:xfrm>
            <a:custGeom>
              <a:avLst/>
              <a:gdLst/>
              <a:ahLst/>
              <a:cxnLst/>
              <a:rect l="l" t="t" r="r" b="b"/>
              <a:pathLst>
                <a:path w="1069339" h="405129"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9" name="Google Shape;329;p41"/>
            <p:cNvSpPr/>
            <p:nvPr/>
          </p:nvSpPr>
          <p:spPr>
            <a:xfrm>
              <a:off x="2962106" y="3665804"/>
              <a:ext cx="1069340" cy="405130"/>
            </a:xfrm>
            <a:custGeom>
              <a:avLst/>
              <a:gdLst/>
              <a:ahLst/>
              <a:cxnLst/>
              <a:rect l="l" t="t" r="r" b="b"/>
              <a:pathLst>
                <a:path w="1069339" h="405129"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30" name="Google Shape;330;p41"/>
            <p:cNvSpPr/>
            <p:nvPr/>
          </p:nvSpPr>
          <p:spPr>
            <a:xfrm>
              <a:off x="3172282" y="3734536"/>
              <a:ext cx="648970" cy="267970"/>
            </a:xfrm>
            <a:custGeom>
              <a:avLst/>
              <a:gdLst/>
              <a:ahLst/>
              <a:cxnLst/>
              <a:rect l="l" t="t" r="r" b="b"/>
              <a:pathLst>
                <a:path w="648970" h="267970"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7970"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31" y="65747"/>
                  </a:lnTo>
                  <a:lnTo>
                    <a:pt x="73012" y="76365"/>
                  </a:lnTo>
                  <a:lnTo>
                    <a:pt x="89471" y="105829"/>
                  </a:lnTo>
                  <a:lnTo>
                    <a:pt x="109448" y="105829"/>
                  </a:lnTo>
                  <a:lnTo>
                    <a:pt x="125920" y="76365"/>
                  </a:lnTo>
                  <a:lnTo>
                    <a:pt x="126288" y="65747"/>
                  </a:lnTo>
                  <a:close/>
                </a:path>
                <a:path w="648970" h="267970"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91"/>
                  </a:lnTo>
                  <a:lnTo>
                    <a:pt x="188785" y="32181"/>
                  </a:lnTo>
                  <a:lnTo>
                    <a:pt x="186804" y="29819"/>
                  </a:lnTo>
                  <a:lnTo>
                    <a:pt x="181279" y="26441"/>
                  </a:lnTo>
                  <a:lnTo>
                    <a:pt x="178015" y="25615"/>
                  </a:lnTo>
                  <a:lnTo>
                    <a:pt x="169545"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7970" extrusionOk="0">
                  <a:moveTo>
                    <a:pt x="283616" y="163487"/>
                  </a:moveTo>
                  <a:lnTo>
                    <a:pt x="271106" y="163487"/>
                  </a:lnTo>
                  <a:lnTo>
                    <a:pt x="270268" y="169354"/>
                  </a:lnTo>
                  <a:lnTo>
                    <a:pt x="267512" y="173863"/>
                  </a:lnTo>
                  <a:lnTo>
                    <a:pt x="258203" y="180136"/>
                  </a:lnTo>
                  <a:lnTo>
                    <a:pt x="251739" y="181825"/>
                  </a:lnTo>
                  <a:lnTo>
                    <a:pt x="243446" y="182092"/>
                  </a:lnTo>
                  <a:lnTo>
                    <a:pt x="243446" y="194094"/>
                  </a:lnTo>
                  <a:lnTo>
                    <a:pt x="265823" y="194094"/>
                  </a:lnTo>
                  <a:lnTo>
                    <a:pt x="265823" y="265544"/>
                  </a:lnTo>
                  <a:lnTo>
                    <a:pt x="283616" y="265544"/>
                  </a:lnTo>
                  <a:lnTo>
                    <a:pt x="283616" y="163487"/>
                  </a:lnTo>
                  <a:close/>
                </a:path>
                <a:path w="648970" h="267970" extrusionOk="0">
                  <a:moveTo>
                    <a:pt x="292938" y="65354"/>
                  </a:moveTo>
                  <a:lnTo>
                    <a:pt x="292658" y="55079"/>
                  </a:lnTo>
                  <a:lnTo>
                    <a:pt x="291807" y="46482"/>
                  </a:lnTo>
                  <a:lnTo>
                    <a:pt x="290512" y="40170"/>
                  </a:lnTo>
                  <a:lnTo>
                    <a:pt x="290398" y="39573"/>
                  </a:lnTo>
                  <a:lnTo>
                    <a:pt x="288899" y="35610"/>
                  </a:lnTo>
                  <a:lnTo>
                    <a:pt x="288417" y="34340"/>
                  </a:lnTo>
                  <a:lnTo>
                    <a:pt x="285407" y="28524"/>
                  </a:lnTo>
                  <a:lnTo>
                    <a:pt x="280212" y="25603"/>
                  </a:lnTo>
                  <a:lnTo>
                    <a:pt x="275005" y="25603"/>
                  </a:lnTo>
                  <a:lnTo>
                    <a:pt x="275005" y="76796"/>
                  </a:lnTo>
                  <a:lnTo>
                    <a:pt x="274447" y="83870"/>
                  </a:lnTo>
                  <a:lnTo>
                    <a:pt x="272148" y="89573"/>
                  </a:lnTo>
                  <a:lnTo>
                    <a:pt x="270014" y="90995"/>
                  </a:lnTo>
                  <a:lnTo>
                    <a:pt x="263385" y="90995"/>
                  </a:lnTo>
                  <a:lnTo>
                    <a:pt x="261010" y="89331"/>
                  </a:lnTo>
                  <a:lnTo>
                    <a:pt x="258394" y="82702"/>
                  </a:lnTo>
                  <a:lnTo>
                    <a:pt x="257860" y="75984"/>
                  </a:lnTo>
                  <a:lnTo>
                    <a:pt x="257771" y="53060"/>
                  </a:lnTo>
                  <a:lnTo>
                    <a:pt x="258394" y="46977"/>
                  </a:lnTo>
                  <a:lnTo>
                    <a:pt x="261010" y="41541"/>
                  </a:lnTo>
                  <a:lnTo>
                    <a:pt x="263385" y="40170"/>
                  </a:lnTo>
                  <a:lnTo>
                    <a:pt x="270014" y="40170"/>
                  </a:lnTo>
                  <a:lnTo>
                    <a:pt x="272148" y="41656"/>
                  </a:lnTo>
                  <a:lnTo>
                    <a:pt x="274447" y="47625"/>
                  </a:lnTo>
                  <a:lnTo>
                    <a:pt x="274891" y="53060"/>
                  </a:lnTo>
                  <a:lnTo>
                    <a:pt x="275005" y="76796"/>
                  </a:lnTo>
                  <a:lnTo>
                    <a:pt x="275005" y="25603"/>
                  </a:lnTo>
                  <a:lnTo>
                    <a:pt x="269163" y="25603"/>
                  </a:lnTo>
                  <a:lnTo>
                    <a:pt x="266001" y="26441"/>
                  </a:lnTo>
                  <a:lnTo>
                    <a:pt x="260781" y="29781"/>
                  </a:lnTo>
                  <a:lnTo>
                    <a:pt x="258787" y="32283"/>
                  </a:lnTo>
                  <a:lnTo>
                    <a:pt x="257365" y="35610"/>
                  </a:lnTo>
                  <a:lnTo>
                    <a:pt x="257365" y="27622"/>
                  </a:lnTo>
                  <a:lnTo>
                    <a:pt x="240626" y="27622"/>
                  </a:lnTo>
                  <a:lnTo>
                    <a:pt x="240626" y="129425"/>
                  </a:lnTo>
                  <a:lnTo>
                    <a:pt x="258292" y="129425"/>
                  </a:lnTo>
                  <a:lnTo>
                    <a:pt x="258292" y="97358"/>
                  </a:lnTo>
                  <a:lnTo>
                    <a:pt x="259765" y="100203"/>
                  </a:lnTo>
                  <a:lnTo>
                    <a:pt x="261747" y="102323"/>
                  </a:lnTo>
                  <a:lnTo>
                    <a:pt x="266623" y="105130"/>
                  </a:lnTo>
                  <a:lnTo>
                    <a:pt x="269633" y="105829"/>
                  </a:lnTo>
                  <a:lnTo>
                    <a:pt x="280530" y="105829"/>
                  </a:lnTo>
                  <a:lnTo>
                    <a:pt x="290639" y="90995"/>
                  </a:lnTo>
                  <a:lnTo>
                    <a:pt x="291846" y="84810"/>
                  </a:lnTo>
                  <a:lnTo>
                    <a:pt x="292595" y="76796"/>
                  </a:lnTo>
                  <a:lnTo>
                    <a:pt x="292696" y="74879"/>
                  </a:lnTo>
                  <a:lnTo>
                    <a:pt x="292938" y="65354"/>
                  </a:lnTo>
                  <a:close/>
                </a:path>
                <a:path w="648970" h="267970" extrusionOk="0">
                  <a:moveTo>
                    <a:pt x="330149" y="247345"/>
                  </a:moveTo>
                  <a:lnTo>
                    <a:pt x="313156" y="247345"/>
                  </a:lnTo>
                  <a:lnTo>
                    <a:pt x="313156" y="265544"/>
                  </a:lnTo>
                  <a:lnTo>
                    <a:pt x="330149" y="265544"/>
                  </a:lnTo>
                  <a:lnTo>
                    <a:pt x="330149" y="247345"/>
                  </a:lnTo>
                  <a:close/>
                </a:path>
                <a:path w="648970" h="267970" extrusionOk="0">
                  <a:moveTo>
                    <a:pt x="356819" y="56083"/>
                  </a:moveTo>
                  <a:lnTo>
                    <a:pt x="339166" y="26250"/>
                  </a:lnTo>
                  <a:lnTo>
                    <a:pt x="339166"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15" y="47358"/>
                  </a:lnTo>
                  <a:lnTo>
                    <a:pt x="339166" y="56083"/>
                  </a:lnTo>
                  <a:lnTo>
                    <a:pt x="339166" y="26250"/>
                  </a:lnTo>
                  <a:lnTo>
                    <a:pt x="335661"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48" y="91186"/>
                  </a:lnTo>
                  <a:lnTo>
                    <a:pt x="322643" y="85382"/>
                  </a:lnTo>
                  <a:lnTo>
                    <a:pt x="321970" y="80327"/>
                  </a:lnTo>
                  <a:lnTo>
                    <a:pt x="322084" y="68783"/>
                  </a:lnTo>
                  <a:lnTo>
                    <a:pt x="322173" y="68211"/>
                  </a:lnTo>
                  <a:lnTo>
                    <a:pt x="356819" y="68211"/>
                  </a:lnTo>
                  <a:lnTo>
                    <a:pt x="356819" y="56083"/>
                  </a:lnTo>
                  <a:close/>
                </a:path>
                <a:path w="648970" h="267970" extrusionOk="0">
                  <a:moveTo>
                    <a:pt x="396189" y="27635"/>
                  </a:moveTo>
                  <a:lnTo>
                    <a:pt x="388912" y="27635"/>
                  </a:lnTo>
                  <a:lnTo>
                    <a:pt x="388912" y="6870"/>
                  </a:lnTo>
                  <a:lnTo>
                    <a:pt x="371246" y="6870"/>
                  </a:lnTo>
                  <a:lnTo>
                    <a:pt x="371246" y="27635"/>
                  </a:lnTo>
                  <a:lnTo>
                    <a:pt x="364375" y="27635"/>
                  </a:lnTo>
                  <a:lnTo>
                    <a:pt x="364375" y="40703"/>
                  </a:lnTo>
                  <a:lnTo>
                    <a:pt x="371246" y="40703"/>
                  </a:lnTo>
                  <a:lnTo>
                    <a:pt x="371246" y="93764"/>
                  </a:lnTo>
                  <a:lnTo>
                    <a:pt x="372351" y="98615"/>
                  </a:lnTo>
                  <a:lnTo>
                    <a:pt x="376783" y="103314"/>
                  </a:lnTo>
                  <a:lnTo>
                    <a:pt x="380873" y="104482"/>
                  </a:lnTo>
                  <a:lnTo>
                    <a:pt x="386778" y="104482"/>
                  </a:lnTo>
                  <a:lnTo>
                    <a:pt x="396189" y="103809"/>
                  </a:lnTo>
                  <a:lnTo>
                    <a:pt x="396189" y="90119"/>
                  </a:lnTo>
                  <a:lnTo>
                    <a:pt x="392239" y="90182"/>
                  </a:lnTo>
                  <a:lnTo>
                    <a:pt x="390829" y="89649"/>
                  </a:lnTo>
                  <a:lnTo>
                    <a:pt x="389293" y="87439"/>
                  </a:lnTo>
                  <a:lnTo>
                    <a:pt x="388912" y="84836"/>
                  </a:lnTo>
                  <a:lnTo>
                    <a:pt x="388912" y="75628"/>
                  </a:lnTo>
                  <a:lnTo>
                    <a:pt x="388912" y="40703"/>
                  </a:lnTo>
                  <a:lnTo>
                    <a:pt x="396189" y="40703"/>
                  </a:lnTo>
                  <a:lnTo>
                    <a:pt x="396189" y="27635"/>
                  </a:lnTo>
                  <a:close/>
                </a:path>
                <a:path w="648970" h="267970" extrusionOk="0">
                  <a:moveTo>
                    <a:pt x="400773" y="227876"/>
                  </a:moveTo>
                  <a:lnTo>
                    <a:pt x="399630" y="222453"/>
                  </a:lnTo>
                  <a:lnTo>
                    <a:pt x="395008" y="214617"/>
                  </a:lnTo>
                  <a:lnTo>
                    <a:pt x="391477" y="212051"/>
                  </a:lnTo>
                  <a:lnTo>
                    <a:pt x="386727" y="210858"/>
                  </a:lnTo>
                  <a:lnTo>
                    <a:pt x="390550" y="209626"/>
                  </a:lnTo>
                  <a:lnTo>
                    <a:pt x="393471" y="207200"/>
                  </a:lnTo>
                  <a:lnTo>
                    <a:pt x="397471" y="199961"/>
                  </a:lnTo>
                  <a:lnTo>
                    <a:pt x="398487" y="195313"/>
                  </a:lnTo>
                  <a:lnTo>
                    <a:pt x="398487" y="181317"/>
                  </a:lnTo>
                  <a:lnTo>
                    <a:pt x="396189" y="174866"/>
                  </a:lnTo>
                  <a:lnTo>
                    <a:pt x="387070" y="165760"/>
                  </a:lnTo>
                  <a:lnTo>
                    <a:pt x="380593" y="163499"/>
                  </a:lnTo>
                  <a:lnTo>
                    <a:pt x="363143" y="163499"/>
                  </a:lnTo>
                  <a:lnTo>
                    <a:pt x="356285" y="165696"/>
                  </a:lnTo>
                  <a:lnTo>
                    <a:pt x="347116" y="174485"/>
                  </a:lnTo>
                  <a:lnTo>
                    <a:pt x="344830" y="181038"/>
                  </a:lnTo>
                  <a:lnTo>
                    <a:pt x="344957" y="193560"/>
                  </a:lnTo>
                  <a:lnTo>
                    <a:pt x="362483" y="193560"/>
                  </a:lnTo>
                  <a:lnTo>
                    <a:pt x="362483" y="186169"/>
                  </a:lnTo>
                  <a:lnTo>
                    <a:pt x="363181" y="182549"/>
                  </a:lnTo>
                  <a:lnTo>
                    <a:pt x="365950" y="178193"/>
                  </a:lnTo>
                  <a:lnTo>
                    <a:pt x="368211" y="177114"/>
                  </a:lnTo>
                  <a:lnTo>
                    <a:pt x="374637" y="177114"/>
                  </a:lnTo>
                  <a:lnTo>
                    <a:pt x="376936" y="178104"/>
                  </a:lnTo>
                  <a:lnTo>
                    <a:pt x="379615" y="182003"/>
                  </a:lnTo>
                  <a:lnTo>
                    <a:pt x="380288" y="185508"/>
                  </a:lnTo>
                  <a:lnTo>
                    <a:pt x="380288" y="196075"/>
                  </a:lnTo>
                  <a:lnTo>
                    <a:pt x="379158" y="199834"/>
                  </a:lnTo>
                  <a:lnTo>
                    <a:pt x="374624" y="203873"/>
                  </a:lnTo>
                  <a:lnTo>
                    <a:pt x="370484" y="204889"/>
                  </a:lnTo>
                  <a:lnTo>
                    <a:pt x="363143" y="204889"/>
                  </a:lnTo>
                  <a:lnTo>
                    <a:pt x="363143" y="218097"/>
                  </a:lnTo>
                  <a:lnTo>
                    <a:pt x="373761" y="217957"/>
                  </a:lnTo>
                  <a:lnTo>
                    <a:pt x="377393" y="219036"/>
                  </a:lnTo>
                  <a:lnTo>
                    <a:pt x="381114" y="223380"/>
                  </a:lnTo>
                  <a:lnTo>
                    <a:pt x="382041" y="227914"/>
                  </a:lnTo>
                  <a:lnTo>
                    <a:pt x="382041" y="241642"/>
                  </a:lnTo>
                  <a:lnTo>
                    <a:pt x="381279" y="246392"/>
                  </a:lnTo>
                  <a:lnTo>
                    <a:pt x="378256" y="251688"/>
                  </a:lnTo>
                  <a:lnTo>
                    <a:pt x="375653" y="253022"/>
                  </a:lnTo>
                  <a:lnTo>
                    <a:pt x="368147" y="253022"/>
                  </a:lnTo>
                  <a:lnTo>
                    <a:pt x="365493" y="251510"/>
                  </a:lnTo>
                  <a:lnTo>
                    <a:pt x="362445" y="245516"/>
                  </a:lnTo>
                  <a:lnTo>
                    <a:pt x="361683" y="240207"/>
                  </a:lnTo>
                  <a:lnTo>
                    <a:pt x="361683" y="231444"/>
                  </a:lnTo>
                  <a:lnTo>
                    <a:pt x="344017" y="231444"/>
                  </a:lnTo>
                  <a:lnTo>
                    <a:pt x="343877" y="246341"/>
                  </a:lnTo>
                  <a:lnTo>
                    <a:pt x="346125" y="254381"/>
                  </a:lnTo>
                  <a:lnTo>
                    <a:pt x="355079" y="264833"/>
                  </a:lnTo>
                  <a:lnTo>
                    <a:pt x="362013" y="267436"/>
                  </a:lnTo>
                  <a:lnTo>
                    <a:pt x="381292" y="267436"/>
                  </a:lnTo>
                  <a:lnTo>
                    <a:pt x="400773" y="234810"/>
                  </a:lnTo>
                  <a:lnTo>
                    <a:pt x="400773" y="227876"/>
                  </a:lnTo>
                  <a:close/>
                </a:path>
                <a:path w="648970" h="267970" extrusionOk="0">
                  <a:moveTo>
                    <a:pt x="457669" y="56083"/>
                  </a:moveTo>
                  <a:lnTo>
                    <a:pt x="455269" y="39090"/>
                  </a:lnTo>
                  <a:lnTo>
                    <a:pt x="454304" y="36779"/>
                  </a:lnTo>
                  <a:lnTo>
                    <a:pt x="440016" y="26250"/>
                  </a:lnTo>
                  <a:lnTo>
                    <a:pt x="440016" y="56083"/>
                  </a:lnTo>
                  <a:lnTo>
                    <a:pt x="422821" y="56083"/>
                  </a:lnTo>
                  <a:lnTo>
                    <a:pt x="422770" y="47358"/>
                  </a:lnTo>
                  <a:lnTo>
                    <a:pt x="423367" y="44196"/>
                  </a:lnTo>
                  <a:lnTo>
                    <a:pt x="425996" y="40106"/>
                  </a:lnTo>
                  <a:lnTo>
                    <a:pt x="428218" y="39090"/>
                  </a:lnTo>
                  <a:lnTo>
                    <a:pt x="434568" y="39090"/>
                  </a:lnTo>
                  <a:lnTo>
                    <a:pt x="436816" y="40081"/>
                  </a:lnTo>
                  <a:lnTo>
                    <a:pt x="439381" y="44043"/>
                  </a:lnTo>
                  <a:lnTo>
                    <a:pt x="439966" y="47358"/>
                  </a:lnTo>
                  <a:lnTo>
                    <a:pt x="440016" y="56083"/>
                  </a:lnTo>
                  <a:lnTo>
                    <a:pt x="440016" y="26250"/>
                  </a:lnTo>
                  <a:lnTo>
                    <a:pt x="436511" y="25615"/>
                  </a:lnTo>
                  <a:lnTo>
                    <a:pt x="426935" y="25615"/>
                  </a:lnTo>
                  <a:lnTo>
                    <a:pt x="404825" y="74891"/>
                  </a:lnTo>
                  <a:lnTo>
                    <a:pt x="405320" y="82931"/>
                  </a:lnTo>
                  <a:lnTo>
                    <a:pt x="407339" y="91871"/>
                  </a:lnTo>
                  <a:lnTo>
                    <a:pt x="409067" y="95580"/>
                  </a:lnTo>
                  <a:lnTo>
                    <a:pt x="411543" y="98526"/>
                  </a:lnTo>
                  <a:lnTo>
                    <a:pt x="413613" y="101028"/>
                  </a:lnTo>
                  <a:lnTo>
                    <a:pt x="416242" y="102870"/>
                  </a:lnTo>
                  <a:lnTo>
                    <a:pt x="422643" y="105244"/>
                  </a:lnTo>
                  <a:lnTo>
                    <a:pt x="426618" y="105829"/>
                  </a:lnTo>
                  <a:lnTo>
                    <a:pt x="440347" y="105829"/>
                  </a:lnTo>
                  <a:lnTo>
                    <a:pt x="446913" y="103809"/>
                  </a:lnTo>
                  <a:lnTo>
                    <a:pt x="455206" y="95669"/>
                  </a:lnTo>
                  <a:lnTo>
                    <a:pt x="456184" y="92621"/>
                  </a:lnTo>
                  <a:lnTo>
                    <a:pt x="457263" y="89319"/>
                  </a:lnTo>
                  <a:lnTo>
                    <a:pt x="457161" y="77660"/>
                  </a:lnTo>
                  <a:lnTo>
                    <a:pt x="440601" y="77660"/>
                  </a:lnTo>
                  <a:lnTo>
                    <a:pt x="440601" y="82931"/>
                  </a:lnTo>
                  <a:lnTo>
                    <a:pt x="439902" y="86728"/>
                  </a:lnTo>
                  <a:lnTo>
                    <a:pt x="437070" y="91452"/>
                  </a:lnTo>
                  <a:lnTo>
                    <a:pt x="434822" y="92621"/>
                  </a:lnTo>
                  <a:lnTo>
                    <a:pt x="428459" y="92621"/>
                  </a:lnTo>
                  <a:lnTo>
                    <a:pt x="426186" y="91186"/>
                  </a:lnTo>
                  <a:lnTo>
                    <a:pt x="423494" y="85382"/>
                  </a:lnTo>
                  <a:lnTo>
                    <a:pt x="422821" y="80327"/>
                  </a:lnTo>
                  <a:lnTo>
                    <a:pt x="422935" y="68783"/>
                  </a:lnTo>
                  <a:lnTo>
                    <a:pt x="423024" y="68211"/>
                  </a:lnTo>
                  <a:lnTo>
                    <a:pt x="457669" y="68211"/>
                  </a:lnTo>
                  <a:lnTo>
                    <a:pt x="457669" y="56083"/>
                  </a:lnTo>
                  <a:close/>
                </a:path>
                <a:path w="648970" h="267970" extrusionOk="0">
                  <a:moveTo>
                    <a:pt x="521436" y="38061"/>
                  </a:moveTo>
                  <a:lnTo>
                    <a:pt x="519976" y="33528"/>
                  </a:lnTo>
                  <a:lnTo>
                    <a:pt x="514083" y="27190"/>
                  </a:lnTo>
                  <a:lnTo>
                    <a:pt x="509854" y="25615"/>
                  </a:lnTo>
                  <a:lnTo>
                    <a:pt x="500913" y="25615"/>
                  </a:lnTo>
                  <a:lnTo>
                    <a:pt x="497865" y="26441"/>
                  </a:lnTo>
                  <a:lnTo>
                    <a:pt x="492518"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7970" extrusionOk="0">
                  <a:moveTo>
                    <a:pt x="584657" y="78168"/>
                  </a:moveTo>
                  <a:lnTo>
                    <a:pt x="584517" y="73875"/>
                  </a:lnTo>
                  <a:lnTo>
                    <a:pt x="567931" y="73812"/>
                  </a:lnTo>
                  <a:lnTo>
                    <a:pt x="567931" y="81965"/>
                  </a:lnTo>
                  <a:lnTo>
                    <a:pt x="567347" y="86410"/>
                  </a:lnTo>
                  <a:lnTo>
                    <a:pt x="565035" y="91160"/>
                  </a:lnTo>
                  <a:lnTo>
                    <a:pt x="562965" y="92341"/>
                  </a:lnTo>
                  <a:lnTo>
                    <a:pt x="557212" y="92341"/>
                  </a:lnTo>
                  <a:lnTo>
                    <a:pt x="555282" y="91313"/>
                  </a:lnTo>
                  <a:lnTo>
                    <a:pt x="552996" y="87172"/>
                  </a:lnTo>
                  <a:lnTo>
                    <a:pt x="552424" y="83540"/>
                  </a:lnTo>
                  <a:lnTo>
                    <a:pt x="552424" y="47472"/>
                  </a:lnTo>
                  <a:lnTo>
                    <a:pt x="553034" y="44170"/>
                  </a:lnTo>
                  <a:lnTo>
                    <a:pt x="555434" y="40220"/>
                  </a:lnTo>
                  <a:lnTo>
                    <a:pt x="557390" y="39230"/>
                  </a:lnTo>
                  <a:lnTo>
                    <a:pt x="562787" y="39230"/>
                  </a:lnTo>
                  <a:lnTo>
                    <a:pt x="564718" y="40233"/>
                  </a:lnTo>
                  <a:lnTo>
                    <a:pt x="567080" y="44284"/>
                  </a:lnTo>
                  <a:lnTo>
                    <a:pt x="567664" y="47586"/>
                  </a:lnTo>
                  <a:lnTo>
                    <a:pt x="567664" y="53924"/>
                  </a:lnTo>
                  <a:lnTo>
                    <a:pt x="584517" y="53924"/>
                  </a:lnTo>
                  <a:lnTo>
                    <a:pt x="584517" y="42481"/>
                  </a:lnTo>
                  <a:lnTo>
                    <a:pt x="582510" y="36042"/>
                  </a:lnTo>
                  <a:lnTo>
                    <a:pt x="574535" y="27698"/>
                  </a:lnTo>
                  <a:lnTo>
                    <a:pt x="568337" y="25603"/>
                  </a:lnTo>
                  <a:lnTo>
                    <a:pt x="550405" y="25603"/>
                  </a:lnTo>
                  <a:lnTo>
                    <a:pt x="534225" y="65735"/>
                  </a:lnTo>
                  <a:lnTo>
                    <a:pt x="534568" y="76377"/>
                  </a:lnTo>
                  <a:lnTo>
                    <a:pt x="550405" y="105829"/>
                  </a:lnTo>
                  <a:lnTo>
                    <a:pt x="568375" y="105829"/>
                  </a:lnTo>
                  <a:lnTo>
                    <a:pt x="574611" y="103581"/>
                  </a:lnTo>
                  <a:lnTo>
                    <a:pt x="582650" y="94576"/>
                  </a:lnTo>
                  <a:lnTo>
                    <a:pt x="584657" y="87604"/>
                  </a:lnTo>
                  <a:lnTo>
                    <a:pt x="584657" y="78168"/>
                  </a:lnTo>
                  <a:close/>
                </a:path>
                <a:path w="648970" h="267970" extrusionOk="0">
                  <a:moveTo>
                    <a:pt x="648563" y="27635"/>
                  </a:moveTo>
                  <a:lnTo>
                    <a:pt x="630732" y="27635"/>
                  </a:lnTo>
                  <a:lnTo>
                    <a:pt x="620522" y="82600"/>
                  </a:lnTo>
                  <a:lnTo>
                    <a:pt x="610006" y="27635"/>
                  </a:lnTo>
                  <a:lnTo>
                    <a:pt x="591400" y="27635"/>
                  </a:lnTo>
                  <a:lnTo>
                    <a:pt x="611149"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66"/>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1" name="Google Shape;331;p41"/>
            <p:cNvSpPr/>
            <p:nvPr/>
          </p:nvSpPr>
          <p:spPr>
            <a:xfrm>
              <a:off x="1269634" y="2700396"/>
              <a:ext cx="2768625" cy="520039"/>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endParaRPr sz="2400" dirty="0"/>
            </a:p>
          </p:txBody>
        </p:sp>
        <p:sp>
          <p:nvSpPr>
            <p:cNvPr id="332" name="Google Shape;332;p41"/>
            <p:cNvSpPr/>
            <p:nvPr/>
          </p:nvSpPr>
          <p:spPr>
            <a:xfrm>
              <a:off x="2727377" y="1907349"/>
              <a:ext cx="202565" cy="2017395"/>
            </a:xfrm>
            <a:custGeom>
              <a:avLst/>
              <a:gdLst/>
              <a:ahLst/>
              <a:cxnLst/>
              <a:rect l="l" t="t" r="r" b="b"/>
              <a:pathLst>
                <a:path w="202564" h="2017395" extrusionOk="0">
                  <a:moveTo>
                    <a:pt x="110705" y="1916379"/>
                  </a:moveTo>
                  <a:lnTo>
                    <a:pt x="110705" y="2017064"/>
                  </a:lnTo>
                  <a:lnTo>
                    <a:pt x="184732" y="1976348"/>
                  </a:lnTo>
                  <a:lnTo>
                    <a:pt x="118643" y="1976348"/>
                  </a:lnTo>
                  <a:lnTo>
                    <a:pt x="118643" y="1957082"/>
                  </a:lnTo>
                  <a:lnTo>
                    <a:pt x="184709" y="1957082"/>
                  </a:lnTo>
                  <a:lnTo>
                    <a:pt x="110705" y="1916379"/>
                  </a:lnTo>
                  <a:close/>
                </a:path>
                <a:path w="202564" h="2017395" extrusionOk="0">
                  <a:moveTo>
                    <a:pt x="0" y="1966721"/>
                  </a:moveTo>
                  <a:lnTo>
                    <a:pt x="0" y="1976348"/>
                  </a:lnTo>
                  <a:lnTo>
                    <a:pt x="9639" y="1976348"/>
                  </a:lnTo>
                  <a:lnTo>
                    <a:pt x="0" y="1966721"/>
                  </a:lnTo>
                  <a:close/>
                </a:path>
                <a:path w="202564" h="2017395" extrusionOk="0">
                  <a:moveTo>
                    <a:pt x="0" y="50355"/>
                  </a:moveTo>
                  <a:lnTo>
                    <a:pt x="0" y="1966721"/>
                  </a:lnTo>
                  <a:lnTo>
                    <a:pt x="9639" y="1976348"/>
                  </a:lnTo>
                  <a:lnTo>
                    <a:pt x="9639" y="1957082"/>
                  </a:lnTo>
                  <a:lnTo>
                    <a:pt x="19265" y="1957082"/>
                  </a:lnTo>
                  <a:lnTo>
                    <a:pt x="19265" y="59982"/>
                  </a:lnTo>
                  <a:lnTo>
                    <a:pt x="9639" y="59982"/>
                  </a:lnTo>
                  <a:lnTo>
                    <a:pt x="0" y="50355"/>
                  </a:lnTo>
                  <a:close/>
                </a:path>
                <a:path w="202564" h="2017395" extrusionOk="0">
                  <a:moveTo>
                    <a:pt x="19265" y="1957082"/>
                  </a:moveTo>
                  <a:lnTo>
                    <a:pt x="9639" y="1957082"/>
                  </a:lnTo>
                  <a:lnTo>
                    <a:pt x="9639" y="1976348"/>
                  </a:lnTo>
                  <a:lnTo>
                    <a:pt x="19265" y="1966721"/>
                  </a:lnTo>
                  <a:lnTo>
                    <a:pt x="19265" y="1957082"/>
                  </a:lnTo>
                  <a:close/>
                </a:path>
                <a:path w="202564" h="2017395" extrusionOk="0">
                  <a:moveTo>
                    <a:pt x="110705" y="1957082"/>
                  </a:moveTo>
                  <a:lnTo>
                    <a:pt x="19265" y="1957082"/>
                  </a:lnTo>
                  <a:lnTo>
                    <a:pt x="19265" y="1966721"/>
                  </a:lnTo>
                  <a:lnTo>
                    <a:pt x="9639" y="1976348"/>
                  </a:lnTo>
                  <a:lnTo>
                    <a:pt x="110705" y="1976348"/>
                  </a:lnTo>
                  <a:lnTo>
                    <a:pt x="110705" y="1957082"/>
                  </a:lnTo>
                  <a:close/>
                </a:path>
                <a:path w="202564" h="2017395" extrusionOk="0">
                  <a:moveTo>
                    <a:pt x="184709" y="1957082"/>
                  </a:moveTo>
                  <a:lnTo>
                    <a:pt x="118643" y="1957082"/>
                  </a:lnTo>
                  <a:lnTo>
                    <a:pt x="118643" y="1976348"/>
                  </a:lnTo>
                  <a:lnTo>
                    <a:pt x="184732" y="1976348"/>
                  </a:lnTo>
                  <a:lnTo>
                    <a:pt x="202234" y="1966721"/>
                  </a:lnTo>
                  <a:lnTo>
                    <a:pt x="184709" y="1957082"/>
                  </a:lnTo>
                  <a:close/>
                </a:path>
                <a:path w="202564" h="2017395" extrusionOk="0">
                  <a:moveTo>
                    <a:pt x="110705" y="0"/>
                  </a:moveTo>
                  <a:lnTo>
                    <a:pt x="110705" y="100698"/>
                  </a:lnTo>
                  <a:lnTo>
                    <a:pt x="184732" y="59982"/>
                  </a:lnTo>
                  <a:lnTo>
                    <a:pt x="118643" y="59982"/>
                  </a:lnTo>
                  <a:lnTo>
                    <a:pt x="118643" y="40716"/>
                  </a:lnTo>
                  <a:lnTo>
                    <a:pt x="184713" y="40716"/>
                  </a:lnTo>
                  <a:lnTo>
                    <a:pt x="110705" y="0"/>
                  </a:lnTo>
                  <a:close/>
                </a:path>
                <a:path w="202564" h="2017395" extrusionOk="0">
                  <a:moveTo>
                    <a:pt x="110705" y="40716"/>
                  </a:moveTo>
                  <a:lnTo>
                    <a:pt x="9639" y="40716"/>
                  </a:lnTo>
                  <a:lnTo>
                    <a:pt x="0" y="50355"/>
                  </a:lnTo>
                  <a:lnTo>
                    <a:pt x="9639" y="59982"/>
                  </a:lnTo>
                  <a:lnTo>
                    <a:pt x="19265" y="59982"/>
                  </a:lnTo>
                  <a:lnTo>
                    <a:pt x="19265" y="50355"/>
                  </a:lnTo>
                  <a:lnTo>
                    <a:pt x="110705" y="50355"/>
                  </a:lnTo>
                  <a:lnTo>
                    <a:pt x="110705" y="40716"/>
                  </a:lnTo>
                  <a:close/>
                </a:path>
                <a:path w="202564" h="2017395" extrusionOk="0">
                  <a:moveTo>
                    <a:pt x="110705" y="50355"/>
                  </a:moveTo>
                  <a:lnTo>
                    <a:pt x="19265" y="50355"/>
                  </a:lnTo>
                  <a:lnTo>
                    <a:pt x="19265" y="59982"/>
                  </a:lnTo>
                  <a:lnTo>
                    <a:pt x="110705" y="59982"/>
                  </a:lnTo>
                  <a:lnTo>
                    <a:pt x="110705" y="50355"/>
                  </a:lnTo>
                  <a:close/>
                </a:path>
                <a:path w="202564" h="2017395" extrusionOk="0">
                  <a:moveTo>
                    <a:pt x="184713" y="40716"/>
                  </a:moveTo>
                  <a:lnTo>
                    <a:pt x="118643" y="40716"/>
                  </a:lnTo>
                  <a:lnTo>
                    <a:pt x="118643" y="59982"/>
                  </a:lnTo>
                  <a:lnTo>
                    <a:pt x="184732" y="59982"/>
                  </a:lnTo>
                  <a:lnTo>
                    <a:pt x="202234" y="50355"/>
                  </a:lnTo>
                  <a:lnTo>
                    <a:pt x="184713" y="40716"/>
                  </a:lnTo>
                  <a:close/>
                </a:path>
                <a:path w="202564" h="2017395" extrusionOk="0">
                  <a:moveTo>
                    <a:pt x="9639" y="40716"/>
                  </a:moveTo>
                  <a:lnTo>
                    <a:pt x="0" y="40716"/>
                  </a:lnTo>
                  <a:lnTo>
                    <a:pt x="0" y="50355"/>
                  </a:lnTo>
                  <a:lnTo>
                    <a:pt x="9639" y="40716"/>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33" name="Google Shape;333;p41"/>
            <p:cNvSpPr/>
            <p:nvPr/>
          </p:nvSpPr>
          <p:spPr>
            <a:xfrm>
              <a:off x="4464389" y="160980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4" name="Google Shape;334;p41"/>
            <p:cNvSpPr/>
            <p:nvPr/>
          </p:nvSpPr>
          <p:spPr>
            <a:xfrm>
              <a:off x="4609859" y="1650263"/>
              <a:ext cx="383540" cy="102235"/>
            </a:xfrm>
            <a:custGeom>
              <a:avLst/>
              <a:gdLst/>
              <a:ahLst/>
              <a:cxnLst/>
              <a:rect l="l" t="t" r="r" b="b"/>
              <a:pathLst>
                <a:path w="383539" h="102235" extrusionOk="0">
                  <a:moveTo>
                    <a:pt x="60934" y="19189"/>
                  </a:moveTo>
                  <a:lnTo>
                    <a:pt x="59626" y="14833"/>
                  </a:lnTo>
                  <a:lnTo>
                    <a:pt x="58737" y="11874"/>
                  </a:lnTo>
                  <a:lnTo>
                    <a:pt x="49974" y="2921"/>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83539" h="102235" extrusionOk="0">
                  <a:moveTo>
                    <a:pt x="92354" y="673"/>
                  </a:moveTo>
                  <a:lnTo>
                    <a:pt x="73482" y="673"/>
                  </a:lnTo>
                  <a:lnTo>
                    <a:pt x="73482" y="102057"/>
                  </a:lnTo>
                  <a:lnTo>
                    <a:pt x="92354" y="102057"/>
                  </a:lnTo>
                  <a:lnTo>
                    <a:pt x="92354" y="673"/>
                  </a:lnTo>
                  <a:close/>
                </a:path>
                <a:path w="383539"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83539" h="102235" extrusionOk="0">
                  <a:moveTo>
                    <a:pt x="227444" y="83858"/>
                  </a:moveTo>
                  <a:lnTo>
                    <a:pt x="210451" y="83858"/>
                  </a:lnTo>
                  <a:lnTo>
                    <a:pt x="210451" y="102057"/>
                  </a:lnTo>
                  <a:lnTo>
                    <a:pt x="227444" y="102057"/>
                  </a:lnTo>
                  <a:lnTo>
                    <a:pt x="227444" y="83858"/>
                  </a:lnTo>
                  <a:close/>
                </a:path>
                <a:path w="383539" h="102235" extrusionOk="0">
                  <a:moveTo>
                    <a:pt x="282041" y="0"/>
                  </a:moveTo>
                  <a:lnTo>
                    <a:pt x="269532" y="0"/>
                  </a:lnTo>
                  <a:lnTo>
                    <a:pt x="268693" y="5867"/>
                  </a:lnTo>
                  <a:lnTo>
                    <a:pt x="265938" y="10375"/>
                  </a:lnTo>
                  <a:lnTo>
                    <a:pt x="256628" y="16649"/>
                  </a:lnTo>
                  <a:lnTo>
                    <a:pt x="250164" y="18338"/>
                  </a:lnTo>
                  <a:lnTo>
                    <a:pt x="241871" y="18605"/>
                  </a:lnTo>
                  <a:lnTo>
                    <a:pt x="241871" y="30607"/>
                  </a:lnTo>
                  <a:lnTo>
                    <a:pt x="264248" y="30607"/>
                  </a:lnTo>
                  <a:lnTo>
                    <a:pt x="264248" y="102057"/>
                  </a:lnTo>
                  <a:lnTo>
                    <a:pt x="282041" y="102057"/>
                  </a:lnTo>
                  <a:lnTo>
                    <a:pt x="282041" y="0"/>
                  </a:lnTo>
                  <a:close/>
                </a:path>
                <a:path w="383539" h="102235" extrusionOk="0">
                  <a:moveTo>
                    <a:pt x="328561" y="83858"/>
                  </a:moveTo>
                  <a:lnTo>
                    <a:pt x="311569" y="83858"/>
                  </a:lnTo>
                  <a:lnTo>
                    <a:pt x="311569" y="102057"/>
                  </a:lnTo>
                  <a:lnTo>
                    <a:pt x="328561" y="102057"/>
                  </a:lnTo>
                  <a:lnTo>
                    <a:pt x="328561" y="83858"/>
                  </a:lnTo>
                  <a:close/>
                </a:path>
                <a:path w="383539" h="102235" extrusionOk="0">
                  <a:moveTo>
                    <a:pt x="383159" y="0"/>
                  </a:moveTo>
                  <a:lnTo>
                    <a:pt x="370649" y="0"/>
                  </a:lnTo>
                  <a:lnTo>
                    <a:pt x="369811" y="5867"/>
                  </a:lnTo>
                  <a:lnTo>
                    <a:pt x="367055" y="10375"/>
                  </a:lnTo>
                  <a:lnTo>
                    <a:pt x="357746" y="16649"/>
                  </a:lnTo>
                  <a:lnTo>
                    <a:pt x="351282" y="18338"/>
                  </a:lnTo>
                  <a:lnTo>
                    <a:pt x="342988" y="18605"/>
                  </a:lnTo>
                  <a:lnTo>
                    <a:pt x="342988" y="30607"/>
                  </a:lnTo>
                  <a:lnTo>
                    <a:pt x="365366" y="30607"/>
                  </a:lnTo>
                  <a:lnTo>
                    <a:pt x="365366" y="102057"/>
                  </a:lnTo>
                  <a:lnTo>
                    <a:pt x="383159" y="102057"/>
                  </a:lnTo>
                  <a:lnTo>
                    <a:pt x="383159"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5" name="Google Shape;335;p41"/>
            <p:cNvSpPr/>
            <p:nvPr/>
          </p:nvSpPr>
          <p:spPr>
            <a:xfrm>
              <a:off x="4464389" y="186499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6" name="Google Shape;336;p41"/>
            <p:cNvSpPr/>
            <p:nvPr/>
          </p:nvSpPr>
          <p:spPr>
            <a:xfrm>
              <a:off x="4601972" y="1905456"/>
              <a:ext cx="399415" cy="102235"/>
            </a:xfrm>
            <a:custGeom>
              <a:avLst/>
              <a:gdLst/>
              <a:ahLst/>
              <a:cxnLst/>
              <a:rect l="l" t="t" r="r" b="b"/>
              <a:pathLst>
                <a:path w="399414" h="102235" extrusionOk="0">
                  <a:moveTo>
                    <a:pt x="60934" y="19189"/>
                  </a:moveTo>
                  <a:lnTo>
                    <a:pt x="59613"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99414" h="102235" extrusionOk="0">
                  <a:moveTo>
                    <a:pt x="92354" y="673"/>
                  </a:moveTo>
                  <a:lnTo>
                    <a:pt x="73482" y="673"/>
                  </a:lnTo>
                  <a:lnTo>
                    <a:pt x="73482" y="102057"/>
                  </a:lnTo>
                  <a:lnTo>
                    <a:pt x="92354" y="102057"/>
                  </a:lnTo>
                  <a:lnTo>
                    <a:pt x="92354" y="673"/>
                  </a:lnTo>
                  <a:close/>
                </a:path>
                <a:path w="399414"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99414" h="102235" extrusionOk="0">
                  <a:moveTo>
                    <a:pt x="227444" y="83858"/>
                  </a:moveTo>
                  <a:lnTo>
                    <a:pt x="210451" y="83858"/>
                  </a:lnTo>
                  <a:lnTo>
                    <a:pt x="210451" y="102057"/>
                  </a:lnTo>
                  <a:lnTo>
                    <a:pt x="227444" y="102057"/>
                  </a:lnTo>
                  <a:lnTo>
                    <a:pt x="227444" y="83858"/>
                  </a:lnTo>
                  <a:close/>
                </a:path>
                <a:path w="399414" h="102235" extrusionOk="0">
                  <a:moveTo>
                    <a:pt x="282028" y="0"/>
                  </a:moveTo>
                  <a:lnTo>
                    <a:pt x="269519" y="0"/>
                  </a:lnTo>
                  <a:lnTo>
                    <a:pt x="268681" y="5867"/>
                  </a:lnTo>
                  <a:lnTo>
                    <a:pt x="265925" y="10375"/>
                  </a:lnTo>
                  <a:lnTo>
                    <a:pt x="256616" y="16649"/>
                  </a:lnTo>
                  <a:lnTo>
                    <a:pt x="250151" y="18338"/>
                  </a:lnTo>
                  <a:lnTo>
                    <a:pt x="241858" y="18605"/>
                  </a:lnTo>
                  <a:lnTo>
                    <a:pt x="241858" y="30607"/>
                  </a:lnTo>
                  <a:lnTo>
                    <a:pt x="264236" y="30607"/>
                  </a:lnTo>
                  <a:lnTo>
                    <a:pt x="264236" y="102057"/>
                  </a:lnTo>
                  <a:lnTo>
                    <a:pt x="282028" y="102057"/>
                  </a:lnTo>
                  <a:lnTo>
                    <a:pt x="282028" y="0"/>
                  </a:lnTo>
                  <a:close/>
                </a:path>
                <a:path w="399414" h="102235" extrusionOk="0">
                  <a:moveTo>
                    <a:pt x="328561" y="83858"/>
                  </a:moveTo>
                  <a:lnTo>
                    <a:pt x="311569" y="83858"/>
                  </a:lnTo>
                  <a:lnTo>
                    <a:pt x="311569" y="102057"/>
                  </a:lnTo>
                  <a:lnTo>
                    <a:pt x="328561" y="102057"/>
                  </a:lnTo>
                  <a:lnTo>
                    <a:pt x="328561" y="83858"/>
                  </a:lnTo>
                  <a:close/>
                </a:path>
                <a:path w="399414" h="102235" extrusionOk="0">
                  <a:moveTo>
                    <a:pt x="398932" y="17500"/>
                  </a:moveTo>
                  <a:lnTo>
                    <a:pt x="396544" y="11074"/>
                  </a:lnTo>
                  <a:lnTo>
                    <a:pt x="386981" y="2222"/>
                  </a:lnTo>
                  <a:lnTo>
                    <a:pt x="380047" y="0"/>
                  </a:lnTo>
                  <a:lnTo>
                    <a:pt x="361353" y="0"/>
                  </a:lnTo>
                  <a:lnTo>
                    <a:pt x="354304" y="2451"/>
                  </a:lnTo>
                  <a:lnTo>
                    <a:pt x="345363" y="12242"/>
                  </a:lnTo>
                  <a:lnTo>
                    <a:pt x="343115" y="20002"/>
                  </a:lnTo>
                  <a:lnTo>
                    <a:pt x="343242" y="33972"/>
                  </a:lnTo>
                  <a:lnTo>
                    <a:pt x="360908" y="33972"/>
                  </a:lnTo>
                  <a:lnTo>
                    <a:pt x="360781" y="24447"/>
                  </a:lnTo>
                  <a:lnTo>
                    <a:pt x="361556" y="20370"/>
                  </a:lnTo>
                  <a:lnTo>
                    <a:pt x="364667" y="15303"/>
                  </a:lnTo>
                  <a:lnTo>
                    <a:pt x="367131" y="14020"/>
                  </a:lnTo>
                  <a:lnTo>
                    <a:pt x="373722" y="14020"/>
                  </a:lnTo>
                  <a:lnTo>
                    <a:pt x="376085" y="15049"/>
                  </a:lnTo>
                  <a:lnTo>
                    <a:pt x="379158" y="19189"/>
                  </a:lnTo>
                  <a:lnTo>
                    <a:pt x="379920" y="22352"/>
                  </a:lnTo>
                  <a:lnTo>
                    <a:pt x="379920" y="29616"/>
                  </a:lnTo>
                  <a:lnTo>
                    <a:pt x="363207" y="54330"/>
                  </a:lnTo>
                  <a:lnTo>
                    <a:pt x="357428" y="60629"/>
                  </a:lnTo>
                  <a:lnTo>
                    <a:pt x="342569" y="91020"/>
                  </a:lnTo>
                  <a:lnTo>
                    <a:pt x="342709" y="102057"/>
                  </a:lnTo>
                  <a:lnTo>
                    <a:pt x="397738" y="102057"/>
                  </a:lnTo>
                  <a:lnTo>
                    <a:pt x="397738" y="85877"/>
                  </a:lnTo>
                  <a:lnTo>
                    <a:pt x="361899" y="85877"/>
                  </a:lnTo>
                  <a:lnTo>
                    <a:pt x="363664" y="82003"/>
                  </a:lnTo>
                  <a:lnTo>
                    <a:pt x="366991" y="76936"/>
                  </a:lnTo>
                  <a:lnTo>
                    <a:pt x="371881" y="70675"/>
                  </a:lnTo>
                  <a:lnTo>
                    <a:pt x="378409" y="63157"/>
                  </a:lnTo>
                  <a:lnTo>
                    <a:pt x="389128" y="52133"/>
                  </a:lnTo>
                  <a:lnTo>
                    <a:pt x="392252" y="48463"/>
                  </a:lnTo>
                  <a:lnTo>
                    <a:pt x="395465" y="43116"/>
                  </a:lnTo>
                  <a:lnTo>
                    <a:pt x="396798" y="39966"/>
                  </a:lnTo>
                  <a:lnTo>
                    <a:pt x="398500" y="33388"/>
                  </a:lnTo>
                  <a:lnTo>
                    <a:pt x="398932" y="29794"/>
                  </a:lnTo>
                  <a:lnTo>
                    <a:pt x="398932" y="1750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7" name="Google Shape;337;p41"/>
            <p:cNvSpPr/>
            <p:nvPr/>
          </p:nvSpPr>
          <p:spPr>
            <a:xfrm>
              <a:off x="4464389" y="210574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8" name="Google Shape;338;p41"/>
            <p:cNvSpPr/>
            <p:nvPr/>
          </p:nvSpPr>
          <p:spPr>
            <a:xfrm>
              <a:off x="4601832" y="2145271"/>
              <a:ext cx="399415" cy="104139"/>
            </a:xfrm>
            <a:custGeom>
              <a:avLst/>
              <a:gdLst/>
              <a:ahLst/>
              <a:cxnLst/>
              <a:rect l="l" t="t" r="r" b="b"/>
              <a:pathLst>
                <a:path w="399414" h="104139"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399414" h="104139" extrusionOk="0">
                  <a:moveTo>
                    <a:pt x="92354" y="660"/>
                  </a:moveTo>
                  <a:lnTo>
                    <a:pt x="73482" y="660"/>
                  </a:lnTo>
                  <a:lnTo>
                    <a:pt x="73482" y="102044"/>
                  </a:lnTo>
                  <a:lnTo>
                    <a:pt x="92354" y="102044"/>
                  </a:lnTo>
                  <a:lnTo>
                    <a:pt x="92354" y="660"/>
                  </a:lnTo>
                  <a:close/>
                </a:path>
                <a:path w="399414" h="104139"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 w="399414" h="104139" extrusionOk="0">
                  <a:moveTo>
                    <a:pt x="227457" y="83845"/>
                  </a:moveTo>
                  <a:lnTo>
                    <a:pt x="210464" y="83845"/>
                  </a:lnTo>
                  <a:lnTo>
                    <a:pt x="210464" y="102044"/>
                  </a:lnTo>
                  <a:lnTo>
                    <a:pt x="227457" y="102044"/>
                  </a:lnTo>
                  <a:lnTo>
                    <a:pt x="227457" y="83845"/>
                  </a:lnTo>
                  <a:close/>
                </a:path>
                <a:path w="399414" h="104139" extrusionOk="0">
                  <a:moveTo>
                    <a:pt x="282041" y="0"/>
                  </a:moveTo>
                  <a:lnTo>
                    <a:pt x="269532" y="0"/>
                  </a:lnTo>
                  <a:lnTo>
                    <a:pt x="268693" y="5867"/>
                  </a:lnTo>
                  <a:lnTo>
                    <a:pt x="265938" y="10375"/>
                  </a:lnTo>
                  <a:lnTo>
                    <a:pt x="256628" y="16649"/>
                  </a:lnTo>
                  <a:lnTo>
                    <a:pt x="250164" y="18326"/>
                  </a:lnTo>
                  <a:lnTo>
                    <a:pt x="241871" y="18605"/>
                  </a:lnTo>
                  <a:lnTo>
                    <a:pt x="241871" y="30607"/>
                  </a:lnTo>
                  <a:lnTo>
                    <a:pt x="264248" y="30607"/>
                  </a:lnTo>
                  <a:lnTo>
                    <a:pt x="264248" y="102057"/>
                  </a:lnTo>
                  <a:lnTo>
                    <a:pt x="282041" y="102057"/>
                  </a:lnTo>
                  <a:lnTo>
                    <a:pt x="282041" y="0"/>
                  </a:lnTo>
                  <a:close/>
                </a:path>
                <a:path w="399414" h="104139" extrusionOk="0">
                  <a:moveTo>
                    <a:pt x="328574" y="83845"/>
                  </a:moveTo>
                  <a:lnTo>
                    <a:pt x="311581" y="83845"/>
                  </a:lnTo>
                  <a:lnTo>
                    <a:pt x="311581" y="102044"/>
                  </a:lnTo>
                  <a:lnTo>
                    <a:pt x="328574" y="102044"/>
                  </a:lnTo>
                  <a:lnTo>
                    <a:pt x="328574" y="83845"/>
                  </a:lnTo>
                  <a:close/>
                </a:path>
                <a:path w="399414" h="104139" extrusionOk="0">
                  <a:moveTo>
                    <a:pt x="399199" y="64376"/>
                  </a:moveTo>
                  <a:lnTo>
                    <a:pt x="398056" y="58953"/>
                  </a:lnTo>
                  <a:lnTo>
                    <a:pt x="393420" y="51117"/>
                  </a:lnTo>
                  <a:lnTo>
                    <a:pt x="389902" y="48552"/>
                  </a:lnTo>
                  <a:lnTo>
                    <a:pt x="385152" y="47358"/>
                  </a:lnTo>
                  <a:lnTo>
                    <a:pt x="388975" y="46126"/>
                  </a:lnTo>
                  <a:lnTo>
                    <a:pt x="391896" y="43700"/>
                  </a:lnTo>
                  <a:lnTo>
                    <a:pt x="395897" y="36461"/>
                  </a:lnTo>
                  <a:lnTo>
                    <a:pt x="396913" y="31813"/>
                  </a:lnTo>
                  <a:lnTo>
                    <a:pt x="396913" y="17818"/>
                  </a:lnTo>
                  <a:lnTo>
                    <a:pt x="394614" y="11366"/>
                  </a:lnTo>
                  <a:lnTo>
                    <a:pt x="385495" y="2260"/>
                  </a:lnTo>
                  <a:lnTo>
                    <a:pt x="379018" y="0"/>
                  </a:lnTo>
                  <a:lnTo>
                    <a:pt x="361569" y="0"/>
                  </a:lnTo>
                  <a:lnTo>
                    <a:pt x="354711" y="2197"/>
                  </a:lnTo>
                  <a:lnTo>
                    <a:pt x="345541" y="10985"/>
                  </a:lnTo>
                  <a:lnTo>
                    <a:pt x="343255" y="17538"/>
                  </a:lnTo>
                  <a:lnTo>
                    <a:pt x="343382" y="30060"/>
                  </a:lnTo>
                  <a:lnTo>
                    <a:pt x="360908" y="30060"/>
                  </a:lnTo>
                  <a:lnTo>
                    <a:pt x="360908" y="22669"/>
                  </a:lnTo>
                  <a:lnTo>
                    <a:pt x="361607" y="19050"/>
                  </a:lnTo>
                  <a:lnTo>
                    <a:pt x="364375" y="14693"/>
                  </a:lnTo>
                  <a:lnTo>
                    <a:pt x="366636" y="13614"/>
                  </a:lnTo>
                  <a:lnTo>
                    <a:pt x="373062" y="13614"/>
                  </a:lnTo>
                  <a:lnTo>
                    <a:pt x="375361" y="14605"/>
                  </a:lnTo>
                  <a:lnTo>
                    <a:pt x="378040" y="18503"/>
                  </a:lnTo>
                  <a:lnTo>
                    <a:pt x="378714" y="22009"/>
                  </a:lnTo>
                  <a:lnTo>
                    <a:pt x="378714" y="32575"/>
                  </a:lnTo>
                  <a:lnTo>
                    <a:pt x="377583" y="36334"/>
                  </a:lnTo>
                  <a:lnTo>
                    <a:pt x="373049" y="40373"/>
                  </a:lnTo>
                  <a:lnTo>
                    <a:pt x="368909" y="41389"/>
                  </a:lnTo>
                  <a:lnTo>
                    <a:pt x="361569" y="41389"/>
                  </a:lnTo>
                  <a:lnTo>
                    <a:pt x="361569" y="54597"/>
                  </a:lnTo>
                  <a:lnTo>
                    <a:pt x="372186" y="54457"/>
                  </a:lnTo>
                  <a:lnTo>
                    <a:pt x="375805" y="55537"/>
                  </a:lnTo>
                  <a:lnTo>
                    <a:pt x="379539" y="59880"/>
                  </a:lnTo>
                  <a:lnTo>
                    <a:pt x="380466" y="64414"/>
                  </a:lnTo>
                  <a:lnTo>
                    <a:pt x="380466" y="78143"/>
                  </a:lnTo>
                  <a:lnTo>
                    <a:pt x="379704" y="82892"/>
                  </a:lnTo>
                  <a:lnTo>
                    <a:pt x="376682" y="88188"/>
                  </a:lnTo>
                  <a:lnTo>
                    <a:pt x="374078" y="89509"/>
                  </a:lnTo>
                  <a:lnTo>
                    <a:pt x="366572" y="89509"/>
                  </a:lnTo>
                  <a:lnTo>
                    <a:pt x="363918" y="88011"/>
                  </a:lnTo>
                  <a:lnTo>
                    <a:pt x="360870" y="82016"/>
                  </a:lnTo>
                  <a:lnTo>
                    <a:pt x="360108" y="76708"/>
                  </a:lnTo>
                  <a:lnTo>
                    <a:pt x="360108" y="67945"/>
                  </a:lnTo>
                  <a:lnTo>
                    <a:pt x="342442" y="67945"/>
                  </a:lnTo>
                  <a:lnTo>
                    <a:pt x="342303" y="82842"/>
                  </a:lnTo>
                  <a:lnTo>
                    <a:pt x="344551" y="90881"/>
                  </a:lnTo>
                  <a:lnTo>
                    <a:pt x="353504" y="101333"/>
                  </a:lnTo>
                  <a:lnTo>
                    <a:pt x="360438" y="103936"/>
                  </a:lnTo>
                  <a:lnTo>
                    <a:pt x="379717" y="103936"/>
                  </a:lnTo>
                  <a:lnTo>
                    <a:pt x="399199" y="71310"/>
                  </a:lnTo>
                  <a:lnTo>
                    <a:pt x="399199" y="64376"/>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9" name="Google Shape;339;p41"/>
            <p:cNvSpPr/>
            <p:nvPr/>
          </p:nvSpPr>
          <p:spPr>
            <a:xfrm>
              <a:off x="4031043" y="1678520"/>
              <a:ext cx="396240" cy="556895"/>
            </a:xfrm>
            <a:custGeom>
              <a:avLst/>
              <a:gdLst/>
              <a:ahLst/>
              <a:cxnLst/>
              <a:rect l="l" t="t" r="r" b="b"/>
              <a:pathLst>
                <a:path w="396239" h="556894" extrusionOk="0">
                  <a:moveTo>
                    <a:pt x="396036" y="278168"/>
                  </a:moveTo>
                  <a:lnTo>
                    <a:pt x="387286" y="273354"/>
                  </a:lnTo>
                  <a:lnTo>
                    <a:pt x="349910" y="252793"/>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74"/>
                  </a:lnTo>
                  <a:lnTo>
                    <a:pt x="203428" y="535774"/>
                  </a:lnTo>
                  <a:lnTo>
                    <a:pt x="349897" y="535774"/>
                  </a:lnTo>
                  <a:lnTo>
                    <a:pt x="349897" y="556323"/>
                  </a:lnTo>
                  <a:lnTo>
                    <a:pt x="387261" y="535774"/>
                  </a:lnTo>
                  <a:lnTo>
                    <a:pt x="396024" y="530948"/>
                  </a:lnTo>
                  <a:lnTo>
                    <a:pt x="387299" y="526148"/>
                  </a:lnTo>
                  <a:lnTo>
                    <a:pt x="349897" y="505574"/>
                  </a:lnTo>
                  <a:lnTo>
                    <a:pt x="349897" y="526148"/>
                  </a:lnTo>
                  <a:lnTo>
                    <a:pt x="208241" y="526148"/>
                  </a:lnTo>
                  <a:lnTo>
                    <a:pt x="208241" y="282981"/>
                  </a:lnTo>
                  <a:lnTo>
                    <a:pt x="349910" y="282981"/>
                  </a:lnTo>
                  <a:lnTo>
                    <a:pt x="349910" y="303542"/>
                  </a:lnTo>
                  <a:lnTo>
                    <a:pt x="387286" y="282981"/>
                  </a:lnTo>
                  <a:lnTo>
                    <a:pt x="396036" y="278168"/>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40" name="Google Shape;340;p41"/>
            <p:cNvSpPr/>
            <p:nvPr/>
          </p:nvSpPr>
          <p:spPr>
            <a:xfrm>
              <a:off x="4464389" y="3516550"/>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1" name="Google Shape;341;p41"/>
            <p:cNvSpPr/>
            <p:nvPr/>
          </p:nvSpPr>
          <p:spPr>
            <a:xfrm>
              <a:off x="4609859" y="3556063"/>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73"/>
                  </a:moveTo>
                  <a:lnTo>
                    <a:pt x="73482" y="673"/>
                  </a:lnTo>
                  <a:lnTo>
                    <a:pt x="73482" y="102057"/>
                  </a:lnTo>
                  <a:lnTo>
                    <a:pt x="92354" y="102057"/>
                  </a:lnTo>
                  <a:lnTo>
                    <a:pt x="92354" y="673"/>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2" name="Google Shape;342;p41"/>
            <p:cNvSpPr/>
            <p:nvPr/>
          </p:nvSpPr>
          <p:spPr>
            <a:xfrm>
              <a:off x="4820310" y="3556062"/>
              <a:ext cx="172707" cy="103941"/>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endParaRPr sz="2400" dirty="0"/>
            </a:p>
          </p:txBody>
        </p:sp>
        <p:sp>
          <p:nvSpPr>
            <p:cNvPr id="343" name="Google Shape;343;p41"/>
            <p:cNvSpPr/>
            <p:nvPr/>
          </p:nvSpPr>
          <p:spPr>
            <a:xfrm>
              <a:off x="4464389" y="376693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4" name="Google Shape;344;p41"/>
            <p:cNvSpPr/>
            <p:nvPr/>
          </p:nvSpPr>
          <p:spPr>
            <a:xfrm>
              <a:off x="4601972" y="3806456"/>
              <a:ext cx="180975" cy="102235"/>
            </a:xfrm>
            <a:custGeom>
              <a:avLst/>
              <a:gdLst/>
              <a:ahLst/>
              <a:cxnLst/>
              <a:rect l="l" t="t" r="r" b="b"/>
              <a:pathLst>
                <a:path w="180975" h="102235" extrusionOk="0">
                  <a:moveTo>
                    <a:pt x="60934" y="19177"/>
                  </a:moveTo>
                  <a:lnTo>
                    <a:pt x="59613"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5" name="Google Shape;345;p41"/>
            <p:cNvSpPr/>
            <p:nvPr/>
          </p:nvSpPr>
          <p:spPr>
            <a:xfrm>
              <a:off x="4812423" y="3806445"/>
              <a:ext cx="188485" cy="103940"/>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endParaRPr sz="2400" dirty="0"/>
            </a:p>
          </p:txBody>
        </p:sp>
        <p:sp>
          <p:nvSpPr>
            <p:cNvPr id="346" name="Google Shape;346;p41"/>
            <p:cNvSpPr/>
            <p:nvPr/>
          </p:nvSpPr>
          <p:spPr>
            <a:xfrm>
              <a:off x="4464389" y="4007684"/>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7" name="Google Shape;347;p41"/>
            <p:cNvSpPr/>
            <p:nvPr/>
          </p:nvSpPr>
          <p:spPr>
            <a:xfrm>
              <a:off x="4601832" y="4047197"/>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85"/>
                  </a:moveTo>
                  <a:lnTo>
                    <a:pt x="73482" y="685"/>
                  </a:lnTo>
                  <a:lnTo>
                    <a:pt x="73482" y="102057"/>
                  </a:lnTo>
                  <a:lnTo>
                    <a:pt x="92354" y="102057"/>
                  </a:lnTo>
                  <a:lnTo>
                    <a:pt x="92354" y="685"/>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8" name="Google Shape;348;p41"/>
            <p:cNvSpPr/>
            <p:nvPr/>
          </p:nvSpPr>
          <p:spPr>
            <a:xfrm>
              <a:off x="4812296" y="4047201"/>
              <a:ext cx="188742" cy="103936"/>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endParaRPr sz="2400" dirty="0"/>
            </a:p>
          </p:txBody>
        </p:sp>
        <p:sp>
          <p:nvSpPr>
            <p:cNvPr id="349" name="Google Shape;349;p41"/>
            <p:cNvSpPr/>
            <p:nvPr/>
          </p:nvSpPr>
          <p:spPr>
            <a:xfrm>
              <a:off x="4031043" y="3590086"/>
              <a:ext cx="396240" cy="556895"/>
            </a:xfrm>
            <a:custGeom>
              <a:avLst/>
              <a:gdLst/>
              <a:ahLst/>
              <a:cxnLst/>
              <a:rect l="l" t="t" r="r" b="b"/>
              <a:pathLst>
                <a:path w="396239" h="556895" extrusionOk="0">
                  <a:moveTo>
                    <a:pt x="396036" y="278155"/>
                  </a:moveTo>
                  <a:lnTo>
                    <a:pt x="387299" y="273354"/>
                  </a:lnTo>
                  <a:lnTo>
                    <a:pt x="349910" y="252780"/>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62"/>
                  </a:lnTo>
                  <a:lnTo>
                    <a:pt x="203428" y="535762"/>
                  </a:lnTo>
                  <a:lnTo>
                    <a:pt x="349897" y="535762"/>
                  </a:lnTo>
                  <a:lnTo>
                    <a:pt x="349897" y="556323"/>
                  </a:lnTo>
                  <a:lnTo>
                    <a:pt x="387273" y="535762"/>
                  </a:lnTo>
                  <a:lnTo>
                    <a:pt x="396024" y="530948"/>
                  </a:lnTo>
                  <a:lnTo>
                    <a:pt x="387273" y="526135"/>
                  </a:lnTo>
                  <a:lnTo>
                    <a:pt x="349897" y="505574"/>
                  </a:lnTo>
                  <a:lnTo>
                    <a:pt x="349897" y="526135"/>
                  </a:lnTo>
                  <a:lnTo>
                    <a:pt x="208241" y="526135"/>
                  </a:lnTo>
                  <a:lnTo>
                    <a:pt x="208241" y="282981"/>
                  </a:lnTo>
                  <a:lnTo>
                    <a:pt x="349910" y="282981"/>
                  </a:lnTo>
                  <a:lnTo>
                    <a:pt x="349910" y="303530"/>
                  </a:lnTo>
                  <a:lnTo>
                    <a:pt x="387261" y="282981"/>
                  </a:lnTo>
                  <a:lnTo>
                    <a:pt x="396036" y="278155"/>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0" name="Google Shape;350;p41"/>
            <p:cNvSpPr/>
            <p:nvPr/>
          </p:nvSpPr>
          <p:spPr>
            <a:xfrm>
              <a:off x="4464389" y="266910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1" name="Google Shape;351;p41"/>
            <p:cNvSpPr/>
            <p:nvPr/>
          </p:nvSpPr>
          <p:spPr>
            <a:xfrm>
              <a:off x="4609859" y="2709570"/>
              <a:ext cx="180975" cy="102235"/>
            </a:xfrm>
            <a:custGeom>
              <a:avLst/>
              <a:gdLst/>
              <a:ahLst/>
              <a:cxnLst/>
              <a:rect l="l" t="t" r="r" b="b"/>
              <a:pathLst>
                <a:path w="180975" h="102235"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2" name="Google Shape;352;p41"/>
            <p:cNvSpPr/>
            <p:nvPr/>
          </p:nvSpPr>
          <p:spPr>
            <a:xfrm>
              <a:off x="4820310" y="2709562"/>
              <a:ext cx="172707" cy="10205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endParaRPr sz="2400" dirty="0"/>
            </a:p>
          </p:txBody>
        </p:sp>
        <p:sp>
          <p:nvSpPr>
            <p:cNvPr id="353" name="Google Shape;353;p41"/>
            <p:cNvSpPr/>
            <p:nvPr/>
          </p:nvSpPr>
          <p:spPr>
            <a:xfrm>
              <a:off x="4464389" y="3025418"/>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4" name="Google Shape;354;p41"/>
            <p:cNvSpPr/>
            <p:nvPr/>
          </p:nvSpPr>
          <p:spPr>
            <a:xfrm>
              <a:off x="4601972" y="3065881"/>
              <a:ext cx="180975" cy="102235"/>
            </a:xfrm>
            <a:custGeom>
              <a:avLst/>
              <a:gdLst/>
              <a:ahLst/>
              <a:cxnLst/>
              <a:rect l="l" t="t" r="r" b="b"/>
              <a:pathLst>
                <a:path w="180975" h="102235" extrusionOk="0">
                  <a:moveTo>
                    <a:pt x="60934" y="19177"/>
                  </a:moveTo>
                  <a:lnTo>
                    <a:pt x="59613" y="14820"/>
                  </a:lnTo>
                  <a:lnTo>
                    <a:pt x="58737" y="11861"/>
                  </a:lnTo>
                  <a:lnTo>
                    <a:pt x="49974" y="2908"/>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5" name="Google Shape;355;p41"/>
            <p:cNvSpPr/>
            <p:nvPr/>
          </p:nvSpPr>
          <p:spPr>
            <a:xfrm>
              <a:off x="4812423" y="3065876"/>
              <a:ext cx="188485" cy="102057"/>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endParaRPr sz="2400" dirty="0"/>
            </a:p>
          </p:txBody>
        </p:sp>
        <p:sp>
          <p:nvSpPr>
            <p:cNvPr id="356" name="Google Shape;356;p41"/>
            <p:cNvSpPr/>
            <p:nvPr/>
          </p:nvSpPr>
          <p:spPr>
            <a:xfrm>
              <a:off x="4229656" y="2720782"/>
              <a:ext cx="197485" cy="419100"/>
            </a:xfrm>
            <a:custGeom>
              <a:avLst/>
              <a:gdLst/>
              <a:ahLst/>
              <a:cxnLst/>
              <a:rect l="l" t="t" r="r" b="b"/>
              <a:pathLst>
                <a:path w="197485" h="419100" extrusionOk="0">
                  <a:moveTo>
                    <a:pt x="151295" y="368350"/>
                  </a:moveTo>
                  <a:lnTo>
                    <a:pt x="151295" y="419099"/>
                  </a:lnTo>
                  <a:lnTo>
                    <a:pt x="188671" y="398538"/>
                  </a:lnTo>
                  <a:lnTo>
                    <a:pt x="155295" y="398538"/>
                  </a:lnTo>
                  <a:lnTo>
                    <a:pt x="155295" y="388912"/>
                  </a:lnTo>
                  <a:lnTo>
                    <a:pt x="188671" y="388912"/>
                  </a:lnTo>
                  <a:lnTo>
                    <a:pt x="151295" y="368350"/>
                  </a:lnTo>
                  <a:close/>
                </a:path>
                <a:path w="197485" h="419100" extrusionOk="0">
                  <a:moveTo>
                    <a:pt x="0" y="393725"/>
                  </a:moveTo>
                  <a:lnTo>
                    <a:pt x="0" y="398538"/>
                  </a:lnTo>
                  <a:lnTo>
                    <a:pt x="4826" y="398538"/>
                  </a:lnTo>
                  <a:lnTo>
                    <a:pt x="0" y="393725"/>
                  </a:lnTo>
                  <a:close/>
                </a:path>
                <a:path w="197485" h="419100" extrusionOk="0">
                  <a:moveTo>
                    <a:pt x="0" y="25374"/>
                  </a:moveTo>
                  <a:lnTo>
                    <a:pt x="0" y="393725"/>
                  </a:lnTo>
                  <a:lnTo>
                    <a:pt x="4826" y="398538"/>
                  </a:lnTo>
                  <a:lnTo>
                    <a:pt x="4826" y="388912"/>
                  </a:lnTo>
                  <a:lnTo>
                    <a:pt x="9639" y="388912"/>
                  </a:lnTo>
                  <a:lnTo>
                    <a:pt x="9639" y="30187"/>
                  </a:lnTo>
                  <a:lnTo>
                    <a:pt x="4826" y="30187"/>
                  </a:lnTo>
                  <a:lnTo>
                    <a:pt x="0" y="25374"/>
                  </a:lnTo>
                  <a:close/>
                </a:path>
                <a:path w="197485" h="419100" extrusionOk="0">
                  <a:moveTo>
                    <a:pt x="9639" y="388912"/>
                  </a:moveTo>
                  <a:lnTo>
                    <a:pt x="4826" y="388912"/>
                  </a:lnTo>
                  <a:lnTo>
                    <a:pt x="4826" y="398538"/>
                  </a:lnTo>
                  <a:lnTo>
                    <a:pt x="9639" y="393725"/>
                  </a:lnTo>
                  <a:lnTo>
                    <a:pt x="9639" y="388912"/>
                  </a:lnTo>
                  <a:close/>
                </a:path>
                <a:path w="197485" h="419100" extrusionOk="0">
                  <a:moveTo>
                    <a:pt x="151295" y="388912"/>
                  </a:moveTo>
                  <a:lnTo>
                    <a:pt x="9639" y="388912"/>
                  </a:lnTo>
                  <a:lnTo>
                    <a:pt x="9639" y="393725"/>
                  </a:lnTo>
                  <a:lnTo>
                    <a:pt x="4826" y="398538"/>
                  </a:lnTo>
                  <a:lnTo>
                    <a:pt x="151295" y="398538"/>
                  </a:lnTo>
                  <a:lnTo>
                    <a:pt x="151295" y="388912"/>
                  </a:lnTo>
                  <a:close/>
                </a:path>
                <a:path w="197485" h="419100" extrusionOk="0">
                  <a:moveTo>
                    <a:pt x="188671" y="388912"/>
                  </a:moveTo>
                  <a:lnTo>
                    <a:pt x="155295" y="388912"/>
                  </a:lnTo>
                  <a:lnTo>
                    <a:pt x="155295" y="398538"/>
                  </a:lnTo>
                  <a:lnTo>
                    <a:pt x="188671" y="398538"/>
                  </a:lnTo>
                  <a:lnTo>
                    <a:pt x="197421" y="393725"/>
                  </a:lnTo>
                  <a:lnTo>
                    <a:pt x="188671" y="388912"/>
                  </a:lnTo>
                  <a:close/>
                </a:path>
                <a:path w="197485" h="419100" extrusionOk="0">
                  <a:moveTo>
                    <a:pt x="151295" y="0"/>
                  </a:moveTo>
                  <a:lnTo>
                    <a:pt x="151295" y="50749"/>
                  </a:lnTo>
                  <a:lnTo>
                    <a:pt x="188671" y="30187"/>
                  </a:lnTo>
                  <a:lnTo>
                    <a:pt x="155295" y="30187"/>
                  </a:lnTo>
                  <a:lnTo>
                    <a:pt x="155295" y="20561"/>
                  </a:lnTo>
                  <a:lnTo>
                    <a:pt x="188671" y="20561"/>
                  </a:lnTo>
                  <a:lnTo>
                    <a:pt x="151295" y="0"/>
                  </a:lnTo>
                  <a:close/>
                </a:path>
                <a:path w="197485" h="419100" extrusionOk="0">
                  <a:moveTo>
                    <a:pt x="151295" y="20561"/>
                  </a:moveTo>
                  <a:lnTo>
                    <a:pt x="4826" y="20561"/>
                  </a:lnTo>
                  <a:lnTo>
                    <a:pt x="0" y="25374"/>
                  </a:lnTo>
                  <a:lnTo>
                    <a:pt x="4826" y="30187"/>
                  </a:lnTo>
                  <a:lnTo>
                    <a:pt x="9639" y="30187"/>
                  </a:lnTo>
                  <a:lnTo>
                    <a:pt x="9639" y="25374"/>
                  </a:lnTo>
                  <a:lnTo>
                    <a:pt x="151295" y="25374"/>
                  </a:lnTo>
                  <a:lnTo>
                    <a:pt x="151295" y="20561"/>
                  </a:lnTo>
                  <a:close/>
                </a:path>
                <a:path w="197485" h="419100" extrusionOk="0">
                  <a:moveTo>
                    <a:pt x="151295" y="25374"/>
                  </a:moveTo>
                  <a:lnTo>
                    <a:pt x="9639" y="25374"/>
                  </a:lnTo>
                  <a:lnTo>
                    <a:pt x="9639" y="30187"/>
                  </a:lnTo>
                  <a:lnTo>
                    <a:pt x="151295" y="30187"/>
                  </a:lnTo>
                  <a:lnTo>
                    <a:pt x="151295" y="25374"/>
                  </a:lnTo>
                  <a:close/>
                </a:path>
                <a:path w="197485" h="419100" extrusionOk="0">
                  <a:moveTo>
                    <a:pt x="188671" y="20561"/>
                  </a:moveTo>
                  <a:lnTo>
                    <a:pt x="155295" y="20561"/>
                  </a:lnTo>
                  <a:lnTo>
                    <a:pt x="155295" y="30187"/>
                  </a:lnTo>
                  <a:lnTo>
                    <a:pt x="188671" y="30187"/>
                  </a:lnTo>
                  <a:lnTo>
                    <a:pt x="197421" y="25374"/>
                  </a:lnTo>
                  <a:lnTo>
                    <a:pt x="188671" y="20561"/>
                  </a:lnTo>
                  <a:close/>
                </a:path>
                <a:path w="197485" h="419100" extrusionOk="0">
                  <a:moveTo>
                    <a:pt x="4826" y="20561"/>
                  </a:moveTo>
                  <a:lnTo>
                    <a:pt x="0" y="20561"/>
                  </a:lnTo>
                  <a:lnTo>
                    <a:pt x="0" y="25374"/>
                  </a:lnTo>
                  <a:lnTo>
                    <a:pt x="4826" y="20561"/>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7" name="Google Shape;357;p41"/>
            <p:cNvSpPr/>
            <p:nvPr/>
          </p:nvSpPr>
          <p:spPr>
            <a:xfrm>
              <a:off x="4031042" y="2930332"/>
              <a:ext cx="203835" cy="0"/>
            </a:xfrm>
            <a:custGeom>
              <a:avLst/>
              <a:gdLst/>
              <a:ahLst/>
              <a:cxnLst/>
              <a:rect l="l" t="t" r="r" b="b"/>
              <a:pathLst>
                <a:path w="203835" h="120000" extrusionOk="0">
                  <a:moveTo>
                    <a:pt x="0" y="0"/>
                  </a:moveTo>
                  <a:lnTo>
                    <a:pt x="203441" y="0"/>
                  </a:lnTo>
                </a:path>
              </a:pathLst>
            </a:custGeom>
            <a:noFill/>
            <a:ln w="96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grpSp>
      <p:sp>
        <p:nvSpPr>
          <p:cNvPr id="358" name="Google Shape;358;p41"/>
          <p:cNvSpPr/>
          <p:nvPr/>
        </p:nvSpPr>
        <p:spPr>
          <a:xfrm>
            <a:off x="4165104" y="2598587"/>
            <a:ext cx="360000" cy="110000"/>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endParaRPr sz="2400" dirty="0"/>
          </a:p>
        </p:txBody>
      </p:sp>
      <p:sp>
        <p:nvSpPr>
          <p:cNvPr id="359" name="Google Shape;359;p41"/>
          <p:cNvSpPr/>
          <p:nvPr/>
        </p:nvSpPr>
        <p:spPr>
          <a:xfrm>
            <a:off x="8399188" y="3371317"/>
            <a:ext cx="319600" cy="110000"/>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endParaRPr sz="2400" dirty="0"/>
          </a:p>
        </p:txBody>
      </p:sp>
      <p:sp>
        <p:nvSpPr>
          <p:cNvPr id="360" name="Google Shape;360;p41"/>
          <p:cNvSpPr/>
          <p:nvPr/>
        </p:nvSpPr>
        <p:spPr>
          <a:xfrm>
            <a:off x="8399188" y="4354383"/>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1" name="Google Shape;361;p41"/>
          <p:cNvSpPr/>
          <p:nvPr/>
        </p:nvSpPr>
        <p:spPr>
          <a:xfrm>
            <a:off x="8399188" y="5255941"/>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2" name="Google Shape;362;p41"/>
          <p:cNvSpPr txBox="1"/>
          <p:nvPr/>
        </p:nvSpPr>
        <p:spPr>
          <a:xfrm>
            <a:off x="4317200" y="5779581"/>
            <a:ext cx="4222400" cy="333600"/>
          </a:xfrm>
          <a:prstGeom prst="rect">
            <a:avLst/>
          </a:prstGeom>
          <a:noFill/>
          <a:ln>
            <a:noFill/>
          </a:ln>
        </p:spPr>
        <p:txBody>
          <a:bodyPr spcFirstLastPara="1" wrap="square" lIns="0" tIns="16933" rIns="0" bIns="0" anchor="t" anchorCtr="0">
            <a:noAutofit/>
          </a:bodyPr>
          <a:lstStyle/>
          <a:p>
            <a:pPr marL="16933"/>
            <a:r>
              <a:rPr lang="en" sz="1600" b="1" dirty="0">
                <a:solidFill>
                  <a:srgbClr val="231F20"/>
                </a:solidFill>
                <a:latin typeface="Arial"/>
                <a:ea typeface="Arial"/>
                <a:cs typeface="Arial"/>
                <a:sym typeface="Arial"/>
              </a:rPr>
              <a:t>	Connecting POs to Assessment</a:t>
            </a:r>
            <a:endParaRPr sz="1600" dirty="0">
              <a:latin typeface="Arial"/>
              <a:ea typeface="Arial"/>
              <a:cs typeface="Arial"/>
              <a:sym typeface="Arial"/>
            </a:endParaRPr>
          </a:p>
        </p:txBody>
      </p:sp>
      <p:sp>
        <p:nvSpPr>
          <p:cNvPr id="363" name="Google Shape;363;p41"/>
          <p:cNvSpPr txBox="1"/>
          <p:nvPr/>
        </p:nvSpPr>
        <p:spPr>
          <a:xfrm>
            <a:off x="8513714" y="6469449"/>
            <a:ext cx="2126940" cy="114028"/>
          </a:xfrm>
          <a:prstGeom prst="rect">
            <a:avLst/>
          </a:prstGeom>
          <a:noFill/>
          <a:ln>
            <a:noFill/>
          </a:ln>
        </p:spPr>
        <p:txBody>
          <a:bodyPr spcFirstLastPara="1" wrap="square" lIns="0" tIns="16933" rIns="0" bIns="0" anchor="t" anchorCtr="0">
            <a:noAutofit/>
          </a:bodyPr>
          <a:lstStyle/>
          <a:p>
            <a:pPr marL="16933"/>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364" name="Google Shape;364;p41"/>
          <p:cNvSpPr txBox="1"/>
          <p:nvPr/>
        </p:nvSpPr>
        <p:spPr>
          <a:xfrm>
            <a:off x="870867" y="317267"/>
            <a:ext cx="10584000" cy="1870944"/>
          </a:xfrm>
          <a:prstGeom prst="rect">
            <a:avLst/>
          </a:prstGeom>
          <a:noFill/>
          <a:ln>
            <a:noFill/>
          </a:ln>
        </p:spPr>
        <p:txBody>
          <a:bodyPr spcFirstLastPara="1" wrap="square" lIns="121900" tIns="121900" rIns="121900" bIns="121900" anchor="t" anchorCtr="0">
            <a:noAutofit/>
          </a:bodyPr>
          <a:lstStyle/>
          <a:p>
            <a:pPr marL="16933" marR="6773" algn="just">
              <a:lnSpc>
                <a:spcPct val="150000"/>
              </a:lnSpc>
              <a:spcBef>
                <a:spcPts val="1513"/>
              </a:spcBef>
            </a:pPr>
            <a:r>
              <a:rPr lang="en" sz="1600" b="1" dirty="0"/>
              <a:t>Once the above process is completed for the program, the assessment of COs for all the courses is designed  by connecting assessment questions (used in various assessment tools) to the PIs. By following this process,  where examination questions map with PIs, we get clarity and better resolution for the assessment of COs  and POs. The pictorial representation of the process is given </a:t>
            </a:r>
            <a:r>
              <a:rPr lang="en" sz="1600" b="1"/>
              <a:t>in Figure below:</a:t>
            </a:r>
            <a:endParaRPr sz="1600" b="1" dirty="0"/>
          </a:p>
        </p:txBody>
      </p:sp>
      <p:sp>
        <p:nvSpPr>
          <p:cNvPr id="2" name="Slide Number Placeholder 1">
            <a:extLst>
              <a:ext uri="{FF2B5EF4-FFF2-40B4-BE49-F238E27FC236}">
                <a16:creationId xmlns:a16="http://schemas.microsoft.com/office/drawing/2014/main" id="{CB7DFF39-4068-49AD-B04C-32C45A06DC81}"/>
              </a:ext>
            </a:extLst>
          </p:cNvPr>
          <p:cNvSpPr>
            <a:spLocks noGrp="1"/>
          </p:cNvSpPr>
          <p:nvPr>
            <p:ph type="sldNum" sz="quarter" idx="12"/>
          </p:nvPr>
        </p:nvSpPr>
        <p:spPr/>
        <p:txBody>
          <a:bodyPr/>
          <a:lstStyle/>
          <a:p>
            <a:fld id="{71EC9CE2-5AEF-428F-9B76-4FE97200EC74}" type="slidenum">
              <a:rPr lang="en-IN" smtClean="0"/>
              <a:t>71</a:t>
            </a:fld>
            <a:endParaRPr lang="en-IN" dirty="0"/>
          </a:p>
        </p:txBody>
      </p:sp>
    </p:spTree>
    <p:extLst>
      <p:ext uri="{BB962C8B-B14F-4D97-AF65-F5344CB8AC3E}">
        <p14:creationId xmlns:p14="http://schemas.microsoft.com/office/powerpoint/2010/main" val="32099424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1" name="Google Shape;371;p4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74" name="Google Shape;374;p42"/>
          <p:cNvGraphicFramePr/>
          <p:nvPr/>
        </p:nvGraphicFramePr>
        <p:xfrm>
          <a:off x="755836" y="304562"/>
          <a:ext cx="10699033" cy="397527"/>
        </p:xfrm>
        <a:graphic>
          <a:graphicData uri="http://schemas.openxmlformats.org/drawingml/2006/table">
            <a:tbl>
              <a:tblPr firstRow="1" bandRow="1">
                <a:noFill/>
              </a:tblPr>
              <a:tblGrid>
                <a:gridCol w="653500">
                  <a:extLst>
                    <a:ext uri="{9D8B030D-6E8A-4147-A177-3AD203B41FA5}">
                      <a16:colId xmlns:a16="http://schemas.microsoft.com/office/drawing/2014/main" val="20000"/>
                    </a:ext>
                  </a:extLst>
                </a:gridCol>
                <a:gridCol w="10045533">
                  <a:extLst>
                    <a:ext uri="{9D8B030D-6E8A-4147-A177-3AD203B41FA5}">
                      <a16:colId xmlns:a16="http://schemas.microsoft.com/office/drawing/2014/main" val="20001"/>
                    </a:ext>
                  </a:extLst>
                </a:gridCol>
              </a:tblGrid>
              <a:tr h="397527">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chemeClr val="tx1"/>
                          </a:solidFill>
                          <a:latin typeface="Arial"/>
                          <a:ea typeface="Arial"/>
                          <a:cs typeface="Arial"/>
                          <a:sym typeface="Arial"/>
                        </a:rPr>
                        <a:t>3</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l"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Program Outcomes – Competencies – Performance Indicators</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375" name="Google Shape;375;p42"/>
          <p:cNvSpPr txBox="1"/>
          <p:nvPr/>
        </p:nvSpPr>
        <p:spPr>
          <a:xfrm>
            <a:off x="755833" y="824405"/>
            <a:ext cx="10028000" cy="650000"/>
          </a:xfrm>
          <a:prstGeom prst="rect">
            <a:avLst/>
          </a:prstGeom>
          <a:noFill/>
          <a:ln>
            <a:noFill/>
          </a:ln>
        </p:spPr>
        <p:txBody>
          <a:bodyPr spcFirstLastPara="1" wrap="square" lIns="0" tIns="16933" rIns="0" bIns="0" anchor="t" anchorCtr="0">
            <a:noAutofit/>
          </a:bodyPr>
          <a:lstStyle/>
          <a:p>
            <a:pPr marL="16933" marR="6773">
              <a:lnSpc>
                <a:spcPct val="150000"/>
              </a:lnSpc>
            </a:pPr>
            <a:r>
              <a:rPr lang="en" sz="1467" dirty="0">
                <a:solidFill>
                  <a:srgbClr val="231F20"/>
                </a:solidFill>
                <a:latin typeface="Arial"/>
                <a:ea typeface="Arial"/>
                <a:cs typeface="Arial"/>
                <a:sym typeface="Arial"/>
              </a:rPr>
              <a:t>Following table gives the suggestive list of competencies and associated performance indicators for each of the PO in </a:t>
            </a:r>
            <a:r>
              <a:rPr lang="en" sz="1467" b="1" i="1" u="sng" dirty="0">
                <a:solidFill>
                  <a:srgbClr val="C00000"/>
                </a:solidFill>
                <a:latin typeface="Arial"/>
                <a:ea typeface="Arial"/>
                <a:cs typeface="Arial"/>
                <a:sym typeface="Arial"/>
              </a:rPr>
              <a:t>Mechanical Engineering Program</a:t>
            </a:r>
            <a:r>
              <a:rPr lang="en" sz="1467" dirty="0">
                <a:solidFill>
                  <a:srgbClr val="FF0000"/>
                </a:solidFill>
                <a:latin typeface="Arial"/>
                <a:ea typeface="Arial"/>
                <a:cs typeface="Arial"/>
                <a:sym typeface="Arial"/>
              </a:rPr>
              <a:t>.</a:t>
            </a:r>
            <a:endParaRPr sz="1467" dirty="0">
              <a:solidFill>
                <a:srgbClr val="FF0000"/>
              </a:solidFill>
              <a:latin typeface="Arial"/>
              <a:ea typeface="Arial"/>
              <a:cs typeface="Arial"/>
              <a:sym typeface="Arial"/>
            </a:endParaRPr>
          </a:p>
        </p:txBody>
      </p:sp>
      <p:graphicFrame>
        <p:nvGraphicFramePr>
          <p:cNvPr id="376" name="Google Shape;376;p42"/>
          <p:cNvGraphicFramePr/>
          <p:nvPr/>
        </p:nvGraphicFramePr>
        <p:xfrm>
          <a:off x="755836" y="1576015"/>
          <a:ext cx="10739433" cy="4559928"/>
        </p:xfrm>
        <a:graphic>
          <a:graphicData uri="http://schemas.openxmlformats.org/drawingml/2006/table">
            <a:tbl>
              <a:tblPr firstRow="1" bandRow="1">
                <a:noFill/>
              </a:tblPr>
              <a:tblGrid>
                <a:gridCol w="563333">
                  <a:extLst>
                    <a:ext uri="{9D8B030D-6E8A-4147-A177-3AD203B41FA5}">
                      <a16:colId xmlns:a16="http://schemas.microsoft.com/office/drawing/2014/main" val="20000"/>
                    </a:ext>
                  </a:extLst>
                </a:gridCol>
                <a:gridCol w="4411167">
                  <a:extLst>
                    <a:ext uri="{9D8B030D-6E8A-4147-A177-3AD203B41FA5}">
                      <a16:colId xmlns:a16="http://schemas.microsoft.com/office/drawing/2014/main" val="20001"/>
                    </a:ext>
                  </a:extLst>
                </a:gridCol>
                <a:gridCol w="517200">
                  <a:extLst>
                    <a:ext uri="{9D8B030D-6E8A-4147-A177-3AD203B41FA5}">
                      <a16:colId xmlns:a16="http://schemas.microsoft.com/office/drawing/2014/main" val="20002"/>
                    </a:ext>
                  </a:extLst>
                </a:gridCol>
                <a:gridCol w="5247733">
                  <a:extLst>
                    <a:ext uri="{9D8B030D-6E8A-4147-A177-3AD203B41FA5}">
                      <a16:colId xmlns:a16="http://schemas.microsoft.com/office/drawing/2014/main" val="20003"/>
                    </a:ext>
                  </a:extLst>
                </a:gridCol>
              </a:tblGrid>
              <a:tr h="552767">
                <a:tc>
                  <a:txBody>
                    <a:bodyPr/>
                    <a:lstStyle/>
                    <a:p>
                      <a:pPr marL="0" marR="25400" lvl="0" indent="0" algn="l" rtl="0">
                        <a:lnSpc>
                          <a:spcPct val="115000"/>
                        </a:lnSpc>
                        <a:spcBef>
                          <a:spcPts val="0"/>
                        </a:spcBef>
                        <a:spcAft>
                          <a:spcPts val="0"/>
                        </a:spcAft>
                        <a:buNone/>
                      </a:pPr>
                      <a:endParaRPr sz="1300" b="1" dirty="0">
                        <a:solidFill>
                          <a:srgbClr val="231F20"/>
                        </a:solidFill>
                        <a:latin typeface="Arial"/>
                        <a:ea typeface="Arial"/>
                        <a:cs typeface="Arial"/>
                        <a:sym typeface="Arial"/>
                      </a:endParaRPr>
                    </a:p>
                  </a:txBody>
                  <a:tcPr marL="0" marR="0" marT="28500" marB="0">
                    <a:noFill/>
                  </a:tcPr>
                </a:tc>
                <a:tc gridSpan="3">
                  <a:txBody>
                    <a:bodyPr/>
                    <a:lstStyle/>
                    <a:p>
                      <a:pPr marL="0" marR="25400" lvl="0" indent="0" algn="l" rtl="0">
                        <a:lnSpc>
                          <a:spcPct val="115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 Engineering knowledge: </a:t>
                      </a:r>
                      <a:r>
                        <a:rPr lang="en" sz="1300" u="none" strike="noStrike" cap="none" dirty="0">
                          <a:solidFill>
                            <a:srgbClr val="231F20"/>
                          </a:solidFill>
                          <a:latin typeface="Arial"/>
                          <a:ea typeface="Arial"/>
                          <a:cs typeface="Arial"/>
                          <a:sym typeface="Arial"/>
                        </a:rPr>
                        <a:t>Apply the knowledge of mathematics, science, engineering fundamentals, and an engineering</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specialisation for the solution of complex engineering problems.</a:t>
                      </a:r>
                      <a:endParaRPr sz="1200" dirty="0">
                        <a:solidFill>
                          <a:srgbClr val="231F20"/>
                        </a:solidFill>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033">
                <a:tc>
                  <a:txBody>
                    <a:bodyPr/>
                    <a:lstStyle/>
                    <a:p>
                      <a:pPr marL="0" marR="0" lvl="0" indent="0" algn="ctr" rtl="0">
                        <a:lnSpc>
                          <a:spcPct val="115000"/>
                        </a:lnSpc>
                        <a:spcBef>
                          <a:spcPts val="0"/>
                        </a:spcBef>
                        <a:spcAft>
                          <a:spcPts val="0"/>
                        </a:spcAft>
                        <a:buNone/>
                      </a:pPr>
                      <a:endParaRPr sz="15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Competency</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Indicators</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5945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a:t>
                      </a:r>
                      <a:r>
                        <a:rPr lang="en" sz="1300" dirty="0">
                          <a:solidFill>
                            <a:srgbClr val="231F20"/>
                          </a:solidFill>
                          <a:latin typeface="Arial"/>
                          <a:ea typeface="Arial"/>
                          <a:cs typeface="Arial"/>
                          <a:sym typeface="Arial"/>
                        </a:rPr>
                        <a:t>e </a:t>
                      </a:r>
                      <a:r>
                        <a:rPr lang="en" sz="1300" u="none" strike="noStrike" cap="none" dirty="0">
                          <a:solidFill>
                            <a:srgbClr val="231F20"/>
                          </a:solidFill>
                          <a:latin typeface="Arial"/>
                          <a:ea typeface="Arial"/>
                          <a:cs typeface="Arial"/>
                          <a:sym typeface="Arial"/>
                        </a:rPr>
                        <a:t>competence in mathematical modelling</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15000"/>
                        </a:lnSpc>
                        <a:spcBef>
                          <a:spcPts val="0"/>
                        </a:spcBef>
                        <a:spcAft>
                          <a:spcPts val="0"/>
                        </a:spcAft>
                        <a:buNone/>
                      </a:pPr>
                      <a:r>
                        <a:rPr lang="en" sz="1300" dirty="0">
                          <a:solidFill>
                            <a:schemeClr val="hlink"/>
                          </a:solidFill>
                          <a:latin typeface="Arial"/>
                          <a:ea typeface="Arial"/>
                          <a:cs typeface="Arial"/>
                          <a:sym typeface="Arial"/>
                        </a:rPr>
                        <a:t>1.1.1</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100"/>
                        </a:spcBef>
                        <a:spcAft>
                          <a:spcPts val="0"/>
                        </a:spcAft>
                        <a:buNone/>
                      </a:pPr>
                      <a:r>
                        <a:rPr lang="en" sz="1300" dirty="0">
                          <a:solidFill>
                            <a:schemeClr val="hlink"/>
                          </a:solidFill>
                          <a:latin typeface="Arial"/>
                          <a:ea typeface="Arial"/>
                          <a:cs typeface="Arial"/>
                          <a:sym typeface="Arial"/>
                        </a:rPr>
                        <a:t>1.1.2</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Clr>
                          <a:schemeClr val="dk1"/>
                        </a:buClr>
                        <a:buSzPts val="1100"/>
                        <a:buFont typeface="Arial"/>
                        <a:buNone/>
                      </a:pPr>
                      <a:endParaRPr sz="1300" dirty="0">
                        <a:solidFill>
                          <a:schemeClr val="hlink"/>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mathematical techniques such as calculus, linear algebra, and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statistics to solve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endParaRPr sz="13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advanced mathematical techniques to model and solve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mechanical engineering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1.2</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basic sciences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1.2.1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laws of natural science to an engineering problem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70761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1.3</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engineering</a:t>
                      </a:r>
                      <a:r>
                        <a:rPr lang="en" sz="1300">
                          <a:solidFill>
                            <a:srgbClr val="231F20"/>
                          </a:solidFill>
                          <a:latin typeface="Arial"/>
                          <a:ea typeface="Arial"/>
                          <a:cs typeface="Arial"/>
                          <a:sym typeface="Arial"/>
                        </a:rPr>
                        <a:t> fundamentals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1.3.1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fundamental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891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1.4</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a:t>
                      </a:r>
                      <a:r>
                        <a:rPr lang="en" sz="1300">
                          <a:solidFill>
                            <a:srgbClr val="231F20"/>
                          </a:solidFill>
                          <a:latin typeface="Arial"/>
                          <a:ea typeface="Arial"/>
                          <a:cs typeface="Arial"/>
                          <a:sym typeface="Arial"/>
                        </a:rPr>
                        <a:t> i</a:t>
                      </a:r>
                      <a:r>
                        <a:rPr lang="en" sz="1300" u="none" strike="noStrike" cap="none">
                          <a:solidFill>
                            <a:srgbClr val="231F20"/>
                          </a:solidFill>
                          <a:latin typeface="Arial"/>
                          <a:ea typeface="Arial"/>
                          <a:cs typeface="Arial"/>
                          <a:sym typeface="Arial"/>
                        </a:rPr>
                        <a:t>n</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specialized </a:t>
                      </a:r>
                      <a:r>
                        <a:rPr lang="en" sz="1300">
                          <a:solidFill>
                            <a:schemeClr val="hlink"/>
                          </a:solidFill>
                          <a:latin typeface="Arial"/>
                          <a:ea typeface="Arial"/>
                          <a:cs typeface="Arial"/>
                          <a:sym typeface="Arial"/>
                        </a:rPr>
                        <a:t>engineering </a:t>
                      </a:r>
                      <a:endParaRPr sz="1300" dirty="0">
                        <a:solidFill>
                          <a:schemeClr val="hlink"/>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chemeClr val="hlink"/>
                          </a:solidFill>
                          <a:latin typeface="Arial"/>
                          <a:ea typeface="Arial"/>
                          <a:cs typeface="Arial"/>
                          <a:sym typeface="Arial"/>
                        </a:rPr>
                        <a:t> knowledge </a:t>
                      </a:r>
                      <a:r>
                        <a:rPr lang="en" sz="1300" u="none" strike="noStrike" cap="none">
                          <a:solidFill>
                            <a:srgbClr val="231F20"/>
                          </a:solidFill>
                          <a:latin typeface="Arial"/>
                          <a:ea typeface="Arial"/>
                          <a:cs typeface="Arial"/>
                          <a:sym typeface="Arial"/>
                        </a:rPr>
                        <a:t>to the program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1.4.1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Mechanical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5"/>
                  </a:ext>
                </a:extLst>
              </a:tr>
            </a:tbl>
          </a:graphicData>
        </a:graphic>
      </p:graphicFrame>
      <p:sp>
        <p:nvSpPr>
          <p:cNvPr id="377" name="Google Shape;377;p42"/>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08662CA1-0222-4F3E-817C-40DC4C0EB7E8}"/>
              </a:ext>
            </a:extLst>
          </p:cNvPr>
          <p:cNvSpPr>
            <a:spLocks noGrp="1"/>
          </p:cNvSpPr>
          <p:nvPr>
            <p:ph type="sldNum" sz="quarter" idx="12"/>
          </p:nvPr>
        </p:nvSpPr>
        <p:spPr/>
        <p:txBody>
          <a:bodyPr/>
          <a:lstStyle/>
          <a:p>
            <a:fld id="{71EC9CE2-5AEF-428F-9B76-4FE97200EC74}" type="slidenum">
              <a:rPr lang="en-IN" smtClean="0"/>
              <a:t>72</a:t>
            </a:fld>
            <a:endParaRPr lang="en-IN" dirty="0"/>
          </a:p>
        </p:txBody>
      </p:sp>
    </p:spTree>
    <p:extLst>
      <p:ext uri="{BB962C8B-B14F-4D97-AF65-F5344CB8AC3E}">
        <p14:creationId xmlns:p14="http://schemas.microsoft.com/office/powerpoint/2010/main" val="15132695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4" name="Google Shape;384;p4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87" name="Google Shape;387;p43"/>
          <p:cNvGraphicFramePr/>
          <p:nvPr/>
        </p:nvGraphicFramePr>
        <p:xfrm>
          <a:off x="772802" y="878382"/>
          <a:ext cx="10682834" cy="257281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667">
                  <a:extLst>
                    <a:ext uri="{9D8B030D-6E8A-4147-A177-3AD203B41FA5}">
                      <a16:colId xmlns:a16="http://schemas.microsoft.com/office/drawing/2014/main" val="20003"/>
                    </a:ext>
                  </a:extLst>
                </a:gridCol>
              </a:tblGrid>
              <a:tr h="587953">
                <a:tc>
                  <a:txBody>
                    <a:bodyPr/>
                    <a:lstStyle/>
                    <a:p>
                      <a:pPr marL="25400" marR="0" lvl="0" indent="0" algn="l" rtl="0">
                        <a:lnSpc>
                          <a:spcPct val="150000"/>
                        </a:lnSpc>
                        <a:spcBef>
                          <a:spcPts val="0"/>
                        </a:spcBef>
                        <a:spcAft>
                          <a:spcPts val="0"/>
                        </a:spcAft>
                        <a:buNone/>
                      </a:pPr>
                      <a:endParaRPr sz="13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PO 2: Problem analysis: </a:t>
                      </a:r>
                      <a:r>
                        <a:rPr lang="en" sz="1300" u="none" strike="noStrike" cap="none" dirty="0">
                          <a:solidFill>
                            <a:srgbClr val="231F20"/>
                          </a:solidFill>
                          <a:latin typeface="Arial"/>
                          <a:ea typeface="Arial"/>
                          <a:cs typeface="Arial"/>
                          <a:sym typeface="Arial"/>
                        </a:rPr>
                        <a:t>Identify, formulate, research literature, and analyse complex engineering problems reaching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substantiated        conclusions using first principles of mathematics, natural sciences, and engineering sciences.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5067">
                <a:tc>
                  <a:txBody>
                    <a:bodyPr/>
                    <a:lstStyle/>
                    <a:p>
                      <a:pPr marL="0" marR="0" lvl="0" indent="0" algn="l" rtl="0">
                        <a:lnSpc>
                          <a:spcPct val="15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600" b="1" dirty="0">
                          <a:solidFill>
                            <a:srgbClr val="231F20"/>
                          </a:solidFill>
                          <a:latin typeface="Arial"/>
                          <a:ea typeface="Arial"/>
                          <a:cs typeface="Arial"/>
                          <a:sym typeface="Arial"/>
                        </a:rPr>
                        <a:t>             </a:t>
                      </a: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15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2.1</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15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chemeClr val="hlink"/>
                          </a:solidFill>
                          <a:latin typeface="Arial"/>
                          <a:ea typeface="Arial"/>
                          <a:cs typeface="Arial"/>
                          <a:sym typeface="Arial"/>
                        </a:rPr>
                        <a:t>Demonstrate an ability to </a:t>
                      </a:r>
                      <a:endParaRPr sz="1300" dirty="0">
                        <a:solidFill>
                          <a:schemeClr val="hlink"/>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i</a:t>
                      </a:r>
                      <a:r>
                        <a:rPr lang="en" sz="1300" u="none" strike="noStrike" cap="none" dirty="0">
                          <a:solidFill>
                            <a:srgbClr val="231F20"/>
                          </a:solidFill>
                          <a:latin typeface="Arial"/>
                          <a:ea typeface="Arial"/>
                          <a:cs typeface="Arial"/>
                          <a:sym typeface="Arial"/>
                        </a:rPr>
                        <a:t>dentify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complex</a:t>
                      </a: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e</a:t>
                      </a:r>
                      <a:r>
                        <a:rPr lang="en" sz="1300" u="none" strike="noStrike" cap="none" dirty="0">
                          <a:solidFill>
                            <a:srgbClr val="231F20"/>
                          </a:solidFill>
                          <a:latin typeface="Arial"/>
                          <a:ea typeface="Arial"/>
                          <a:cs typeface="Arial"/>
                          <a:sym typeface="Arial"/>
                        </a:rPr>
                        <a:t>ngineerin</a:t>
                      </a:r>
                      <a:r>
                        <a:rPr lang="en" sz="1300" dirty="0">
                          <a:solidFill>
                            <a:srgbClr val="231F20"/>
                          </a:solidFill>
                          <a:latin typeface="Arial"/>
                          <a:ea typeface="Arial"/>
                          <a:cs typeface="Arial"/>
                          <a:sym typeface="Arial"/>
                        </a:rPr>
                        <a:t>g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2.1.1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2.1.2</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Articulate problem statements and identify objectives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engineering systems, variables, and parameters to solve the problems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the mathematical, engineering and other relevant knowledge that applies to  a given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388" name="Google Shape;388;p43"/>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389" name="Google Shape;389;p43"/>
          <p:cNvGraphicFramePr/>
          <p:nvPr/>
        </p:nvGraphicFramePr>
        <p:xfrm>
          <a:off x="772801" y="3567100"/>
          <a:ext cx="10682867" cy="212239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700">
                  <a:extLst>
                    <a:ext uri="{9D8B030D-6E8A-4147-A177-3AD203B41FA5}">
                      <a16:colId xmlns:a16="http://schemas.microsoft.com/office/drawing/2014/main" val="20003"/>
                    </a:ext>
                  </a:extLst>
                </a:gridCol>
              </a:tblGrid>
              <a:tr h="2122391">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2.2</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formulate a</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solution plan and methodology </a:t>
                      </a:r>
                      <a:r>
                        <a:rPr lang="en" sz="1300" dirty="0">
                          <a:solidFill>
                            <a:srgbClr val="231F20"/>
                          </a:solidFill>
                          <a:latin typeface="Arial"/>
                          <a:ea typeface="Arial"/>
                          <a:cs typeface="Arial"/>
                          <a:sym typeface="Arial"/>
                        </a:rPr>
                        <a:t>f</a:t>
                      </a:r>
                      <a:r>
                        <a:rPr lang="en" sz="1300" u="none" strike="noStrike" cap="none" dirty="0">
                          <a:solidFill>
                            <a:srgbClr val="231F20"/>
                          </a:solidFill>
                          <a:latin typeface="Arial"/>
                          <a:ea typeface="Arial"/>
                          <a:cs typeface="Arial"/>
                          <a:sym typeface="Arial"/>
                        </a:rPr>
                        <a:t>or </a:t>
                      </a:r>
                      <a:r>
                        <a:rPr lang="en" sz="1300" dirty="0">
                          <a:solidFill>
                            <a:schemeClr val="hlink"/>
                          </a:solidFill>
                          <a:latin typeface="Arial"/>
                          <a:ea typeface="Arial"/>
                          <a:cs typeface="Arial"/>
                          <a:sym typeface="Arial"/>
                        </a:rPr>
                        <a:t>an engineering problem</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2.2.3</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2.2.4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Reframe complex problems into interconnected sub-problems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assemble and evaluate information and resources.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existing processes/solution methods for solving the problem, including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forming justified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approximations and assumptions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Compare and contrast alternative solution processes to select the best process.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68537645-8314-463F-9332-EAE31BFBD5E4}"/>
              </a:ext>
            </a:extLst>
          </p:cNvPr>
          <p:cNvSpPr>
            <a:spLocks noGrp="1"/>
          </p:cNvSpPr>
          <p:nvPr>
            <p:ph type="sldNum" sz="quarter" idx="12"/>
          </p:nvPr>
        </p:nvSpPr>
        <p:spPr/>
        <p:txBody>
          <a:bodyPr/>
          <a:lstStyle/>
          <a:p>
            <a:fld id="{71EC9CE2-5AEF-428F-9B76-4FE97200EC74}" type="slidenum">
              <a:rPr lang="en-IN" smtClean="0"/>
              <a:t>73</a:t>
            </a:fld>
            <a:endParaRPr lang="en-IN" dirty="0"/>
          </a:p>
        </p:txBody>
      </p:sp>
    </p:spTree>
    <p:extLst>
      <p:ext uri="{BB962C8B-B14F-4D97-AF65-F5344CB8AC3E}">
        <p14:creationId xmlns:p14="http://schemas.microsoft.com/office/powerpoint/2010/main" val="19231785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6" name="Google Shape;396;p4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399" name="Google Shape;399;p44"/>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400" name="Google Shape;400;p44"/>
          <p:cNvGraphicFramePr/>
          <p:nvPr/>
        </p:nvGraphicFramePr>
        <p:xfrm>
          <a:off x="716235" y="690234"/>
          <a:ext cx="10739400" cy="20292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029257">
                <a:tc>
                  <a:txBody>
                    <a:bodyPr/>
                    <a:lstStyle/>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2.3 </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Demonstrate 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dirty="0">
                          <a:solidFill>
                            <a:schemeClr val="hlink"/>
                          </a:solidFill>
                          <a:latin typeface="Arial"/>
                          <a:ea typeface="Arial"/>
                          <a:cs typeface="Arial"/>
                          <a:sym typeface="Arial"/>
                        </a:rPr>
                        <a:t>and interpret a model</a:t>
                      </a:r>
                      <a:endParaRPr sz="1300" dirty="0">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Combine scientific principles and engineering concepts to 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model/s</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(mathematical or otherwise)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 system or process that is appropriate in terms of</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applicability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required accuracy.</a:t>
                      </a:r>
                      <a:endParaRPr sz="1300" u="none" strike="noStrike" cap="none" dirty="0">
                        <a:latin typeface="Arial"/>
                        <a:ea typeface="Arial"/>
                        <a:cs typeface="Arial"/>
                        <a:sym typeface="Arial"/>
                      </a:endParaRPr>
                    </a:p>
                    <a:p>
                      <a:pPr marL="0" marR="25400" lvl="0" indent="0" algn="just"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assumptions (mathematical and physical) necessary to allow modeling of  a</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100"/>
                        </a:spcBef>
                        <a:spcAft>
                          <a:spcPts val="0"/>
                        </a:spcAft>
                        <a:buNone/>
                      </a:pPr>
                      <a:r>
                        <a:rPr lang="en" sz="1300" u="none" strike="noStrike" cap="none" dirty="0">
                          <a:solidFill>
                            <a:srgbClr val="231F20"/>
                          </a:solidFill>
                          <a:latin typeface="Arial"/>
                          <a:ea typeface="Arial"/>
                          <a:cs typeface="Arial"/>
                          <a:sym typeface="Arial"/>
                        </a:rPr>
                        <a:t> system at the level</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accuracy required.</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graphicFrame>
        <p:nvGraphicFramePr>
          <p:cNvPr id="401" name="Google Shape;401;p44"/>
          <p:cNvGraphicFramePr/>
          <p:nvPr/>
        </p:nvGraphicFramePr>
        <p:xfrm>
          <a:off x="716235" y="2774101"/>
          <a:ext cx="10739400" cy="24864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486457">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2.4</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execute</a:t>
                      </a:r>
                      <a:r>
                        <a:rPr lang="en" sz="1300" dirty="0">
                          <a:solidFill>
                            <a:srgbClr val="231F20"/>
                          </a:solidFill>
                          <a:latin typeface="Arial"/>
                          <a:ea typeface="Arial"/>
                          <a:cs typeface="Arial"/>
                          <a:sym typeface="Arial"/>
                        </a:rPr>
                        <a:t> a</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s</a:t>
                      </a:r>
                      <a:r>
                        <a:rPr lang="en" sz="1300" u="none" strike="noStrike" cap="none" dirty="0">
                          <a:solidFill>
                            <a:srgbClr val="231F20"/>
                          </a:solidFill>
                          <a:latin typeface="Arial"/>
                          <a:ea typeface="Arial"/>
                          <a:cs typeface="Arial"/>
                          <a:sym typeface="Arial"/>
                        </a:rPr>
                        <a:t>olution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process and analyze results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2.4.1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2.4.3 </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engineering mathematics and computations to solve mathematical models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and validate results through skilful use of contemporary engineering tools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models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sources of error in the solution process, and limitations of the solution.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Extract desired understanding and conclusions consistent with objectives and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limitations of the analysis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80F2DBB6-F77D-44DE-A076-6DC9284AFCDC}"/>
              </a:ext>
            </a:extLst>
          </p:cNvPr>
          <p:cNvSpPr>
            <a:spLocks noGrp="1"/>
          </p:cNvSpPr>
          <p:nvPr>
            <p:ph type="sldNum" sz="quarter" idx="12"/>
          </p:nvPr>
        </p:nvSpPr>
        <p:spPr/>
        <p:txBody>
          <a:bodyPr/>
          <a:lstStyle/>
          <a:p>
            <a:fld id="{71EC9CE2-5AEF-428F-9B76-4FE97200EC74}" type="slidenum">
              <a:rPr lang="en-IN" smtClean="0"/>
              <a:t>74</a:t>
            </a:fld>
            <a:endParaRPr lang="en-IN" dirty="0"/>
          </a:p>
        </p:txBody>
      </p:sp>
    </p:spTree>
    <p:extLst>
      <p:ext uri="{BB962C8B-B14F-4D97-AF65-F5344CB8AC3E}">
        <p14:creationId xmlns:p14="http://schemas.microsoft.com/office/powerpoint/2010/main" val="23431225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52"/>
          <p:cNvSpPr txBox="1"/>
          <p:nvPr/>
        </p:nvSpPr>
        <p:spPr>
          <a:xfrm>
            <a:off x="742789" y="6475100"/>
            <a:ext cx="753200" cy="107600"/>
          </a:xfrm>
          <a:prstGeom prst="rect">
            <a:avLst/>
          </a:prstGeom>
          <a:noFill/>
          <a:ln>
            <a:noFill/>
          </a:ln>
        </p:spPr>
        <p:txBody>
          <a:bodyPr spcFirstLastPara="1" wrap="square" lIns="0" tIns="0" rIns="0" bIns="0" anchor="t" anchorCtr="0">
            <a:noAutofit/>
          </a:bodyPr>
          <a:lstStyle/>
          <a:p>
            <a:pPr algn="ctr">
              <a:lnSpc>
                <a:spcPct val="109583"/>
              </a:lnSpc>
            </a:pPr>
            <a:endParaRPr sz="667" dirty="0">
              <a:latin typeface="Arial"/>
              <a:ea typeface="Arial"/>
              <a:cs typeface="Arial"/>
              <a:sym typeface="Arial"/>
            </a:endParaRPr>
          </a:p>
        </p:txBody>
      </p:sp>
      <p:graphicFrame>
        <p:nvGraphicFramePr>
          <p:cNvPr id="474" name="Google Shape;474;p52"/>
          <p:cNvGraphicFramePr/>
          <p:nvPr/>
        </p:nvGraphicFramePr>
        <p:xfrm>
          <a:off x="742801" y="817484"/>
          <a:ext cx="10752600" cy="4098047"/>
        </p:xfrm>
        <a:graphic>
          <a:graphicData uri="http://schemas.openxmlformats.org/drawingml/2006/table">
            <a:tbl>
              <a:tblPr firstRow="1" bandRow="1">
                <a:noFill/>
              </a:tblPr>
              <a:tblGrid>
                <a:gridCol w="400267">
                  <a:extLst>
                    <a:ext uri="{9D8B030D-6E8A-4147-A177-3AD203B41FA5}">
                      <a16:colId xmlns:a16="http://schemas.microsoft.com/office/drawing/2014/main" val="20000"/>
                    </a:ext>
                  </a:extLst>
                </a:gridCol>
                <a:gridCol w="4952933">
                  <a:extLst>
                    <a:ext uri="{9D8B030D-6E8A-4147-A177-3AD203B41FA5}">
                      <a16:colId xmlns:a16="http://schemas.microsoft.com/office/drawing/2014/main" val="20001"/>
                    </a:ext>
                  </a:extLst>
                </a:gridCol>
                <a:gridCol w="802467">
                  <a:extLst>
                    <a:ext uri="{9D8B030D-6E8A-4147-A177-3AD203B41FA5}">
                      <a16:colId xmlns:a16="http://schemas.microsoft.com/office/drawing/2014/main" val="20002"/>
                    </a:ext>
                  </a:extLst>
                </a:gridCol>
                <a:gridCol w="4596933">
                  <a:extLst>
                    <a:ext uri="{9D8B030D-6E8A-4147-A177-3AD203B41FA5}">
                      <a16:colId xmlns:a16="http://schemas.microsoft.com/office/drawing/2014/main" val="20003"/>
                    </a:ext>
                  </a:extLst>
                </a:gridCol>
              </a:tblGrid>
              <a:tr h="530100">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8: Ethics: </a:t>
                      </a:r>
                      <a:r>
                        <a:rPr lang="en" sz="1500" u="none" strike="noStrike" cap="none" dirty="0">
                          <a:solidFill>
                            <a:srgbClr val="231F20"/>
                          </a:solidFill>
                          <a:latin typeface="Arial"/>
                          <a:ea typeface="Arial"/>
                          <a:cs typeface="Arial"/>
                          <a:sym typeface="Arial"/>
                        </a:rPr>
                        <a:t>Apply ethical principles and commit to professional ethics and responsibilities and norms of the engineering  practice.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5767">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7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229567">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recognize ethical</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dilemmas</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endParaRPr sz="15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ctr"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8.1.1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Identify situations of unethical professional conduct and propose ethical alternatives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36532">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5400" marR="2540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apply the Code of Ethics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500">
                          <a:solidFill>
                            <a:schemeClr val="hlink"/>
                          </a:solidFill>
                          <a:latin typeface="Arial"/>
                          <a:ea typeface="Arial"/>
                          <a:cs typeface="Arial"/>
                          <a:sym typeface="Arial"/>
                        </a:rPr>
                        <a:t> 8.2.1</a:t>
                      </a:r>
                      <a:endParaRPr sz="15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8.2.2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tenets of the ASME professional code of ethics</a:t>
                      </a:r>
                      <a:endParaRPr sz="1500" u="none" strike="noStrike" cap="none" dirty="0">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Examine and apply moral &amp; ethical principles to known</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case studies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65BBCB35-75DC-4CA0-A59A-0D7DB23AD365}"/>
              </a:ext>
            </a:extLst>
          </p:cNvPr>
          <p:cNvSpPr>
            <a:spLocks noGrp="1"/>
          </p:cNvSpPr>
          <p:nvPr>
            <p:ph type="sldNum" sz="quarter" idx="12"/>
          </p:nvPr>
        </p:nvSpPr>
        <p:spPr/>
        <p:txBody>
          <a:bodyPr/>
          <a:lstStyle/>
          <a:p>
            <a:fld id="{71EC9CE2-5AEF-428F-9B76-4FE97200EC74}" type="slidenum">
              <a:rPr lang="en-IN" smtClean="0"/>
              <a:t>75</a:t>
            </a:fld>
            <a:endParaRPr lang="en-IN" dirty="0"/>
          </a:p>
        </p:txBody>
      </p:sp>
    </p:spTree>
    <p:extLst>
      <p:ext uri="{BB962C8B-B14F-4D97-AF65-F5344CB8AC3E}">
        <p14:creationId xmlns:p14="http://schemas.microsoft.com/office/powerpoint/2010/main" val="34065297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graphicFrame>
        <p:nvGraphicFramePr>
          <p:cNvPr id="488" name="Google Shape;488;p54"/>
          <p:cNvGraphicFramePr/>
          <p:nvPr/>
        </p:nvGraphicFramePr>
        <p:xfrm>
          <a:off x="686508" y="275300"/>
          <a:ext cx="10724067" cy="2750224"/>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167">
                  <a:extLst>
                    <a:ext uri="{9D8B030D-6E8A-4147-A177-3AD203B41FA5}">
                      <a16:colId xmlns:a16="http://schemas.microsoft.com/office/drawing/2014/main" val="20001"/>
                    </a:ext>
                  </a:extLst>
                </a:gridCol>
                <a:gridCol w="550333">
                  <a:extLst>
                    <a:ext uri="{9D8B030D-6E8A-4147-A177-3AD203B41FA5}">
                      <a16:colId xmlns:a16="http://schemas.microsoft.com/office/drawing/2014/main" val="20002"/>
                    </a:ext>
                  </a:extLst>
                </a:gridCol>
                <a:gridCol w="7141000">
                  <a:extLst>
                    <a:ext uri="{9D8B030D-6E8A-4147-A177-3AD203B41FA5}">
                      <a16:colId xmlns:a16="http://schemas.microsoft.com/office/drawing/2014/main" val="20003"/>
                    </a:ext>
                  </a:extLst>
                </a:gridCol>
              </a:tblGrid>
              <a:tr h="763933">
                <a:tc>
                  <a:txBody>
                    <a:bodyPr/>
                    <a:lstStyle/>
                    <a:p>
                      <a:pPr marL="25400" marR="25400" lvl="0" indent="0" algn="just" rtl="0">
                        <a:lnSpc>
                          <a:spcPct val="100000"/>
                        </a:lnSpc>
                        <a:spcBef>
                          <a:spcPts val="0"/>
                        </a:spcBef>
                        <a:spcAft>
                          <a:spcPts val="0"/>
                        </a:spcAft>
                        <a:buNone/>
                      </a:pPr>
                      <a:endParaRPr sz="1300" b="1"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10: Communication: </a:t>
                      </a:r>
                      <a:r>
                        <a:rPr lang="en" sz="1300" u="none" strike="noStrike" cap="none" dirty="0">
                          <a:solidFill>
                            <a:srgbClr val="231F20"/>
                          </a:solidFill>
                          <a:latin typeface="Arial"/>
                          <a:ea typeface="Arial"/>
                          <a:cs typeface="Arial"/>
                          <a:sym typeface="Arial"/>
                        </a:rPr>
                        <a:t>Communicate effectively on complex engineering activities with the engineering community and with  the society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at large, such as being able to comprehend and write effective reports and design documentation, make effective  presentations, and give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receive clear instructions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6500">
                <a:tc>
                  <a:txBody>
                    <a:bodyPr/>
                    <a:lstStyle/>
                    <a:p>
                      <a:pPr marL="279400" marR="0" lvl="0" indent="0" algn="l" rtl="0">
                        <a:lnSpc>
                          <a:spcPct val="10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600" b="1">
                          <a:solidFill>
                            <a:srgbClr val="231F20"/>
                          </a:solidFill>
                          <a:latin typeface="Arial"/>
                          <a:ea typeface="Arial"/>
                          <a:cs typeface="Arial"/>
                          <a:sym typeface="Arial"/>
                        </a:rPr>
                        <a:t>       </a:t>
                      </a: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10.1</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comprehend technical  literature</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and document  project work</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10.1.1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a:solidFill>
                            <a:schemeClr val="hlink"/>
                          </a:solidFill>
                          <a:latin typeface="Arial"/>
                          <a:ea typeface="Arial"/>
                          <a:cs typeface="Arial"/>
                          <a:sym typeface="Arial"/>
                        </a:rPr>
                        <a:t>10.1.2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Read, understand and interpret technical and non-technical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clear, well-constructed, and well-supported written engineering documents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flow in a document or presentation - a logical progression of ideas so that</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the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main point is clear</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490" name="Google Shape;490;p54"/>
          <p:cNvGraphicFramePr/>
          <p:nvPr/>
        </p:nvGraphicFramePr>
        <p:xfrm>
          <a:off x="742802" y="3174551"/>
          <a:ext cx="10724100" cy="2653933"/>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200">
                  <a:extLst>
                    <a:ext uri="{9D8B030D-6E8A-4147-A177-3AD203B41FA5}">
                      <a16:colId xmlns:a16="http://schemas.microsoft.com/office/drawing/2014/main" val="20001"/>
                    </a:ext>
                  </a:extLst>
                </a:gridCol>
                <a:gridCol w="550300">
                  <a:extLst>
                    <a:ext uri="{9D8B030D-6E8A-4147-A177-3AD203B41FA5}">
                      <a16:colId xmlns:a16="http://schemas.microsoft.com/office/drawing/2014/main" val="20002"/>
                    </a:ext>
                  </a:extLst>
                </a:gridCol>
                <a:gridCol w="7141033">
                  <a:extLst>
                    <a:ext uri="{9D8B030D-6E8A-4147-A177-3AD203B41FA5}">
                      <a16:colId xmlns:a16="http://schemas.microsoft.com/office/drawing/2014/main" val="20003"/>
                    </a:ext>
                  </a:extLst>
                </a:gridCol>
              </a:tblGrid>
              <a:tr h="1248000">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10.2</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competence  in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listening, speaking, and</a:t>
                      </a: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presentation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10.2.1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10.2.2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Listen to and comprehend information, instructions, and viewpoints of others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Deliver effective oral presentations to technical and non-technical audiences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405933">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10.3</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the  ability 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integrate different modes of</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communication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10.3.1</a:t>
                      </a:r>
                      <a:endParaRPr sz="1300" dirty="0">
                        <a:solidFill>
                          <a:schemeClr val="hlink"/>
                        </a:solidFill>
                        <a:latin typeface="Arial"/>
                        <a:ea typeface="Arial"/>
                        <a:cs typeface="Arial"/>
                        <a:sym typeface="Arial"/>
                      </a:endParaRPr>
                    </a:p>
                    <a:p>
                      <a:pPr marL="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engineering-standard figures, reports and drawings to complement writing</a:t>
                      </a:r>
                      <a:r>
                        <a:rPr lang="en" sz="1300" dirty="0">
                          <a:latin typeface="Arial"/>
                          <a:ea typeface="Arial"/>
                          <a:cs typeface="Arial"/>
                          <a:sym typeface="Arial"/>
                        </a:rPr>
                        <a:t> </a:t>
                      </a:r>
                      <a:endParaRPr sz="1300" dirty="0">
                        <a:latin typeface="Arial"/>
                        <a:ea typeface="Arial"/>
                        <a:cs typeface="Arial"/>
                        <a:sym typeface="Arial"/>
                      </a:endParaRPr>
                    </a:p>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presentations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Use a variety of media effectively to convey a message in a document or a  presentation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3E03DFEE-DA71-47C0-81D6-8973B553EAA1}"/>
              </a:ext>
            </a:extLst>
          </p:cNvPr>
          <p:cNvSpPr>
            <a:spLocks noGrp="1"/>
          </p:cNvSpPr>
          <p:nvPr>
            <p:ph type="sldNum" sz="quarter" idx="12"/>
          </p:nvPr>
        </p:nvSpPr>
        <p:spPr/>
        <p:txBody>
          <a:bodyPr/>
          <a:lstStyle/>
          <a:p>
            <a:fld id="{71EC9CE2-5AEF-428F-9B76-4FE97200EC74}" type="slidenum">
              <a:rPr lang="en-IN" smtClean="0"/>
              <a:t>76</a:t>
            </a:fld>
            <a:endParaRPr lang="en-IN" dirty="0"/>
          </a:p>
        </p:txBody>
      </p:sp>
    </p:spTree>
    <p:extLst>
      <p:ext uri="{BB962C8B-B14F-4D97-AF65-F5344CB8AC3E}">
        <p14:creationId xmlns:p14="http://schemas.microsoft.com/office/powerpoint/2010/main" val="1554518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8" name="Google Shape;508;p5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11" name="Google Shape;511;p56"/>
          <p:cNvGraphicFramePr/>
          <p:nvPr/>
        </p:nvGraphicFramePr>
        <p:xfrm>
          <a:off x="771484" y="607001"/>
          <a:ext cx="10702604" cy="4591075"/>
        </p:xfrm>
        <a:graphic>
          <a:graphicData uri="http://schemas.openxmlformats.org/drawingml/2006/table">
            <a:tbl>
              <a:tblPr firstRow="1" bandRow="1">
                <a:noFill/>
              </a:tblPr>
              <a:tblGrid>
                <a:gridCol w="452312">
                  <a:extLst>
                    <a:ext uri="{9D8B030D-6E8A-4147-A177-3AD203B41FA5}">
                      <a16:colId xmlns:a16="http://schemas.microsoft.com/office/drawing/2014/main" val="20000"/>
                    </a:ext>
                  </a:extLst>
                </a:gridCol>
                <a:gridCol w="3717003">
                  <a:extLst>
                    <a:ext uri="{9D8B030D-6E8A-4147-A177-3AD203B41FA5}">
                      <a16:colId xmlns:a16="http://schemas.microsoft.com/office/drawing/2014/main" val="20001"/>
                    </a:ext>
                  </a:extLst>
                </a:gridCol>
                <a:gridCol w="681055">
                  <a:extLst>
                    <a:ext uri="{9D8B030D-6E8A-4147-A177-3AD203B41FA5}">
                      <a16:colId xmlns:a16="http://schemas.microsoft.com/office/drawing/2014/main" val="20002"/>
                    </a:ext>
                  </a:extLst>
                </a:gridCol>
                <a:gridCol w="5852234">
                  <a:extLst>
                    <a:ext uri="{9D8B030D-6E8A-4147-A177-3AD203B41FA5}">
                      <a16:colId xmlns:a16="http://schemas.microsoft.com/office/drawing/2014/main" val="20003"/>
                    </a:ext>
                  </a:extLst>
                </a:gridCol>
              </a:tblGrid>
              <a:tr h="554492">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12: Life-long learning: </a:t>
                      </a:r>
                      <a:r>
                        <a:rPr lang="en" sz="1500" u="none" strike="noStrike" cap="none" dirty="0">
                          <a:solidFill>
                            <a:srgbClr val="231F20"/>
                          </a:solidFill>
                          <a:latin typeface="Arial"/>
                          <a:ea typeface="Arial"/>
                          <a:cs typeface="Arial"/>
                          <a:sym typeface="Arial"/>
                        </a:rPr>
                        <a:t>Recognise the need for, and have the preparation and ability to engage in independent and life-long  learning in the broadest context of technological change.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753">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dirty="0">
                          <a:solidFill>
                            <a:srgbClr val="231F20"/>
                          </a:solidFill>
                          <a:latin typeface="Arial"/>
                          <a:ea typeface="Arial"/>
                          <a:cs typeface="Arial"/>
                          <a:sym typeface="Arial"/>
                        </a:rPr>
                        <a:t>       </a:t>
                      </a:r>
                      <a:r>
                        <a:rPr lang="en" sz="1700" b="1" u="none" strike="noStrike" cap="none" dirty="0">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839091">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12.1</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identify gaps i</a:t>
                      </a:r>
                      <a:r>
                        <a:rPr lang="en" sz="1500" dirty="0">
                          <a:solidFill>
                            <a:srgbClr val="231F20"/>
                          </a:solidFill>
                          <a:latin typeface="Arial"/>
                          <a:ea typeface="Arial"/>
                          <a:cs typeface="Arial"/>
                          <a:sym typeface="Arial"/>
                        </a:rPr>
                        <a:t>n </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knowledge  and a strategy to close these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gaps</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12.1.1</a:t>
                      </a:r>
                      <a:endParaRPr sz="1500" dirty="0">
                        <a:solidFill>
                          <a:schemeClr val="hlink"/>
                        </a:solidFill>
                        <a:latin typeface="Arial"/>
                        <a:ea typeface="Arial"/>
                        <a:cs typeface="Arial"/>
                        <a:sym typeface="Arial"/>
                      </a:endParaRPr>
                    </a:p>
                    <a:p>
                      <a:pPr marL="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12.1.2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Describe the rationale for the requirement for continuing professional </a:t>
                      </a:r>
                      <a:r>
                        <a:rPr lang="en" sz="1500" dirty="0">
                          <a:solidFill>
                            <a:srgbClr val="231F20"/>
                          </a:solidFill>
                          <a:latin typeface="Arial"/>
                          <a:ea typeface="Arial"/>
                          <a:cs typeface="Arial"/>
                          <a:sym typeface="Arial"/>
                        </a:rPr>
                        <a:t>D</a:t>
                      </a:r>
                      <a:r>
                        <a:rPr lang="en" sz="1500" u="none" strike="noStrike" cap="none" dirty="0">
                          <a:solidFill>
                            <a:srgbClr val="231F20"/>
                          </a:solidFill>
                          <a:latin typeface="Arial"/>
                          <a:ea typeface="Arial"/>
                          <a:cs typeface="Arial"/>
                          <a:sym typeface="Arial"/>
                        </a:rPr>
                        <a:t>evelopment.</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deficiencies or gaps in knowledge and demonstrate an ability </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to sourc</a:t>
                      </a:r>
                      <a:r>
                        <a:rPr lang="en" sz="1500" dirty="0">
                          <a:solidFill>
                            <a:srgbClr val="231F20"/>
                          </a:solidFill>
                          <a:latin typeface="Arial"/>
                          <a:ea typeface="Arial"/>
                          <a:cs typeface="Arial"/>
                          <a:sym typeface="Arial"/>
                        </a:rPr>
                        <a:t>e </a:t>
                      </a:r>
                      <a:r>
                        <a:rPr lang="en" sz="1500" u="none" strike="noStrike" cap="none" dirty="0">
                          <a:solidFill>
                            <a:srgbClr val="231F20"/>
                          </a:solidFill>
                          <a:latin typeface="Arial"/>
                          <a:ea typeface="Arial"/>
                          <a:cs typeface="Arial"/>
                          <a:sym typeface="Arial"/>
                        </a:rPr>
                        <a:t>information to close this gap.</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852739">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12.2</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an ability to  identify changing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trends in  engineering knowledge and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practice</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12.2.1</a:t>
                      </a: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historic points of technological advance in engineering that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required  practitioners to</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seek education in order to stay current.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Recognize the need and be able to clearly explain why it is vitally</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important to kee</a:t>
                      </a:r>
                      <a:r>
                        <a:rPr lang="en" sz="1500" dirty="0">
                          <a:solidFill>
                            <a:srgbClr val="231F20"/>
                          </a:solidFill>
                          <a:latin typeface="Arial"/>
                          <a:ea typeface="Arial"/>
                          <a:cs typeface="Arial"/>
                          <a:sym typeface="Arial"/>
                        </a:rPr>
                        <a:t>p </a:t>
                      </a:r>
                      <a:r>
                        <a:rPr lang="en" sz="1500" u="none" strike="noStrike" cap="none" dirty="0">
                          <a:solidFill>
                            <a:srgbClr val="231F20"/>
                          </a:solidFill>
                          <a:latin typeface="Arial"/>
                          <a:ea typeface="Arial"/>
                          <a:cs typeface="Arial"/>
                          <a:sym typeface="Arial"/>
                        </a:rPr>
                        <a:t>current regarding new developments in your field.</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12" name="Google Shape;512;p56"/>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8FB1C2D0-256C-45E9-A381-F74CA3A5B4CD}"/>
              </a:ext>
            </a:extLst>
          </p:cNvPr>
          <p:cNvSpPr>
            <a:spLocks noGrp="1"/>
          </p:cNvSpPr>
          <p:nvPr>
            <p:ph type="sldNum" sz="quarter" idx="12"/>
          </p:nvPr>
        </p:nvSpPr>
        <p:spPr/>
        <p:txBody>
          <a:bodyPr/>
          <a:lstStyle/>
          <a:p>
            <a:fld id="{71EC9CE2-5AEF-428F-9B76-4FE97200EC74}" type="slidenum">
              <a:rPr lang="en-IN" smtClean="0"/>
              <a:t>77</a:t>
            </a:fld>
            <a:endParaRPr lang="en-IN" dirty="0"/>
          </a:p>
        </p:txBody>
      </p:sp>
    </p:spTree>
    <p:extLst>
      <p:ext uri="{BB962C8B-B14F-4D97-AF65-F5344CB8AC3E}">
        <p14:creationId xmlns:p14="http://schemas.microsoft.com/office/powerpoint/2010/main" val="18525370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9" name="Google Shape;519;p5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22" name="Google Shape;522;p57"/>
          <p:cNvGraphicFramePr/>
          <p:nvPr/>
        </p:nvGraphicFramePr>
        <p:xfrm>
          <a:off x="771483" y="515101"/>
          <a:ext cx="10649034" cy="1622857"/>
        </p:xfrm>
        <a:graphic>
          <a:graphicData uri="http://schemas.openxmlformats.org/drawingml/2006/table">
            <a:tbl>
              <a:tblPr firstRow="1" bandRow="1">
                <a:noFill/>
              </a:tblPr>
              <a:tblGrid>
                <a:gridCol w="444367">
                  <a:extLst>
                    <a:ext uri="{9D8B030D-6E8A-4147-A177-3AD203B41FA5}">
                      <a16:colId xmlns:a16="http://schemas.microsoft.com/office/drawing/2014/main" val="20000"/>
                    </a:ext>
                  </a:extLst>
                </a:gridCol>
                <a:gridCol w="3581867">
                  <a:extLst>
                    <a:ext uri="{9D8B030D-6E8A-4147-A177-3AD203B41FA5}">
                      <a16:colId xmlns:a16="http://schemas.microsoft.com/office/drawing/2014/main" val="20001"/>
                    </a:ext>
                  </a:extLst>
                </a:gridCol>
                <a:gridCol w="790967">
                  <a:extLst>
                    <a:ext uri="{9D8B030D-6E8A-4147-A177-3AD203B41FA5}">
                      <a16:colId xmlns:a16="http://schemas.microsoft.com/office/drawing/2014/main" val="20002"/>
                    </a:ext>
                  </a:extLst>
                </a:gridCol>
                <a:gridCol w="5831833">
                  <a:extLst>
                    <a:ext uri="{9D8B030D-6E8A-4147-A177-3AD203B41FA5}">
                      <a16:colId xmlns:a16="http://schemas.microsoft.com/office/drawing/2014/main" val="20003"/>
                    </a:ext>
                  </a:extLst>
                </a:gridCol>
              </a:tblGrid>
              <a:tr h="1622857">
                <a:tc>
                  <a:txBody>
                    <a:bodyPr/>
                    <a:lstStyle/>
                    <a:p>
                      <a:pPr marL="0" marR="25400" lvl="0" indent="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12.3</a:t>
                      </a:r>
                      <a:endParaRPr sz="13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an ability to  identify and access</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sources  for new information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12.3.1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12.3.2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Source and comprehend  technical literature and other credible sources of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Analyze sourced technical and popular information for feasibility, viability,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sustainability, etc.</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523" name="Google Shape;523;p57"/>
          <p:cNvSpPr txBox="1"/>
          <p:nvPr/>
        </p:nvSpPr>
        <p:spPr>
          <a:xfrm>
            <a:off x="1025400" y="3264232"/>
            <a:ext cx="10141200" cy="1981535"/>
          </a:xfrm>
          <a:prstGeom prst="rect">
            <a:avLst/>
          </a:prstGeom>
          <a:noFill/>
          <a:ln>
            <a:noFill/>
          </a:ln>
        </p:spPr>
        <p:txBody>
          <a:bodyPr spcFirstLastPara="1" wrap="square" lIns="0" tIns="16933" rIns="0" bIns="0" anchor="t" anchorCtr="0">
            <a:noAutofit/>
          </a:bodyPr>
          <a:lstStyle/>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The above table can be used for most of the engineering programs. However, for Computer Science &amp;</a:t>
            </a:r>
            <a:endParaRPr sz="1467" i="1" dirty="0">
              <a:latin typeface="Arial"/>
              <a:ea typeface="Arial"/>
              <a:cs typeface="Arial"/>
              <a:sym typeface="Arial"/>
            </a:endParaRPr>
          </a:p>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Engineering/ Information Technology programs it requires some modifications.</a:t>
            </a:r>
            <a:endParaRPr sz="1467" i="1" dirty="0">
              <a:latin typeface="Arial"/>
              <a:ea typeface="Arial"/>
              <a:cs typeface="Arial"/>
              <a:sym typeface="Arial"/>
            </a:endParaRPr>
          </a:p>
          <a:p>
            <a:pPr marL="609585" marR="6773" indent="-397923">
              <a:lnSpc>
                <a:spcPct val="200000"/>
              </a:lnSpc>
              <a:buClr>
                <a:srgbClr val="231F20"/>
              </a:buClr>
              <a:buSzPts val="1100"/>
              <a:buFont typeface="Arial"/>
              <a:buChar char="●"/>
            </a:pPr>
            <a:r>
              <a:rPr lang="en" sz="1467" b="1" dirty="0">
                <a:solidFill>
                  <a:srgbClr val="231F20"/>
                </a:solidFill>
                <a:latin typeface="Arial"/>
                <a:ea typeface="Arial"/>
                <a:cs typeface="Arial"/>
                <a:sym typeface="Arial"/>
              </a:rPr>
              <a:t>A suggestive list of competencies and associated performance indicators for </a:t>
            </a:r>
            <a:r>
              <a:rPr lang="en" sz="1467" dirty="0">
                <a:solidFill>
                  <a:srgbClr val="231F20"/>
                </a:solidFill>
                <a:latin typeface="Arial"/>
                <a:ea typeface="Arial"/>
                <a:cs typeface="Arial"/>
                <a:sym typeface="Arial"/>
              </a:rPr>
              <a:t>Computer Science &amp;  Engineering/ Information Technology </a:t>
            </a:r>
            <a:r>
              <a:rPr lang="en" sz="1467" b="1" dirty="0">
                <a:solidFill>
                  <a:srgbClr val="231F20"/>
                </a:solidFill>
                <a:latin typeface="Arial"/>
                <a:ea typeface="Arial"/>
                <a:cs typeface="Arial"/>
                <a:sym typeface="Arial"/>
              </a:rPr>
              <a:t>Programs is given in Appendix- A.</a:t>
            </a:r>
            <a:endParaRPr sz="1467" dirty="0">
              <a:latin typeface="Arial"/>
              <a:ea typeface="Arial"/>
              <a:cs typeface="Arial"/>
              <a:sym typeface="Arial"/>
            </a:endParaRPr>
          </a:p>
        </p:txBody>
      </p:sp>
      <p:sp>
        <p:nvSpPr>
          <p:cNvPr id="524" name="Google Shape;524;p57"/>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6B44240-C03E-4526-ADD3-807D58859280}"/>
              </a:ext>
            </a:extLst>
          </p:cNvPr>
          <p:cNvSpPr>
            <a:spLocks noGrp="1"/>
          </p:cNvSpPr>
          <p:nvPr>
            <p:ph type="sldNum" sz="quarter" idx="12"/>
          </p:nvPr>
        </p:nvSpPr>
        <p:spPr/>
        <p:txBody>
          <a:bodyPr/>
          <a:lstStyle/>
          <a:p>
            <a:fld id="{71EC9CE2-5AEF-428F-9B76-4FE97200EC74}" type="slidenum">
              <a:rPr lang="en-IN" smtClean="0"/>
              <a:t>78</a:t>
            </a:fld>
            <a:endParaRPr lang="en-IN" dirty="0"/>
          </a:p>
        </p:txBody>
      </p:sp>
    </p:spTree>
    <p:extLst>
      <p:ext uri="{BB962C8B-B14F-4D97-AF65-F5344CB8AC3E}">
        <p14:creationId xmlns:p14="http://schemas.microsoft.com/office/powerpoint/2010/main" val="9299794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4" name="Google Shape;1204;p124"/>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207" name="Google Shape;1207;p124"/>
          <p:cNvSpPr/>
          <p:nvPr/>
        </p:nvSpPr>
        <p:spPr>
          <a:xfrm>
            <a:off x="-2650" y="207383"/>
            <a:ext cx="12197299" cy="940088"/>
          </a:xfrm>
          <a:custGeom>
            <a:avLst/>
            <a:gdLst/>
            <a:ahLst/>
            <a:cxnLst/>
            <a:rect l="l" t="t" r="r" b="b"/>
            <a:pathLst>
              <a:path w="7560309" h="684530" extrusionOk="0">
                <a:moveTo>
                  <a:pt x="7559992" y="0"/>
                </a:moveTo>
                <a:lnTo>
                  <a:pt x="0" y="0"/>
                </a:lnTo>
                <a:lnTo>
                  <a:pt x="0" y="683996"/>
                </a:lnTo>
                <a:lnTo>
                  <a:pt x="7559992" y="683996"/>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208" name="Google Shape;1208;p124"/>
          <p:cNvSpPr txBox="1">
            <a:spLocks noGrp="1"/>
          </p:cNvSpPr>
          <p:nvPr>
            <p:ph type="title"/>
          </p:nvPr>
        </p:nvSpPr>
        <p:spPr>
          <a:xfrm>
            <a:off x="759100" y="375433"/>
            <a:ext cx="4124400" cy="6040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pPr>
            <a:r>
              <a:rPr lang="en" sz="1867" b="1" dirty="0"/>
              <a:t>APPENDIX-D</a:t>
            </a:r>
            <a:endParaRPr sz="1867" b="1" dirty="0"/>
          </a:p>
          <a:p>
            <a:pPr marL="16933">
              <a:lnSpc>
                <a:spcPct val="110000"/>
              </a:lnSpc>
              <a:spcBef>
                <a:spcPts val="0"/>
              </a:spcBef>
            </a:pPr>
            <a:r>
              <a:rPr lang="en" sz="1867" b="1" dirty="0"/>
              <a:t>Sample Scoring Rubrics</a:t>
            </a:r>
            <a:endParaRPr sz="1867" b="1" dirty="0"/>
          </a:p>
        </p:txBody>
      </p:sp>
      <p:sp>
        <p:nvSpPr>
          <p:cNvPr id="1211" name="Google Shape;1211;p124"/>
          <p:cNvSpPr txBox="1"/>
          <p:nvPr/>
        </p:nvSpPr>
        <p:spPr>
          <a:xfrm>
            <a:off x="695267" y="1518100"/>
            <a:ext cx="7195200" cy="230400"/>
          </a:xfrm>
          <a:prstGeom prst="rect">
            <a:avLst/>
          </a:prstGeom>
          <a:noFill/>
          <a:ln>
            <a:noFill/>
          </a:ln>
        </p:spPr>
        <p:txBody>
          <a:bodyPr spcFirstLastPara="1" wrap="square" lIns="0" tIns="16933" rIns="0" bIns="0" anchor="t" anchorCtr="0">
            <a:noAutofit/>
          </a:bodyPr>
          <a:lstStyle/>
          <a:p>
            <a:r>
              <a:rPr lang="en" sz="1733" b="1" dirty="0"/>
              <a:t>RUBRICS FOR COMMUNICATION (WRITTEN &amp; ORAL)</a:t>
            </a:r>
            <a:endParaRPr sz="1733" b="1" dirty="0"/>
          </a:p>
        </p:txBody>
      </p:sp>
      <p:graphicFrame>
        <p:nvGraphicFramePr>
          <p:cNvPr id="1212" name="Google Shape;1212;p124"/>
          <p:cNvGraphicFramePr/>
          <p:nvPr>
            <p:extLst>
              <p:ext uri="{D42A27DB-BD31-4B8C-83A1-F6EECF244321}">
                <p14:modId xmlns:p14="http://schemas.microsoft.com/office/powerpoint/2010/main" val="878545061"/>
              </p:ext>
            </p:extLst>
          </p:nvPr>
        </p:nvGraphicFramePr>
        <p:xfrm>
          <a:off x="790169" y="1932981"/>
          <a:ext cx="10665301" cy="4080942"/>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Component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Proficient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Acceptable</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Needs Improvements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447963">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Written  Communication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well organized and  clearly written. The underlying</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logic is clearly articulated and  easy to follow. Words are chosen  that precisely express the intended  meaning and support reader  comprehension. Diagrams or  analyses enhance and clarify  presentation of ideas. Sentences  are grammatical and free from  spelling errors.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organized and clearly  written for the most part. In  some areas the logic or flow of  ideas is difficult to follow. Words  are well chosen with some  minor exceptions. Diagrams are  consistent with the text. Sentences  are mostly grammatical and only a  few spelling errors are present but  they do not hinder the reader.</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lacks an overall  organization. Reader has to make  considerable effort to understand  the underlying logic and flow  of ideas. Diagrams are absent  or inconsistent with the text.  Grammatical and spelling errors  make it difficult for the reader to  interpret the text in places.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350683">
                <a:tc>
                  <a:txBody>
                    <a:bodyPr/>
                    <a:lstStyle/>
                    <a:p>
                      <a:pPr marL="25400" marR="1143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Presentation  Visual Aids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readable and the  graphics highlight and support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mostly readable and  graphics reiterate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Slides contain errors and lack  a logical progression. Major  aspects of the analysis or  recommendations are absent.  Diagrams or graphics are absent  or confuse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13" name="Google Shape;1213;p124"/>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214" name="Google Shape;1214;p124"/>
          <p:cNvSpPr txBox="1"/>
          <p:nvPr/>
        </p:nvSpPr>
        <p:spPr>
          <a:xfrm>
            <a:off x="4343500" y="1241404"/>
            <a:ext cx="1752500" cy="274658"/>
          </a:xfrm>
          <a:prstGeom prst="rect">
            <a:avLst/>
          </a:prstGeom>
          <a:noFill/>
          <a:ln>
            <a:noFill/>
          </a:ln>
        </p:spPr>
        <p:txBody>
          <a:bodyPr spcFirstLastPara="1" wrap="square" lIns="121900" tIns="121900" rIns="121900" bIns="121900" anchor="ctr" anchorCtr="0">
            <a:noAutofit/>
          </a:bodyPr>
          <a:lstStyle/>
          <a:p>
            <a:endParaRPr sz="1400" dirty="0"/>
          </a:p>
        </p:txBody>
      </p:sp>
      <p:sp>
        <p:nvSpPr>
          <p:cNvPr id="2" name="Slide Number Placeholder 1">
            <a:extLst>
              <a:ext uri="{FF2B5EF4-FFF2-40B4-BE49-F238E27FC236}">
                <a16:creationId xmlns:a16="http://schemas.microsoft.com/office/drawing/2014/main" id="{D919E46B-B26D-4B08-8EC6-B77D18690123}"/>
              </a:ext>
            </a:extLst>
          </p:cNvPr>
          <p:cNvSpPr>
            <a:spLocks noGrp="1"/>
          </p:cNvSpPr>
          <p:nvPr>
            <p:ph type="sldNum" sz="quarter" idx="12"/>
          </p:nvPr>
        </p:nvSpPr>
        <p:spPr/>
        <p:txBody>
          <a:bodyPr/>
          <a:lstStyle/>
          <a:p>
            <a:fld id="{71EC9CE2-5AEF-428F-9B76-4FE97200EC74}" type="slidenum">
              <a:rPr lang="en-IN" smtClean="0"/>
              <a:t>79</a:t>
            </a:fld>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8940A1C6-424B-0BFC-4577-7C12C1E4906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BEE44B12-C1F1-4F31-B7DB-A18E43A6AE61}" type="slidenum">
              <a:rPr lang="en-US" altLang="en-US" sz="1200">
                <a:latin typeface="Arial" panose="020B0604020202020204" pitchFamily="34" charset="0"/>
              </a:rPr>
              <a:pPr algn="r" eaLnBrk="1" hangingPunct="1"/>
              <a:t>8</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54A1C034-0646-E0FE-3211-61977E6E1F8F}"/>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a:t>
            </a:r>
            <a:r>
              <a:rPr lang="en-US" sz="4000" dirty="0" err="1"/>
              <a:t>Educatioanl</a:t>
            </a:r>
            <a:r>
              <a:rPr lang="en-US" sz="4000" dirty="0"/>
              <a:t> Objectives (PEO):</a:t>
            </a:r>
            <a:br>
              <a:rPr lang="en-US" sz="4000" dirty="0"/>
            </a:br>
            <a:r>
              <a:rPr lang="en-US" sz="4000" dirty="0"/>
              <a:t>(Mechanical)</a:t>
            </a:r>
          </a:p>
        </p:txBody>
      </p:sp>
      <p:sp>
        <p:nvSpPr>
          <p:cNvPr id="8195" name="Rectangle 3">
            <a:extLst>
              <a:ext uri="{FF2B5EF4-FFF2-40B4-BE49-F238E27FC236}">
                <a16:creationId xmlns:a16="http://schemas.microsoft.com/office/drawing/2014/main" id="{FCBB3867-D1BC-6381-57B5-16D5A5EE30D7}"/>
              </a:ext>
            </a:extLst>
          </p:cNvPr>
          <p:cNvSpPr>
            <a:spLocks noGrp="1" noChangeArrowheads="1"/>
          </p:cNvSpPr>
          <p:nvPr>
            <p:ph type="body" idx="4294967295"/>
          </p:nvPr>
        </p:nvSpPr>
        <p:spPr>
          <a:xfrm>
            <a:off x="2438400" y="1773238"/>
            <a:ext cx="8229600" cy="4525962"/>
          </a:xfrm>
        </p:spPr>
        <p:txBody>
          <a:bodyPr/>
          <a:lstStyle/>
          <a:p>
            <a:pPr eaLnBrk="1" hangingPunct="1">
              <a:defRPr/>
            </a:pPr>
            <a:r>
              <a:rPr lang="en-US" dirty="0"/>
              <a:t>To develop technically competent mechanical engineers well-trained in basic principles so that they are able to adapt to technological advancement. </a:t>
            </a:r>
          </a:p>
          <a:p>
            <a:pPr eaLnBrk="1" hangingPunct="1">
              <a:defRPr/>
            </a:pPr>
            <a:r>
              <a:rPr lang="en-US" dirty="0"/>
              <a:t>To produce broad-minded mechanical engineers who are able to manage well in technology as well as in human relations.</a:t>
            </a:r>
          </a:p>
          <a:p>
            <a:pPr eaLnBrk="1" hangingPunct="1">
              <a:defRPr/>
            </a:pPr>
            <a:endParaRPr lang="en-US" dirty="0">
              <a:solidFill>
                <a:srgbClr val="66FFFF"/>
              </a:solidFill>
            </a:endParaRPr>
          </a:p>
        </p:txBody>
      </p:sp>
      <p:sp>
        <p:nvSpPr>
          <p:cNvPr id="2" name="Rectangle 1">
            <a:extLst>
              <a:ext uri="{FF2B5EF4-FFF2-40B4-BE49-F238E27FC236}">
                <a16:creationId xmlns:a16="http://schemas.microsoft.com/office/drawing/2014/main" id="{4AEE6470-22DC-407A-9A8F-765B17DDFAE3}"/>
              </a:ext>
            </a:extLst>
          </p:cNvPr>
          <p:cNvSpPr/>
          <p:nvPr/>
        </p:nvSpPr>
        <p:spPr>
          <a:xfrm>
            <a:off x="1233182" y="274638"/>
            <a:ext cx="9714451" cy="55483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1218"/>
        <p:cNvGrpSpPr/>
        <p:nvPr/>
      </p:nvGrpSpPr>
      <p:grpSpPr>
        <a:xfrm>
          <a:off x="0" y="0"/>
          <a:ext cx="0" cy="0"/>
          <a:chOff x="0" y="0"/>
          <a:chExt cx="0" cy="0"/>
        </a:xfrm>
      </p:grpSpPr>
      <p:sp>
        <p:nvSpPr>
          <p:cNvPr id="1221" name="Google Shape;1221;p12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224" name="Google Shape;1224;p125"/>
          <p:cNvGraphicFramePr/>
          <p:nvPr>
            <p:extLst>
              <p:ext uri="{D42A27DB-BD31-4B8C-83A1-F6EECF244321}">
                <p14:modId xmlns:p14="http://schemas.microsoft.com/office/powerpoint/2010/main" val="1757246501"/>
              </p:ext>
            </p:extLst>
          </p:nvPr>
        </p:nvGraphicFramePr>
        <p:xfrm>
          <a:off x="763351" y="1122447"/>
          <a:ext cx="10665301" cy="4500105"/>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Component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8041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Oral  Presentation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audible and fluent  on their topic, and do not rely  on notes to present or respond.  Speakers respond accurately  and appropriately to audience  questions and comments.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Speakers are mostly audible and  fluent on their topic, and require  minimal referral to notes. Speakers  respond to most questions  accurately and appropriately.</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often inaudible  or hesitant, often speaking in  incomplete sentences. Speakers  rely heavily on notes. Speakers  have difficulty responding clearly  and accurately to audience  questions.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413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 as indicated  by appropriate and meaningful  gestures (e.g., drawing hands  inward to convey contraction,  moving arms up to convey lift, etc.)  eye contact with audience, and  movement, demonstrates a high  level of comfort and connection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a slight tendency to repetitive  and distracting gestures (e.g.,  tapping a pen,  wringing hands,  waving arms, clenching fists, etc.)  and breaking eye contact with  audience, demonstrates a slight  discomfort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frequent, repetitive and distracting  gestures, little or no audience eye-  contact, and /or stiff posture and  movement, indicate a high degree  of discomfort interacting with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25" name="Google Shape;1225;p125"/>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43CC08D7-396D-4C50-8024-D0A959A38801}"/>
              </a:ext>
            </a:extLst>
          </p:cNvPr>
          <p:cNvSpPr>
            <a:spLocks noGrp="1"/>
          </p:cNvSpPr>
          <p:nvPr>
            <p:ph type="sldNum" sz="quarter" idx="12"/>
          </p:nvPr>
        </p:nvSpPr>
        <p:spPr/>
        <p:txBody>
          <a:bodyPr/>
          <a:lstStyle/>
          <a:p>
            <a:fld id="{71EC9CE2-5AEF-428F-9B76-4FE97200EC74}" type="slidenum">
              <a:rPr lang="en-IN" smtClean="0"/>
              <a:t>80</a:t>
            </a:fld>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1229"/>
        <p:cNvGrpSpPr/>
        <p:nvPr/>
      </p:nvGrpSpPr>
      <p:grpSpPr>
        <a:xfrm>
          <a:off x="0" y="0"/>
          <a:ext cx="0" cy="0"/>
          <a:chOff x="0" y="0"/>
          <a:chExt cx="0" cy="0"/>
        </a:xfrm>
      </p:grpSpPr>
      <p:sp>
        <p:nvSpPr>
          <p:cNvPr id="1231" name="Google Shape;1231;p126"/>
          <p:cNvSpPr txBox="1"/>
          <p:nvPr/>
        </p:nvSpPr>
        <p:spPr>
          <a:xfrm>
            <a:off x="742800" y="382467"/>
            <a:ext cx="8330400" cy="286000"/>
          </a:xfrm>
          <a:prstGeom prst="rect">
            <a:avLst/>
          </a:prstGeom>
          <a:noFill/>
          <a:ln>
            <a:noFill/>
          </a:ln>
        </p:spPr>
        <p:txBody>
          <a:bodyPr spcFirstLastPara="1" wrap="square" lIns="0" tIns="16933" rIns="0" bIns="0" anchor="t" anchorCtr="0">
            <a:noAutofit/>
          </a:bodyPr>
          <a:lstStyle/>
          <a:p>
            <a:r>
              <a:rPr lang="en" sz="1733" b="1" dirty="0"/>
              <a:t>RUBRICS FOR ASSESSMENT OF DESIGN PROJECTS</a:t>
            </a:r>
            <a:endParaRPr sz="1733" b="1" dirty="0"/>
          </a:p>
        </p:txBody>
      </p:sp>
      <p:graphicFrame>
        <p:nvGraphicFramePr>
          <p:cNvPr id="1232" name="Google Shape;1232;p126"/>
          <p:cNvGraphicFramePr/>
          <p:nvPr>
            <p:extLst>
              <p:ext uri="{D42A27DB-BD31-4B8C-83A1-F6EECF244321}">
                <p14:modId xmlns:p14="http://schemas.microsoft.com/office/powerpoint/2010/main" val="1994776135"/>
              </p:ext>
            </p:extLst>
          </p:nvPr>
        </p:nvGraphicFramePr>
        <p:xfrm>
          <a:off x="658768" y="1105966"/>
          <a:ext cx="10874468" cy="4780262"/>
        </p:xfrm>
        <a:graphic>
          <a:graphicData uri="http://schemas.openxmlformats.org/drawingml/2006/table">
            <a:tbl>
              <a:tblPr firstRow="1" bandRow="1">
                <a:noFill/>
              </a:tblPr>
              <a:tblGrid>
                <a:gridCol w="1580267">
                  <a:extLst>
                    <a:ext uri="{9D8B030D-6E8A-4147-A177-3AD203B41FA5}">
                      <a16:colId xmlns:a16="http://schemas.microsoft.com/office/drawing/2014/main" val="20000"/>
                    </a:ext>
                  </a:extLst>
                </a:gridCol>
                <a:gridCol w="3098067">
                  <a:extLst>
                    <a:ext uri="{9D8B030D-6E8A-4147-A177-3AD203B41FA5}">
                      <a16:colId xmlns:a16="http://schemas.microsoft.com/office/drawing/2014/main" val="20001"/>
                    </a:ext>
                  </a:extLst>
                </a:gridCol>
                <a:gridCol w="3098067">
                  <a:extLst>
                    <a:ext uri="{9D8B030D-6E8A-4147-A177-3AD203B41FA5}">
                      <a16:colId xmlns:a16="http://schemas.microsoft.com/office/drawing/2014/main" val="20002"/>
                    </a:ext>
                  </a:extLst>
                </a:gridCol>
                <a:gridCol w="30980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108957">
                <a:tc>
                  <a:txBody>
                    <a:bodyPr/>
                    <a:lstStyle/>
                    <a:p>
                      <a:pPr marL="25400" marR="152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Purpose of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Does not clearly explain the  intended outcome of the  project  or provides little information about  the problem that was being solved,  the need being met, or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description of the  intended outcome of the  project  which includes information about  the problem that was being solved  or the need being met, and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detailed intended  outcome of the project which  includes information about the  problem that was being solved or  the need being met, and clearly  articulates the reasons and  decision-making process used to  select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Research</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Lacks awareness of similar work  done by others in an unacceptable  literary form</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Reflects awareness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•Reflects thorough understanding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Choices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Lacks justification of choices with  little or no references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Justifies choices made with  reference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Demonstrates sophisticated  justification of choices with  reference to functional, aesthetic,  social, economic, or environmental  consideration</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CFF65BD-6EC9-4CD8-9B61-A0F73A4E055F}"/>
              </a:ext>
            </a:extLst>
          </p:cNvPr>
          <p:cNvSpPr>
            <a:spLocks noGrp="1"/>
          </p:cNvSpPr>
          <p:nvPr>
            <p:ph type="sldNum" sz="quarter" idx="12"/>
          </p:nvPr>
        </p:nvSpPr>
        <p:spPr/>
        <p:txBody>
          <a:bodyPr/>
          <a:lstStyle/>
          <a:p>
            <a:fld id="{71EC9CE2-5AEF-428F-9B76-4FE97200EC74}" type="slidenum">
              <a:rPr lang="en-IN" smtClean="0"/>
              <a:t>81</a:t>
            </a:fld>
            <a:endParaRPr lang="en-IN"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graphicFrame>
        <p:nvGraphicFramePr>
          <p:cNvPr id="1239" name="Google Shape;1239;p127"/>
          <p:cNvGraphicFramePr/>
          <p:nvPr>
            <p:extLst>
              <p:ext uri="{D42A27DB-BD31-4B8C-83A1-F6EECF244321}">
                <p14:modId xmlns:p14="http://schemas.microsoft.com/office/powerpoint/2010/main" val="536149063"/>
              </p:ext>
            </p:extLst>
          </p:nvPr>
        </p:nvGraphicFramePr>
        <p:xfrm>
          <a:off x="744401" y="956999"/>
          <a:ext cx="10703201" cy="4450819"/>
        </p:xfrm>
        <a:graphic>
          <a:graphicData uri="http://schemas.openxmlformats.org/drawingml/2006/table">
            <a:tbl>
              <a:tblPr firstRow="1" bandRow="1">
                <a:noFill/>
              </a:tblPr>
              <a:tblGrid>
                <a:gridCol w="1555400">
                  <a:extLst>
                    <a:ext uri="{9D8B030D-6E8A-4147-A177-3AD203B41FA5}">
                      <a16:colId xmlns:a16="http://schemas.microsoft.com/office/drawing/2014/main" val="20000"/>
                    </a:ext>
                  </a:extLst>
                </a:gridCol>
                <a:gridCol w="3049267">
                  <a:extLst>
                    <a:ext uri="{9D8B030D-6E8A-4147-A177-3AD203B41FA5}">
                      <a16:colId xmlns:a16="http://schemas.microsoft.com/office/drawing/2014/main" val="20001"/>
                    </a:ext>
                  </a:extLst>
                </a:gridCol>
                <a:gridCol w="3049267">
                  <a:extLst>
                    <a:ext uri="{9D8B030D-6E8A-4147-A177-3AD203B41FA5}">
                      <a16:colId xmlns:a16="http://schemas.microsoft.com/office/drawing/2014/main" val="20002"/>
                    </a:ext>
                  </a:extLst>
                </a:gridCol>
                <a:gridCol w="30492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945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Only one design presented or  clearly infeasible alternative given.  Serious deficiencies in exploring  and identifying 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Alternative approaches identified to some degree.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Final design achieved after review  of reasonable alternatives.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Application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application of  engineering principles yielding  unreasonable solution.</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Serious deficiencies in proper  selection and use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Effective application of engineering  principles resulting in reasonable  solution.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Critical selection and application  of engineering principles ensuring  reasonable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5849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Final Design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Not capable of achieving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Design meets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Design meets or exceeds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889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Interpretation of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conclusions  based on achieved results. Serious  deficiencies in support for stated  conclusions.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Sound conclusions reached based  on achieved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Insightful, supported conclusions  and recommendations.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A2EBCFF2-216D-45C4-8A56-0E749C11D51D}"/>
              </a:ext>
            </a:extLst>
          </p:cNvPr>
          <p:cNvSpPr>
            <a:spLocks noGrp="1"/>
          </p:cNvSpPr>
          <p:nvPr>
            <p:ph type="sldNum" sz="quarter" idx="12"/>
          </p:nvPr>
        </p:nvSpPr>
        <p:spPr/>
        <p:txBody>
          <a:bodyPr/>
          <a:lstStyle/>
          <a:p>
            <a:fld id="{71EC9CE2-5AEF-428F-9B76-4FE97200EC74}" type="slidenum">
              <a:rPr lang="en-IN" smtClean="0"/>
              <a:t>82</a:t>
            </a:fld>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306"/>
        <p:cNvGrpSpPr/>
        <p:nvPr/>
      </p:nvGrpSpPr>
      <p:grpSpPr>
        <a:xfrm>
          <a:off x="0" y="0"/>
          <a:ext cx="0" cy="0"/>
          <a:chOff x="0" y="0"/>
          <a:chExt cx="0" cy="0"/>
        </a:xfrm>
      </p:grpSpPr>
      <p:sp>
        <p:nvSpPr>
          <p:cNvPr id="1309" name="Google Shape;1309;p13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312" name="Google Shape;1312;p133"/>
          <p:cNvSpPr txBox="1"/>
          <p:nvPr/>
        </p:nvSpPr>
        <p:spPr>
          <a:xfrm>
            <a:off x="717167" y="445533"/>
            <a:ext cx="5202400" cy="674800"/>
          </a:xfrm>
          <a:prstGeom prst="rect">
            <a:avLst/>
          </a:prstGeom>
          <a:noFill/>
          <a:ln>
            <a:noFill/>
          </a:ln>
        </p:spPr>
        <p:txBody>
          <a:bodyPr spcFirstLastPara="1" wrap="square" lIns="0" tIns="112600" rIns="0" bIns="0" anchor="t" anchorCtr="0">
            <a:noAutofit/>
          </a:bodyPr>
          <a:lstStyle/>
          <a:p>
            <a:pPr marL="16933"/>
            <a:endParaRPr sz="1333" dirty="0">
              <a:latin typeface="Arial"/>
              <a:ea typeface="Arial"/>
              <a:cs typeface="Arial"/>
              <a:sym typeface="Arial"/>
            </a:endParaRPr>
          </a:p>
          <a:p>
            <a:pPr marL="16933">
              <a:spcBef>
                <a:spcPts val="753"/>
              </a:spcBef>
            </a:pPr>
            <a:r>
              <a:rPr lang="en" sz="1600" b="1" dirty="0">
                <a:latin typeface="Arial"/>
                <a:ea typeface="Arial"/>
                <a:cs typeface="Arial"/>
                <a:sym typeface="Arial"/>
              </a:rPr>
              <a:t>RUBRICS FOR REVIEW</a:t>
            </a:r>
            <a:r>
              <a:rPr lang="en" sz="1600" b="1" dirty="0"/>
              <a:t> </a:t>
            </a:r>
            <a:r>
              <a:rPr lang="en" sz="1600" b="1" dirty="0">
                <a:latin typeface="Arial"/>
                <a:ea typeface="Arial"/>
                <a:cs typeface="Arial"/>
                <a:sym typeface="Arial"/>
              </a:rPr>
              <a:t>– III</a:t>
            </a:r>
            <a:endParaRPr sz="1600" b="1" dirty="0"/>
          </a:p>
        </p:txBody>
      </p:sp>
      <p:graphicFrame>
        <p:nvGraphicFramePr>
          <p:cNvPr id="1313" name="Google Shape;1313;p133"/>
          <p:cNvGraphicFramePr/>
          <p:nvPr>
            <p:extLst>
              <p:ext uri="{D42A27DB-BD31-4B8C-83A1-F6EECF244321}">
                <p14:modId xmlns:p14="http://schemas.microsoft.com/office/powerpoint/2010/main" val="613571506"/>
              </p:ext>
            </p:extLst>
          </p:nvPr>
        </p:nvGraphicFramePr>
        <p:xfrm>
          <a:off x="717167" y="1377358"/>
          <a:ext cx="10738301" cy="3505758"/>
        </p:xfrm>
        <a:graphic>
          <a:graphicData uri="http://schemas.openxmlformats.org/drawingml/2006/table">
            <a:tbl>
              <a:tblPr firstRow="1" bandRow="1">
                <a:noFill/>
              </a:tblPr>
              <a:tblGrid>
                <a:gridCol w="758767">
                  <a:extLst>
                    <a:ext uri="{9D8B030D-6E8A-4147-A177-3AD203B41FA5}">
                      <a16:colId xmlns:a16="http://schemas.microsoft.com/office/drawing/2014/main" val="20000"/>
                    </a:ext>
                  </a:extLst>
                </a:gridCol>
                <a:gridCol w="1926267">
                  <a:extLst>
                    <a:ext uri="{9D8B030D-6E8A-4147-A177-3AD203B41FA5}">
                      <a16:colId xmlns:a16="http://schemas.microsoft.com/office/drawing/2014/main" val="20001"/>
                    </a:ext>
                  </a:extLst>
                </a:gridCol>
                <a:gridCol w="700100">
                  <a:extLst>
                    <a:ext uri="{9D8B030D-6E8A-4147-A177-3AD203B41FA5}">
                      <a16:colId xmlns:a16="http://schemas.microsoft.com/office/drawing/2014/main" val="20002"/>
                    </a:ext>
                  </a:extLst>
                </a:gridCol>
                <a:gridCol w="1458900">
                  <a:extLst>
                    <a:ext uri="{9D8B030D-6E8A-4147-A177-3AD203B41FA5}">
                      <a16:colId xmlns:a16="http://schemas.microsoft.com/office/drawing/2014/main" val="20003"/>
                    </a:ext>
                  </a:extLst>
                </a:gridCol>
                <a:gridCol w="1458900">
                  <a:extLst>
                    <a:ext uri="{9D8B030D-6E8A-4147-A177-3AD203B41FA5}">
                      <a16:colId xmlns:a16="http://schemas.microsoft.com/office/drawing/2014/main" val="20004"/>
                    </a:ext>
                  </a:extLst>
                </a:gridCol>
                <a:gridCol w="1517567">
                  <a:extLst>
                    <a:ext uri="{9D8B030D-6E8A-4147-A177-3AD203B41FA5}">
                      <a16:colId xmlns:a16="http://schemas.microsoft.com/office/drawing/2014/main" val="20005"/>
                    </a:ext>
                  </a:extLst>
                </a:gridCol>
                <a:gridCol w="1458900">
                  <a:extLst>
                    <a:ext uri="{9D8B030D-6E8A-4147-A177-3AD203B41FA5}">
                      <a16:colId xmlns:a16="http://schemas.microsoft.com/office/drawing/2014/main" val="20006"/>
                    </a:ext>
                  </a:extLst>
                </a:gridCol>
                <a:gridCol w="1458900">
                  <a:extLst>
                    <a:ext uri="{9D8B030D-6E8A-4147-A177-3AD203B41FA5}">
                      <a16:colId xmlns:a16="http://schemas.microsoft.com/office/drawing/2014/main" val="20007"/>
                    </a:ext>
                  </a:extLst>
                </a:gridCol>
              </a:tblGrid>
              <a:tr h="529756">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Code</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Marks</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127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Very Poor  Up to 20%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762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Poor  Up to 40%</a:t>
                      </a:r>
                      <a:endParaRPr sz="1200" u="none" strike="noStrike" cap="none" dirty="0">
                        <a:latin typeface="Arial"/>
                        <a:ea typeface="Arial"/>
                        <a:cs typeface="Arial"/>
                        <a:sym typeface="Arial"/>
                      </a:endParaRPr>
                    </a:p>
                  </a:txBody>
                  <a:tcPr marL="0" marR="0" marT="15067" marB="0" anchor="ctr">
                    <a:noFill/>
                  </a:tcPr>
                </a:tc>
                <a:tc>
                  <a:txBody>
                    <a:bodyPr/>
                    <a:lstStyle/>
                    <a:p>
                      <a:pPr marL="101600" marR="1016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Average  Up to 60%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635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Good  Up to 80%</a:t>
                      </a:r>
                      <a:endParaRPr sz="1200" u="none" strike="noStrike" cap="none" dirty="0">
                        <a:latin typeface="Arial"/>
                        <a:ea typeface="Arial"/>
                        <a:cs typeface="Arial"/>
                        <a:sym typeface="Arial"/>
                      </a:endParaRPr>
                    </a:p>
                  </a:txBody>
                  <a:tcPr marL="0" marR="0" marT="15067" marB="0" anchor="ctr">
                    <a:noFill/>
                  </a:tcPr>
                </a:tc>
                <a:tc>
                  <a:txBody>
                    <a:bodyPr/>
                    <a:lstStyle/>
                    <a:p>
                      <a:pPr marL="76200" marR="762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Very good  Up to 100%</a:t>
                      </a:r>
                      <a:endParaRPr sz="12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35068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10.2.2</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oral  presentations to  technical and non-  technical audiences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Could not  deliver effective  presentations.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Could not</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deliver  presentation,  but presentation  was prepared  and attempted.</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Able to deliver  fair presentation  but not able to  answer to the  audiences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presentations  but able to  answer partially  to the audience  queries.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 and  able to answer  all queries of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2500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9.3.1</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 results as a  team, with smooth  integration of  contributions from all  individual efforts – GA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No Contribution  from an  individual to a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Contributions  from an  individual to a  team is minimal</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Contributions  from an  individual to a  team is moderate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 contribution  from an  individual to a  team is good  but not well groomed in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1270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  from an  individual to a  team is good  and results in an  integrated team  presentation.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314" name="Google Shape;1314;p133"/>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315" name="Google Shape;1315;p133"/>
          <p:cNvSpPr txBox="1"/>
          <p:nvPr/>
        </p:nvSpPr>
        <p:spPr>
          <a:xfrm>
            <a:off x="737676" y="3360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6" name="Google Shape;1316;p133"/>
          <p:cNvSpPr txBox="1"/>
          <p:nvPr/>
        </p:nvSpPr>
        <p:spPr>
          <a:xfrm>
            <a:off x="2801383" y="3360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1317" name="Google Shape;1317;p133"/>
          <p:cNvSpPr txBox="1"/>
          <p:nvPr/>
        </p:nvSpPr>
        <p:spPr>
          <a:xfrm>
            <a:off x="737676" y="60722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8" name="Google Shape;1318;p133"/>
          <p:cNvSpPr txBox="1"/>
          <p:nvPr/>
        </p:nvSpPr>
        <p:spPr>
          <a:xfrm>
            <a:off x="2734083" y="60722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DC467BE-9904-4D1F-B359-A12CB77FD8F6}"/>
              </a:ext>
            </a:extLst>
          </p:cNvPr>
          <p:cNvSpPr>
            <a:spLocks noGrp="1"/>
          </p:cNvSpPr>
          <p:nvPr>
            <p:ph type="sldNum" sz="quarter" idx="12"/>
          </p:nvPr>
        </p:nvSpPr>
        <p:spPr/>
        <p:txBody>
          <a:bodyPr/>
          <a:lstStyle/>
          <a:p>
            <a:fld id="{71EC9CE2-5AEF-428F-9B76-4FE97200EC74}" type="slidenum">
              <a:rPr lang="en-IN" smtClean="0"/>
              <a:t>83</a:t>
            </a:fld>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29A9-A25F-46FF-BCF2-CE44276A0CF5}"/>
              </a:ext>
            </a:extLst>
          </p:cNvPr>
          <p:cNvSpPr>
            <a:spLocks noGrp="1"/>
          </p:cNvSpPr>
          <p:nvPr>
            <p:ph type="title"/>
          </p:nvPr>
        </p:nvSpPr>
        <p:spPr>
          <a:xfrm>
            <a:off x="838200" y="365125"/>
            <a:ext cx="10515600" cy="402519"/>
          </a:xfrm>
        </p:spPr>
        <p:txBody>
          <a:bodyPr>
            <a:normAutofit fontScale="90000"/>
          </a:bodyPr>
          <a:lstStyle/>
          <a:p>
            <a:r>
              <a:rPr lang="en-US" dirty="0"/>
              <a:t>	Procedure for CO attainment calculation</a:t>
            </a:r>
            <a:endParaRPr lang="en-IN" dirty="0"/>
          </a:p>
        </p:txBody>
      </p:sp>
      <p:sp>
        <p:nvSpPr>
          <p:cNvPr id="3" name="Content Placeholder 2">
            <a:extLst>
              <a:ext uri="{FF2B5EF4-FFF2-40B4-BE49-F238E27FC236}">
                <a16:creationId xmlns:a16="http://schemas.microsoft.com/office/drawing/2014/main" id="{F4CA21FC-AD02-4F27-8E8E-A8004B90BB23}"/>
              </a:ext>
            </a:extLst>
          </p:cNvPr>
          <p:cNvSpPr>
            <a:spLocks noGrp="1"/>
          </p:cNvSpPr>
          <p:nvPr>
            <p:ph idx="1"/>
          </p:nvPr>
        </p:nvSpPr>
        <p:spPr>
          <a:xfrm>
            <a:off x="838200" y="876652"/>
            <a:ext cx="10515600" cy="5806370"/>
          </a:xfrm>
          <a:noFill/>
        </p:spPr>
        <p:txBody>
          <a:bodyPr>
            <a:normAutofit/>
          </a:bodyPr>
          <a:lstStyle/>
          <a:p>
            <a:pPr marL="0" indent="0">
              <a:buNone/>
            </a:pPr>
            <a:endParaRPr lang="en-US" dirty="0"/>
          </a:p>
          <a:p>
            <a:pPr marL="0" indent="0">
              <a:buNone/>
            </a:pPr>
            <a:endParaRPr lang="en-IN" dirty="0"/>
          </a:p>
          <a:p>
            <a:pPr marL="0" indent="0">
              <a:buNone/>
            </a:pPr>
            <a:endParaRPr lang="en-IN" dirty="0"/>
          </a:p>
          <a:p>
            <a:pPr marL="0" indent="0">
              <a:buNone/>
            </a:pPr>
            <a:r>
              <a:rPr lang="en-IN" dirty="0"/>
              <a:t>          Exam questions          CO- PI-BL   </a:t>
            </a:r>
          </a:p>
          <a:p>
            <a:pPr marL="0" indent="0">
              <a:buNone/>
            </a:pPr>
            <a:endParaRPr lang="en-IN" dirty="0"/>
          </a:p>
          <a:p>
            <a:pPr marL="0" indent="0">
              <a:buNone/>
            </a:pPr>
            <a:endParaRPr lang="en-IN" dirty="0"/>
          </a:p>
          <a:p>
            <a:pPr marL="0" indent="0">
              <a:buNone/>
            </a:pPr>
            <a:r>
              <a:rPr lang="en-IN" dirty="0"/>
              <a:t>						evaluated</a:t>
            </a:r>
          </a:p>
          <a:p>
            <a:pPr marL="0" indent="0">
              <a:buNone/>
            </a:pPr>
            <a:r>
              <a:rPr lang="en-IN" dirty="0"/>
              <a:t>						answer scripts  </a:t>
            </a:r>
          </a:p>
          <a:p>
            <a:pPr marL="0" indent="0">
              <a:buNone/>
            </a:pPr>
            <a:r>
              <a:rPr lang="en-IN" dirty="0"/>
              <a:t>									 Rubrics</a:t>
            </a:r>
          </a:p>
          <a:p>
            <a:pPr marL="0" indent="0">
              <a:buNone/>
            </a:pPr>
            <a:endParaRPr lang="en-IN" dirty="0"/>
          </a:p>
          <a:p>
            <a:pPr marL="0" indent="0">
              <a:buNone/>
            </a:pPr>
            <a:r>
              <a:rPr lang="en-IN" dirty="0"/>
              <a:t>						                           CO -attainment           </a:t>
            </a:r>
          </a:p>
        </p:txBody>
      </p:sp>
      <p:sp>
        <p:nvSpPr>
          <p:cNvPr id="5" name="Rectangle 4">
            <a:extLst>
              <a:ext uri="{FF2B5EF4-FFF2-40B4-BE49-F238E27FC236}">
                <a16:creationId xmlns:a16="http://schemas.microsoft.com/office/drawing/2014/main" id="{C782E9E2-9EAD-4E73-AFA8-E336275BF4E3}"/>
              </a:ext>
            </a:extLst>
          </p:cNvPr>
          <p:cNvSpPr/>
          <p:nvPr/>
        </p:nvSpPr>
        <p:spPr>
          <a:xfrm>
            <a:off x="1535289" y="2257778"/>
            <a:ext cx="2472267" cy="993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4771D219-BEEC-4A34-B657-09EE566914DD}"/>
              </a:ext>
            </a:extLst>
          </p:cNvPr>
          <p:cNvSpPr/>
          <p:nvPr/>
        </p:nvSpPr>
        <p:spPr>
          <a:xfrm flipH="1">
            <a:off x="4704640" y="2178756"/>
            <a:ext cx="1504247" cy="891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C2198765-90E1-48D8-8A7B-19C56840872C}"/>
              </a:ext>
            </a:extLst>
          </p:cNvPr>
          <p:cNvSpPr/>
          <p:nvPr/>
        </p:nvSpPr>
        <p:spPr>
          <a:xfrm>
            <a:off x="6378222" y="3860800"/>
            <a:ext cx="2178756" cy="1061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A385AC88-B48E-4934-B9EF-526876EF1CBD}"/>
              </a:ext>
            </a:extLst>
          </p:cNvPr>
          <p:cNvSpPr/>
          <p:nvPr/>
        </p:nvSpPr>
        <p:spPr>
          <a:xfrm>
            <a:off x="9200444" y="4775200"/>
            <a:ext cx="1343378" cy="801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720E98BC-9BAE-41F1-9B3C-FCF100B53691}"/>
              </a:ext>
            </a:extLst>
          </p:cNvPr>
          <p:cNvSpPr/>
          <p:nvPr/>
        </p:nvSpPr>
        <p:spPr>
          <a:xfrm>
            <a:off x="8556978" y="5981348"/>
            <a:ext cx="2246489" cy="5041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5" name="Straight Arrow Connector 14">
            <a:extLst>
              <a:ext uri="{FF2B5EF4-FFF2-40B4-BE49-F238E27FC236}">
                <a16:creationId xmlns:a16="http://schemas.microsoft.com/office/drawing/2014/main" id="{5FB80184-ED80-49DA-ACAD-F70091C33B67}"/>
              </a:ext>
            </a:extLst>
          </p:cNvPr>
          <p:cNvCxnSpPr/>
          <p:nvPr/>
        </p:nvCxnSpPr>
        <p:spPr>
          <a:xfrm>
            <a:off x="8556978" y="4199467"/>
            <a:ext cx="1456266" cy="5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62703-6EA2-4119-BC12-8770A5F4E3D2}"/>
              </a:ext>
            </a:extLst>
          </p:cNvPr>
          <p:cNvCxnSpPr/>
          <p:nvPr/>
        </p:nvCxnSpPr>
        <p:spPr>
          <a:xfrm>
            <a:off x="9872133" y="5576711"/>
            <a:ext cx="0" cy="404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C53931-FB68-4D8A-BA8E-10962FD9C3F3}"/>
              </a:ext>
            </a:extLst>
          </p:cNvPr>
          <p:cNvCxnSpPr/>
          <p:nvPr/>
        </p:nvCxnSpPr>
        <p:spPr>
          <a:xfrm>
            <a:off x="4007556" y="2624667"/>
            <a:ext cx="6970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8C2FBAD-B0F1-442F-AD5E-350EEEE9E309}"/>
              </a:ext>
            </a:extLst>
          </p:cNvPr>
          <p:cNvCxnSpPr/>
          <p:nvPr/>
        </p:nvCxnSpPr>
        <p:spPr>
          <a:xfrm>
            <a:off x="6208887" y="2624667"/>
            <a:ext cx="1258713" cy="1236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D05735F-4FA9-4F52-BF24-1EB1D6E4C5FA}"/>
              </a:ext>
            </a:extLst>
          </p:cNvPr>
          <p:cNvSpPr>
            <a:spLocks noGrp="1"/>
          </p:cNvSpPr>
          <p:nvPr>
            <p:ph type="sldNum" sz="quarter" idx="12"/>
          </p:nvPr>
        </p:nvSpPr>
        <p:spPr/>
        <p:txBody>
          <a:bodyPr/>
          <a:lstStyle/>
          <a:p>
            <a:fld id="{71EC9CE2-5AEF-428F-9B76-4FE97200EC74}" type="slidenum">
              <a:rPr lang="en-IN" smtClean="0"/>
              <a:t>84</a:t>
            </a:fld>
            <a:endParaRPr lang="en-IN" dirty="0"/>
          </a:p>
        </p:txBody>
      </p:sp>
    </p:spTree>
    <p:extLst>
      <p:ext uri="{BB962C8B-B14F-4D97-AF65-F5344CB8AC3E}">
        <p14:creationId xmlns:p14="http://schemas.microsoft.com/office/powerpoint/2010/main" val="24707848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262D-1305-4297-85AE-DDF037A7137A}"/>
              </a:ext>
            </a:extLst>
          </p:cNvPr>
          <p:cNvSpPr>
            <a:spLocks noGrp="1"/>
          </p:cNvSpPr>
          <p:nvPr>
            <p:ph type="title"/>
          </p:nvPr>
        </p:nvSpPr>
        <p:spPr>
          <a:xfrm>
            <a:off x="838200" y="136525"/>
            <a:ext cx="10515600" cy="463550"/>
          </a:xfrm>
          <a:effectLst>
            <a:outerShdw blurRad="50800" dist="50800" dir="5400000" algn="ctr" rotWithShape="0">
              <a:schemeClr val="bg1"/>
            </a:outerShdw>
          </a:effectLst>
        </p:spPr>
        <p:txBody>
          <a:bodyPr>
            <a:normAutofit fontScale="90000"/>
          </a:bodyPr>
          <a:lstStyle/>
          <a:p>
            <a:r>
              <a:rPr lang="en-US" dirty="0"/>
              <a:t> 		</a:t>
            </a:r>
            <a:r>
              <a:rPr lang="en-US" sz="4000" dirty="0"/>
              <a:t>CO attainment calculation</a:t>
            </a:r>
            <a:endParaRPr lang="en-IN" dirty="0"/>
          </a:p>
        </p:txBody>
      </p:sp>
      <p:pic>
        <p:nvPicPr>
          <p:cNvPr id="5" name="Content Placeholder 4">
            <a:extLst>
              <a:ext uri="{FF2B5EF4-FFF2-40B4-BE49-F238E27FC236}">
                <a16:creationId xmlns:a16="http://schemas.microsoft.com/office/drawing/2014/main" id="{1386CC6C-08E0-4925-8179-04AA7B7844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075"/>
            <a:ext cx="11883595" cy="6121400"/>
          </a:xfrm>
          <a:effectLst>
            <a:outerShdw blurRad="50800" dist="50800" dir="5400000" algn="ctr" rotWithShape="0">
              <a:schemeClr val="bg1"/>
            </a:outerShdw>
          </a:effectLst>
        </p:spPr>
      </p:pic>
    </p:spTree>
    <p:extLst>
      <p:ext uri="{BB962C8B-B14F-4D97-AF65-F5344CB8AC3E}">
        <p14:creationId xmlns:p14="http://schemas.microsoft.com/office/powerpoint/2010/main" val="20500697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1EF5-5BC3-4DBE-B767-536FEE48D8D7}"/>
              </a:ext>
            </a:extLst>
          </p:cNvPr>
          <p:cNvSpPr>
            <a:spLocks noGrp="1"/>
          </p:cNvSpPr>
          <p:nvPr>
            <p:ph type="title"/>
          </p:nvPr>
        </p:nvSpPr>
        <p:spPr>
          <a:xfrm>
            <a:off x="838200" y="365126"/>
            <a:ext cx="10515600" cy="315912"/>
          </a:xfrm>
        </p:spPr>
        <p:txBody>
          <a:bodyPr>
            <a:normAutofit fontScale="90000"/>
          </a:bodyPr>
          <a:lstStyle/>
          <a:p>
            <a:r>
              <a:rPr lang="en-US" dirty="0"/>
              <a:t>	Procedure for PO attainment calculation</a:t>
            </a:r>
            <a:endParaRPr lang="en-IN" dirty="0"/>
          </a:p>
        </p:txBody>
      </p:sp>
      <p:sp>
        <p:nvSpPr>
          <p:cNvPr id="3" name="Content Placeholder 2">
            <a:extLst>
              <a:ext uri="{FF2B5EF4-FFF2-40B4-BE49-F238E27FC236}">
                <a16:creationId xmlns:a16="http://schemas.microsoft.com/office/drawing/2014/main" id="{928E0994-5DC2-46B2-9495-8BA6D4E2EC13}"/>
              </a:ext>
            </a:extLst>
          </p:cNvPr>
          <p:cNvSpPr>
            <a:spLocks noGrp="1"/>
          </p:cNvSpPr>
          <p:nvPr>
            <p:ph idx="1"/>
          </p:nvPr>
        </p:nvSpPr>
        <p:spPr>
          <a:xfrm>
            <a:off x="984956" y="877357"/>
            <a:ext cx="10515600" cy="5715353"/>
          </a:xfrm>
        </p:spPr>
        <p:txBody>
          <a:bodyPr/>
          <a:lstStyle/>
          <a:p>
            <a:pPr marL="0" indent="0">
              <a:buNone/>
            </a:pPr>
            <a:endParaRPr lang="en-US" dirty="0"/>
          </a:p>
          <a:p>
            <a:pPr marL="0" indent="0">
              <a:buNone/>
            </a:pPr>
            <a:r>
              <a:rPr lang="en-IN" dirty="0"/>
              <a:t>									</a:t>
            </a:r>
            <a:r>
              <a:rPr lang="en-IN" sz="2000" b="1" dirty="0"/>
              <a:t>CO-PO </a:t>
            </a:r>
          </a:p>
          <a:p>
            <a:pPr marL="0" indent="0">
              <a:buNone/>
            </a:pPr>
            <a:r>
              <a:rPr lang="en-IN" sz="2000" b="1" dirty="0"/>
              <a:t>									articulation matrix</a:t>
            </a:r>
          </a:p>
          <a:p>
            <a:pPr marL="0" indent="0">
              <a:buNone/>
            </a:pPr>
            <a:r>
              <a:rPr lang="en-IN" dirty="0"/>
              <a:t>     									--, 1,2,3     </a:t>
            </a:r>
          </a:p>
          <a:p>
            <a:pPr marL="0" indent="0">
              <a:buNone/>
            </a:pPr>
            <a:r>
              <a:rPr lang="en-IN" dirty="0"/>
              <a:t>   </a:t>
            </a:r>
          </a:p>
          <a:p>
            <a:pPr marL="0" indent="0">
              <a:buNone/>
            </a:pPr>
            <a:r>
              <a:rPr lang="en-IN" dirty="0"/>
              <a:t>  </a:t>
            </a:r>
            <a:r>
              <a:rPr lang="en-IN" sz="2400" dirty="0"/>
              <a:t>CO assessments (1,2,3</a:t>
            </a:r>
            <a:r>
              <a:rPr lang="en-IN" dirty="0"/>
              <a:t>)       </a:t>
            </a:r>
            <a:r>
              <a:rPr lang="en-IN" sz="2400" dirty="0"/>
              <a:t>Fill in CO-PO matrix          	</a:t>
            </a:r>
            <a:r>
              <a:rPr lang="en-IN" sz="2000" b="1" dirty="0"/>
              <a:t>calculate column-wise</a:t>
            </a:r>
          </a:p>
          <a:p>
            <a:pPr marL="0" indent="0">
              <a:buNone/>
            </a:pPr>
            <a:r>
              <a:rPr lang="en-IN" sz="2000" b="1" dirty="0"/>
              <a:t>								       dot product and 								                       divide column-sum	</a:t>
            </a:r>
          </a:p>
          <a:p>
            <a:pPr marL="0" indent="0">
              <a:buNone/>
            </a:pPr>
            <a:endParaRPr lang="en-IN" sz="2000" b="1" dirty="0"/>
          </a:p>
          <a:p>
            <a:pPr marL="0" indent="0">
              <a:buNone/>
            </a:pPr>
            <a:endParaRPr lang="en-IN" sz="2000" b="1" dirty="0"/>
          </a:p>
          <a:p>
            <a:pPr marL="0" indent="0">
              <a:buNone/>
            </a:pPr>
            <a:r>
              <a:rPr lang="en-IN" sz="2000" b="1" dirty="0"/>
              <a:t>								        	POs assessed</a:t>
            </a:r>
            <a:endParaRPr lang="en-IN" b="1" dirty="0"/>
          </a:p>
        </p:txBody>
      </p:sp>
      <p:sp>
        <p:nvSpPr>
          <p:cNvPr id="4" name="Rectangle 3">
            <a:extLst>
              <a:ext uri="{FF2B5EF4-FFF2-40B4-BE49-F238E27FC236}">
                <a16:creationId xmlns:a16="http://schemas.microsoft.com/office/drawing/2014/main" id="{95533A5A-7DDE-4BB8-91B2-39DD908296A2}"/>
              </a:ext>
            </a:extLst>
          </p:cNvPr>
          <p:cNvSpPr/>
          <p:nvPr/>
        </p:nvSpPr>
        <p:spPr>
          <a:xfrm>
            <a:off x="984956" y="3180644"/>
            <a:ext cx="3364089"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A7A7B99F-0243-4F24-B5AF-3C04727685A6}"/>
              </a:ext>
            </a:extLst>
          </p:cNvPr>
          <p:cNvSpPr/>
          <p:nvPr/>
        </p:nvSpPr>
        <p:spPr>
          <a:xfrm>
            <a:off x="4617156" y="3169354"/>
            <a:ext cx="279964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F62F64E1-C772-4CE6-ACE2-6CEE8F1CE74B}"/>
              </a:ext>
            </a:extLst>
          </p:cNvPr>
          <p:cNvSpPr/>
          <p:nvPr/>
        </p:nvSpPr>
        <p:spPr>
          <a:xfrm>
            <a:off x="9019822" y="1444978"/>
            <a:ext cx="2333978" cy="142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DCE77AA6-BFDB-439E-BC71-C95888B299CA}"/>
              </a:ext>
            </a:extLst>
          </p:cNvPr>
          <p:cNvSpPr/>
          <p:nvPr/>
        </p:nvSpPr>
        <p:spPr>
          <a:xfrm>
            <a:off x="8353777" y="3429000"/>
            <a:ext cx="2585155" cy="1109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a:extLst>
              <a:ext uri="{FF2B5EF4-FFF2-40B4-BE49-F238E27FC236}">
                <a16:creationId xmlns:a16="http://schemas.microsoft.com/office/drawing/2014/main" id="{05E68BCB-2DB1-4EE5-A13E-D2E4A58FC216}"/>
              </a:ext>
            </a:extLst>
          </p:cNvPr>
          <p:cNvSpPr/>
          <p:nvPr/>
        </p:nvSpPr>
        <p:spPr>
          <a:xfrm flipH="1">
            <a:off x="8975232" y="5226756"/>
            <a:ext cx="1850812" cy="5074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1" name="Straight Arrow Connector 10">
            <a:extLst>
              <a:ext uri="{FF2B5EF4-FFF2-40B4-BE49-F238E27FC236}">
                <a16:creationId xmlns:a16="http://schemas.microsoft.com/office/drawing/2014/main" id="{0FC866FA-7200-4F3D-92BF-4387D9C711EF}"/>
              </a:ext>
            </a:extLst>
          </p:cNvPr>
          <p:cNvCxnSpPr>
            <a:stCxn id="4" idx="3"/>
            <a:endCxn id="5" idx="1"/>
          </p:cNvCxnSpPr>
          <p:nvPr/>
        </p:nvCxnSpPr>
        <p:spPr>
          <a:xfrm flipV="1">
            <a:off x="4349045" y="3626554"/>
            <a:ext cx="268111" cy="11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68D5467-19FE-45FF-878C-7F465939F8AD}"/>
              </a:ext>
            </a:extLst>
          </p:cNvPr>
          <p:cNvCxnSpPr/>
          <p:nvPr/>
        </p:nvCxnSpPr>
        <p:spPr>
          <a:xfrm>
            <a:off x="7371644" y="3637844"/>
            <a:ext cx="982133" cy="34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FB5791-FD4E-4C6A-88A3-2D018AD5E318}"/>
              </a:ext>
            </a:extLst>
          </p:cNvPr>
          <p:cNvCxnSpPr/>
          <p:nvPr/>
        </p:nvCxnSpPr>
        <p:spPr>
          <a:xfrm>
            <a:off x="9990667" y="2867378"/>
            <a:ext cx="0" cy="561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AAD332E-888F-45DC-B1AC-6A4D222B512A}"/>
              </a:ext>
            </a:extLst>
          </p:cNvPr>
          <p:cNvCxnSpPr>
            <a:endCxn id="9" idx="0"/>
          </p:cNvCxnSpPr>
          <p:nvPr/>
        </p:nvCxnSpPr>
        <p:spPr>
          <a:xfrm>
            <a:off x="9742311" y="4538133"/>
            <a:ext cx="158327" cy="688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2B3EDEF-C922-453C-A9FD-7EA266F06CA9}"/>
              </a:ext>
            </a:extLst>
          </p:cNvPr>
          <p:cNvSpPr>
            <a:spLocks noGrp="1"/>
          </p:cNvSpPr>
          <p:nvPr>
            <p:ph type="sldNum" sz="quarter" idx="12"/>
          </p:nvPr>
        </p:nvSpPr>
        <p:spPr/>
        <p:txBody>
          <a:bodyPr/>
          <a:lstStyle/>
          <a:p>
            <a:fld id="{71EC9CE2-5AEF-428F-9B76-4FE97200EC74}" type="slidenum">
              <a:rPr lang="en-IN" smtClean="0"/>
              <a:t>86</a:t>
            </a:fld>
            <a:endParaRPr lang="en-IN" dirty="0"/>
          </a:p>
        </p:txBody>
      </p:sp>
    </p:spTree>
    <p:extLst>
      <p:ext uri="{BB962C8B-B14F-4D97-AF65-F5344CB8AC3E}">
        <p14:creationId xmlns:p14="http://schemas.microsoft.com/office/powerpoint/2010/main" val="16208465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5899" y="110949"/>
            <a:ext cx="6199839" cy="691063"/>
          </a:xfrm>
          <a:prstGeom prst="rect">
            <a:avLst/>
          </a:prstGeom>
        </p:spPr>
        <p:txBody>
          <a:bodyPr vert="horz" wrap="square" lIns="0" tIns="13820" rIns="0" bIns="0" rtlCol="0" anchor="ctr">
            <a:spAutoFit/>
          </a:bodyPr>
          <a:lstStyle/>
          <a:p>
            <a:pPr marL="11516">
              <a:lnSpc>
                <a:spcPct val="100000"/>
              </a:lnSpc>
              <a:spcBef>
                <a:spcPts val="109"/>
              </a:spcBef>
            </a:pPr>
            <a:r>
              <a:rPr spc="9" dirty="0"/>
              <a:t>CO-PO </a:t>
            </a:r>
            <a:r>
              <a:rPr spc="5" dirty="0"/>
              <a:t>mapping</a:t>
            </a:r>
            <a:r>
              <a:rPr spc="-54" dirty="0"/>
              <a:t> </a:t>
            </a:r>
            <a:r>
              <a:rPr spc="5" dirty="0"/>
              <a:t>(example)</a:t>
            </a:r>
          </a:p>
        </p:txBody>
      </p:sp>
      <p:graphicFrame>
        <p:nvGraphicFramePr>
          <p:cNvPr id="3" name="object 3"/>
          <p:cNvGraphicFramePr>
            <a:graphicFrameLocks noGrp="1"/>
          </p:cNvGraphicFramePr>
          <p:nvPr/>
        </p:nvGraphicFramePr>
        <p:xfrm>
          <a:off x="1556175" y="1200499"/>
          <a:ext cx="9079650" cy="5116027"/>
        </p:xfrm>
        <a:graphic>
          <a:graphicData uri="http://schemas.openxmlformats.org/drawingml/2006/table">
            <a:tbl>
              <a:tblPr firstRow="1" bandRow="1">
                <a:tableStyleId>{2D5ABB26-0587-4C30-8999-92F81FD0307C}</a:tableStyleId>
              </a:tblPr>
              <a:tblGrid>
                <a:gridCol w="484715">
                  <a:extLst>
                    <a:ext uri="{9D8B030D-6E8A-4147-A177-3AD203B41FA5}">
                      <a16:colId xmlns:a16="http://schemas.microsoft.com/office/drawing/2014/main" val="20000"/>
                    </a:ext>
                  </a:extLst>
                </a:gridCol>
                <a:gridCol w="562850">
                  <a:extLst>
                    <a:ext uri="{9D8B030D-6E8A-4147-A177-3AD203B41FA5}">
                      <a16:colId xmlns:a16="http://schemas.microsoft.com/office/drawing/2014/main" val="20001"/>
                    </a:ext>
                  </a:extLst>
                </a:gridCol>
                <a:gridCol w="808533">
                  <a:extLst>
                    <a:ext uri="{9D8B030D-6E8A-4147-A177-3AD203B41FA5}">
                      <a16:colId xmlns:a16="http://schemas.microsoft.com/office/drawing/2014/main" val="20002"/>
                    </a:ext>
                  </a:extLst>
                </a:gridCol>
                <a:gridCol w="791737">
                  <a:extLst>
                    <a:ext uri="{9D8B030D-6E8A-4147-A177-3AD203B41FA5}">
                      <a16:colId xmlns:a16="http://schemas.microsoft.com/office/drawing/2014/main" val="20003"/>
                    </a:ext>
                  </a:extLst>
                </a:gridCol>
                <a:gridCol w="882562">
                  <a:extLst>
                    <a:ext uri="{9D8B030D-6E8A-4147-A177-3AD203B41FA5}">
                      <a16:colId xmlns:a16="http://schemas.microsoft.com/office/drawing/2014/main" val="20004"/>
                    </a:ext>
                  </a:extLst>
                </a:gridCol>
                <a:gridCol w="1111025">
                  <a:extLst>
                    <a:ext uri="{9D8B030D-6E8A-4147-A177-3AD203B41FA5}">
                      <a16:colId xmlns:a16="http://schemas.microsoft.com/office/drawing/2014/main" val="20005"/>
                    </a:ext>
                  </a:extLst>
                </a:gridCol>
                <a:gridCol w="449684">
                  <a:extLst>
                    <a:ext uri="{9D8B030D-6E8A-4147-A177-3AD203B41FA5}">
                      <a16:colId xmlns:a16="http://schemas.microsoft.com/office/drawing/2014/main" val="20006"/>
                    </a:ext>
                  </a:extLst>
                </a:gridCol>
                <a:gridCol w="498727">
                  <a:extLst>
                    <a:ext uri="{9D8B030D-6E8A-4147-A177-3AD203B41FA5}">
                      <a16:colId xmlns:a16="http://schemas.microsoft.com/office/drawing/2014/main" val="20007"/>
                    </a:ext>
                  </a:extLst>
                </a:gridCol>
                <a:gridCol w="497454">
                  <a:extLst>
                    <a:ext uri="{9D8B030D-6E8A-4147-A177-3AD203B41FA5}">
                      <a16:colId xmlns:a16="http://schemas.microsoft.com/office/drawing/2014/main" val="20008"/>
                    </a:ext>
                  </a:extLst>
                </a:gridCol>
                <a:gridCol w="452867">
                  <a:extLst>
                    <a:ext uri="{9D8B030D-6E8A-4147-A177-3AD203B41FA5}">
                      <a16:colId xmlns:a16="http://schemas.microsoft.com/office/drawing/2014/main" val="20009"/>
                    </a:ext>
                  </a:extLst>
                </a:gridCol>
                <a:gridCol w="452867">
                  <a:extLst>
                    <a:ext uri="{9D8B030D-6E8A-4147-A177-3AD203B41FA5}">
                      <a16:colId xmlns:a16="http://schemas.microsoft.com/office/drawing/2014/main" val="20010"/>
                    </a:ext>
                  </a:extLst>
                </a:gridCol>
                <a:gridCol w="275797">
                  <a:extLst>
                    <a:ext uri="{9D8B030D-6E8A-4147-A177-3AD203B41FA5}">
                      <a16:colId xmlns:a16="http://schemas.microsoft.com/office/drawing/2014/main" val="20011"/>
                    </a:ext>
                  </a:extLst>
                </a:gridCol>
                <a:gridCol w="274523">
                  <a:extLst>
                    <a:ext uri="{9D8B030D-6E8A-4147-A177-3AD203B41FA5}">
                      <a16:colId xmlns:a16="http://schemas.microsoft.com/office/drawing/2014/main" val="20012"/>
                    </a:ext>
                  </a:extLst>
                </a:gridCol>
                <a:gridCol w="354140">
                  <a:extLst>
                    <a:ext uri="{9D8B030D-6E8A-4147-A177-3AD203B41FA5}">
                      <a16:colId xmlns:a16="http://schemas.microsoft.com/office/drawing/2014/main" val="20013"/>
                    </a:ext>
                  </a:extLst>
                </a:gridCol>
                <a:gridCol w="354140">
                  <a:extLst>
                    <a:ext uri="{9D8B030D-6E8A-4147-A177-3AD203B41FA5}">
                      <a16:colId xmlns:a16="http://schemas.microsoft.com/office/drawing/2014/main" val="20014"/>
                    </a:ext>
                  </a:extLst>
                </a:gridCol>
                <a:gridCol w="276434">
                  <a:extLst>
                    <a:ext uri="{9D8B030D-6E8A-4147-A177-3AD203B41FA5}">
                      <a16:colId xmlns:a16="http://schemas.microsoft.com/office/drawing/2014/main" val="20015"/>
                    </a:ext>
                  </a:extLst>
                </a:gridCol>
                <a:gridCol w="275161">
                  <a:extLst>
                    <a:ext uri="{9D8B030D-6E8A-4147-A177-3AD203B41FA5}">
                      <a16:colId xmlns:a16="http://schemas.microsoft.com/office/drawing/2014/main" val="20016"/>
                    </a:ext>
                  </a:extLst>
                </a:gridCol>
                <a:gridCol w="276434">
                  <a:extLst>
                    <a:ext uri="{9D8B030D-6E8A-4147-A177-3AD203B41FA5}">
                      <a16:colId xmlns:a16="http://schemas.microsoft.com/office/drawing/2014/main" val="20017"/>
                    </a:ext>
                  </a:extLst>
                </a:gridCol>
              </a:tblGrid>
              <a:tr h="420116">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40" dirty="0">
                          <a:latin typeface="Cambria"/>
                          <a:cs typeface="Cambria"/>
                        </a:rPr>
                        <a:t> </a:t>
                      </a:r>
                      <a:r>
                        <a:rPr sz="1200" b="1" spc="10" dirty="0">
                          <a:latin typeface="Cambria"/>
                          <a:cs typeface="Cambria"/>
                        </a:rPr>
                        <a:t>1</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2</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3</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4</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5</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6</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7</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8</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9</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36195">
                        <a:lnSpc>
                          <a:spcPct val="100000"/>
                        </a:lnSpc>
                        <a:spcBef>
                          <a:spcPts val="265"/>
                        </a:spcBef>
                      </a:pPr>
                      <a:r>
                        <a:rPr sz="1200" b="1" spc="5" dirty="0">
                          <a:latin typeface="Cambria"/>
                          <a:cs typeface="Cambria"/>
                        </a:rPr>
                        <a:t>10</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35560">
                        <a:lnSpc>
                          <a:spcPct val="100000"/>
                        </a:lnSpc>
                        <a:spcBef>
                          <a:spcPts val="265"/>
                        </a:spcBef>
                      </a:pPr>
                      <a:r>
                        <a:rPr sz="1200" b="1" spc="5" dirty="0">
                          <a:latin typeface="Cambria"/>
                          <a:cs typeface="Cambria"/>
                        </a:rPr>
                        <a:t>11</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940">
                        <a:lnSpc>
                          <a:spcPct val="100000"/>
                        </a:lnSpc>
                        <a:spcBef>
                          <a:spcPts val="55"/>
                        </a:spcBef>
                      </a:pPr>
                      <a:r>
                        <a:rPr sz="1200" b="1" spc="5" dirty="0">
                          <a:latin typeface="Cambria"/>
                          <a:cs typeface="Cambria"/>
                        </a:rPr>
                        <a:t>PO</a:t>
                      </a:r>
                      <a:endParaRPr sz="1200" dirty="0">
                        <a:latin typeface="Cambria"/>
                        <a:cs typeface="Cambria"/>
                      </a:endParaRPr>
                    </a:p>
                    <a:p>
                      <a:pPr marL="36830">
                        <a:lnSpc>
                          <a:spcPct val="100000"/>
                        </a:lnSpc>
                        <a:spcBef>
                          <a:spcPts val="265"/>
                        </a:spcBef>
                      </a:pPr>
                      <a:r>
                        <a:rPr sz="1200" b="1" spc="5" dirty="0">
                          <a:latin typeface="Cambria"/>
                          <a:cs typeface="Cambria"/>
                        </a:rPr>
                        <a:t>12</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736586">
                <a:tc>
                  <a:txBody>
                    <a:bodyPr/>
                    <a:lstStyle/>
                    <a:p>
                      <a:pPr>
                        <a:lnSpc>
                          <a:spcPct val="100000"/>
                        </a:lnSpc>
                        <a:spcBef>
                          <a:spcPts val="45"/>
                        </a:spcBef>
                      </a:pPr>
                      <a:endParaRPr sz="1800" dirty="0">
                        <a:latin typeface="Times New Roman"/>
                        <a:cs typeface="Times New Roman"/>
                      </a:endParaRPr>
                    </a:p>
                    <a:p>
                      <a:pPr marL="78105">
                        <a:lnSpc>
                          <a:spcPct val="100000"/>
                        </a:lnSpc>
                      </a:pPr>
                      <a:r>
                        <a:rPr sz="1200" b="1" spc="5" dirty="0">
                          <a:latin typeface="Cambria"/>
                          <a:cs typeface="Cambria"/>
                        </a:rPr>
                        <a:t>SEM</a:t>
                      </a:r>
                      <a:endParaRPr sz="12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7945" marR="61594" algn="ctr">
                        <a:lnSpc>
                          <a:spcPct val="117300"/>
                        </a:lnSpc>
                        <a:spcBef>
                          <a:spcPts val="250"/>
                        </a:spcBef>
                      </a:pPr>
                      <a:endParaRPr sz="1200" dirty="0">
                        <a:latin typeface="Cambria"/>
                        <a:cs typeface="Cambria"/>
                      </a:endParaRPr>
                    </a:p>
                  </a:txBody>
                  <a:tcPr marL="0" marR="0" marT="2879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1120" marR="64769" indent="57785">
                        <a:lnSpc>
                          <a:spcPct val="116900"/>
                        </a:lnSpc>
                        <a:spcBef>
                          <a:spcPts val="1165"/>
                        </a:spcBef>
                      </a:pPr>
                      <a:r>
                        <a:rPr sz="1200" b="1" spc="5" dirty="0">
                          <a:latin typeface="Cambria"/>
                          <a:cs typeface="Cambria"/>
                        </a:rPr>
                        <a:t>SUB  </a:t>
                      </a:r>
                      <a:r>
                        <a:rPr sz="1200" b="1" spc="-25" dirty="0">
                          <a:latin typeface="Cambria"/>
                          <a:cs typeface="Cambria"/>
                        </a:rPr>
                        <a:t>C</a:t>
                      </a:r>
                      <a:r>
                        <a:rPr sz="1200" b="1" spc="-10" dirty="0">
                          <a:latin typeface="Cambria"/>
                          <a:cs typeface="Cambria"/>
                        </a:rPr>
                        <a:t>O</a:t>
                      </a:r>
                      <a:r>
                        <a:rPr sz="1200" b="1" dirty="0">
                          <a:latin typeface="Cambria"/>
                          <a:cs typeface="Cambria"/>
                        </a:rPr>
                        <a:t>DE</a:t>
                      </a:r>
                      <a:endParaRPr sz="1200" dirty="0">
                        <a:latin typeface="Cambria"/>
                        <a:cs typeface="Cambria"/>
                      </a:endParaRPr>
                    </a:p>
                  </a:txBody>
                  <a:tcPr marL="0" marR="0" marT="13416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200" dirty="0">
                        <a:latin typeface="Times New Roman"/>
                        <a:cs typeface="Times New Roman"/>
                      </a:endParaRPr>
                    </a:p>
                    <a:p>
                      <a:pPr marL="114935">
                        <a:lnSpc>
                          <a:spcPct val="100000"/>
                        </a:lnSpc>
                        <a:spcBef>
                          <a:spcPts val="850"/>
                        </a:spcBef>
                      </a:pPr>
                      <a:r>
                        <a:rPr sz="1200" dirty="0">
                          <a:latin typeface="Calibri"/>
                          <a:cs typeface="Calibri"/>
                        </a:rPr>
                        <a:t>Course</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41275">
                        <a:lnSpc>
                          <a:spcPct val="100000"/>
                        </a:lnSpc>
                        <a:spcBef>
                          <a:spcPts val="45"/>
                        </a:spcBef>
                      </a:pPr>
                      <a:r>
                        <a:rPr sz="1000" b="1" spc="-5" dirty="0">
                          <a:latin typeface="Cambria"/>
                          <a:cs typeface="Cambria"/>
                        </a:rPr>
                        <a:t>COURSE</a:t>
                      </a:r>
                      <a:endParaRPr sz="1000" dirty="0">
                        <a:latin typeface="Cambria"/>
                        <a:cs typeface="Cambria"/>
                      </a:endParaRPr>
                    </a:p>
                    <a:p>
                      <a:pPr marL="170815" marR="64135" indent="-99060">
                        <a:lnSpc>
                          <a:spcPct val="115700"/>
                        </a:lnSpc>
                      </a:pPr>
                      <a:r>
                        <a:rPr sz="1000" b="1" dirty="0">
                          <a:latin typeface="Cambria"/>
                          <a:cs typeface="Cambria"/>
                        </a:rPr>
                        <a:t>O</a:t>
                      </a:r>
                      <a:r>
                        <a:rPr sz="1000" b="1" spc="-5" dirty="0">
                          <a:latin typeface="Cambria"/>
                          <a:cs typeface="Cambria"/>
                        </a:rPr>
                        <a:t>UTCOMES</a:t>
                      </a:r>
                      <a:endParaRPr sz="10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100" b="1" spc="5" dirty="0">
                          <a:latin typeface="Cambria"/>
                          <a:cs typeface="Cambria"/>
                        </a:rPr>
                        <a:t>COURSE</a:t>
                      </a:r>
                      <a:r>
                        <a:rPr sz="1100" b="1" spc="-15" dirty="0">
                          <a:latin typeface="Cambria"/>
                          <a:cs typeface="Cambria"/>
                        </a:rPr>
                        <a:t> </a:t>
                      </a:r>
                      <a:r>
                        <a:rPr sz="1100" b="1" dirty="0">
                          <a:latin typeface="Cambria"/>
                          <a:cs typeface="Cambria"/>
                        </a:rPr>
                        <a:t>OUTCOMES</a:t>
                      </a:r>
                      <a:endParaRPr sz="1100" dirty="0">
                        <a:latin typeface="Cambria"/>
                        <a:cs typeface="Cambria"/>
                      </a:endParaRPr>
                    </a:p>
                    <a:p>
                      <a:pPr marL="26670">
                        <a:lnSpc>
                          <a:spcPct val="100000"/>
                        </a:lnSpc>
                        <a:spcBef>
                          <a:spcPts val="225"/>
                        </a:spcBef>
                      </a:pPr>
                      <a:r>
                        <a:rPr sz="1100" b="1" dirty="0">
                          <a:latin typeface="Cambria"/>
                          <a:cs typeface="Cambria"/>
                        </a:rPr>
                        <a:t>Statement</a:t>
                      </a:r>
                      <a:endParaRPr sz="11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766990">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91135" marR="64769" indent="-119380">
                        <a:lnSpc>
                          <a:spcPct val="116900"/>
                        </a:lnSpc>
                        <a:spcBef>
                          <a:spcPts val="1325"/>
                        </a:spcBef>
                      </a:pPr>
                      <a:endParaRPr lang="en-US" sz="1400" b="0" spc="0" dirty="0">
                        <a:latin typeface="Times New Roman"/>
                        <a:cs typeface="Times New Roman"/>
                      </a:endParaRPr>
                    </a:p>
                    <a:p>
                      <a:pPr marL="191135" marR="64769" indent="-119380">
                        <a:lnSpc>
                          <a:spcPct val="116900"/>
                        </a:lnSpc>
                        <a:spcBef>
                          <a:spcPts val="1325"/>
                        </a:spcBef>
                      </a:pPr>
                      <a:r>
                        <a:rPr lang="en-US" sz="1200" b="1" spc="-5" dirty="0">
                          <a:latin typeface="Cambria"/>
                          <a:cs typeface="Cambria"/>
                        </a:rPr>
                        <a:t>III</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37465">
                        <a:lnSpc>
                          <a:spcPct val="100000"/>
                        </a:lnSpc>
                      </a:pPr>
                      <a:endParaRPr lang="en-US" sz="1200" b="1" spc="5" dirty="0">
                        <a:latin typeface="Cambria"/>
                        <a:cs typeface="Cambria"/>
                      </a:endParaRPr>
                    </a:p>
                    <a:p>
                      <a:pPr marL="37465">
                        <a:lnSpc>
                          <a:spcPct val="100000"/>
                        </a:lnSpc>
                      </a:pPr>
                      <a:endParaRPr lang="en-US" sz="1200" b="1" spc="5" dirty="0">
                        <a:latin typeface="Cambria"/>
                        <a:cs typeface="Cambria"/>
                      </a:endParaRPr>
                    </a:p>
                    <a:p>
                      <a:pPr marL="37465">
                        <a:lnSpc>
                          <a:spcPct val="100000"/>
                        </a:lnSpc>
                      </a:pPr>
                      <a:r>
                        <a:rPr sz="1200" b="1" spc="5" dirty="0">
                          <a:latin typeface="Cambria"/>
                          <a:cs typeface="Cambria"/>
                        </a:rPr>
                        <a:t>C203</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r>
                        <a:rPr sz="1200" b="1" dirty="0">
                          <a:latin typeface="Cambria"/>
                          <a:cs typeface="Cambria"/>
                        </a:rPr>
                        <a:t>BE</a:t>
                      </a:r>
                      <a:r>
                        <a:rPr sz="1200" b="1" spc="-5" dirty="0">
                          <a:latin typeface="Cambria"/>
                          <a:cs typeface="Cambria"/>
                        </a:rPr>
                        <a:t>XX2</a:t>
                      </a:r>
                      <a:r>
                        <a:rPr sz="1200" b="1" spc="5" dirty="0">
                          <a:latin typeface="Cambria"/>
                          <a:cs typeface="Cambria"/>
                        </a:rPr>
                        <a:t>01</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35890" marR="59690" indent="-33655">
                        <a:lnSpc>
                          <a:spcPct val="116900"/>
                        </a:lnSpc>
                        <a:spcBef>
                          <a:spcPts val="1325"/>
                        </a:spcBef>
                      </a:pPr>
                      <a:r>
                        <a:rPr sz="1200" b="1" spc="-15" dirty="0">
                          <a:latin typeface="Cambria"/>
                          <a:cs typeface="Cambria"/>
                        </a:rPr>
                        <a:t>C</a:t>
                      </a:r>
                      <a:r>
                        <a:rPr sz="1200" b="1" dirty="0">
                          <a:latin typeface="Cambria"/>
                          <a:cs typeface="Cambria"/>
                        </a:rPr>
                        <a:t>our</a:t>
                      </a:r>
                      <a:r>
                        <a:rPr sz="1200" b="1" spc="-10" dirty="0">
                          <a:latin typeface="Cambria"/>
                          <a:cs typeface="Cambria"/>
                        </a:rPr>
                        <a:t>s</a:t>
                      </a:r>
                      <a:r>
                        <a:rPr sz="1200" b="1" dirty="0">
                          <a:latin typeface="Cambria"/>
                          <a:cs typeface="Cambria"/>
                        </a:rPr>
                        <a:t>e  </a:t>
                      </a:r>
                      <a:r>
                        <a:rPr sz="1200" b="1" spc="5" dirty="0">
                          <a:latin typeface="Cambria"/>
                          <a:cs typeface="Cambria"/>
                        </a:rPr>
                        <a:t>name</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900" dirty="0">
                        <a:latin typeface="Times New Roman"/>
                        <a:cs typeface="Times New Roman"/>
                      </a:endParaRPr>
                    </a:p>
                    <a:p>
                      <a:pPr marL="25400">
                        <a:lnSpc>
                          <a:spcPct val="100000"/>
                        </a:lnSpc>
                      </a:pPr>
                      <a:r>
                        <a:rPr sz="1200" b="1" spc="5" dirty="0">
                          <a:latin typeface="Cambria"/>
                          <a:cs typeface="Cambria"/>
                        </a:rPr>
                        <a:t>C203.1</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spcBef>
                          <a:spcPts val="15"/>
                        </a:spcBef>
                      </a:pPr>
                      <a:endParaRPr sz="1100" dirty="0">
                        <a:latin typeface="Times New Roman"/>
                        <a:cs typeface="Times New Roman"/>
                      </a:endParaRPr>
                    </a:p>
                    <a:p>
                      <a:pPr marL="53975">
                        <a:lnSpc>
                          <a:spcPct val="100000"/>
                        </a:lnSpc>
                      </a:pPr>
                      <a:r>
                        <a:rPr sz="900" b="1" dirty="0">
                          <a:latin typeface="Cambria"/>
                          <a:cs typeface="Cambria"/>
                        </a:rPr>
                        <a:t>.</a:t>
                      </a:r>
                      <a:endParaRPr sz="9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1</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064112">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400" dirty="0">
                        <a:latin typeface="Times New Roman"/>
                        <a:cs typeface="Times New Roman"/>
                      </a:endParaRPr>
                    </a:p>
                    <a:p>
                      <a:pPr>
                        <a:lnSpc>
                          <a:spcPct val="100000"/>
                        </a:lnSpc>
                        <a:spcBef>
                          <a:spcPts val="35"/>
                        </a:spcBef>
                      </a:pPr>
                      <a:endParaRPr sz="1600" dirty="0">
                        <a:latin typeface="Times New Roman"/>
                        <a:cs typeface="Times New Roman"/>
                      </a:endParaRPr>
                    </a:p>
                    <a:p>
                      <a:pPr marL="25400">
                        <a:lnSpc>
                          <a:spcPct val="100000"/>
                        </a:lnSpc>
                      </a:pPr>
                      <a:r>
                        <a:rPr sz="1200" b="1" spc="5" dirty="0">
                          <a:latin typeface="Cambria"/>
                          <a:cs typeface="Cambria"/>
                        </a:rPr>
                        <a:t>C203.2</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L="106045">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R="60325" algn="r">
                        <a:lnSpc>
                          <a:spcPct val="100000"/>
                        </a:lnSpc>
                      </a:pPr>
                      <a:r>
                        <a:rPr sz="1800" dirty="0">
                          <a:latin typeface="Cambria"/>
                          <a:cs typeface="Cambria"/>
                        </a:rPr>
                        <a:t>2</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1</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532056">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100" dirty="0">
                        <a:latin typeface="Times New Roman"/>
                        <a:cs typeface="Times New Roman"/>
                      </a:endParaRPr>
                    </a:p>
                    <a:p>
                      <a:pPr marL="25400">
                        <a:lnSpc>
                          <a:spcPct val="100000"/>
                        </a:lnSpc>
                      </a:pPr>
                      <a:r>
                        <a:rPr sz="1200" b="1" spc="5" dirty="0">
                          <a:latin typeface="Cambria"/>
                          <a:cs typeface="Cambria"/>
                        </a:rPr>
                        <a:t>C203.3</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3</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1</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0"/>
                        </a:spcBef>
                      </a:pPr>
                      <a:endParaRPr sz="1400" dirty="0">
                        <a:latin typeface="Times New Roman"/>
                        <a:cs typeface="Times New Roman"/>
                      </a:endParaRPr>
                    </a:p>
                    <a:p>
                      <a:pPr marL="25400">
                        <a:lnSpc>
                          <a:spcPct val="100000"/>
                        </a:lnSpc>
                      </a:pPr>
                      <a:r>
                        <a:rPr sz="1200" b="1" spc="5" dirty="0">
                          <a:latin typeface="Cambria"/>
                          <a:cs typeface="Cambria"/>
                        </a:rPr>
                        <a:t>C203.4</a:t>
                      </a:r>
                      <a:endParaRPr sz="1200" dirty="0">
                        <a:latin typeface="Cambria"/>
                        <a:cs typeface="Cambria"/>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3</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5"/>
                  </a:ext>
                </a:extLst>
              </a:tr>
              <a:tr h="38003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5400">
                        <a:lnSpc>
                          <a:spcPct val="100000"/>
                        </a:lnSpc>
                        <a:spcBef>
                          <a:spcPts val="800"/>
                        </a:spcBef>
                      </a:pPr>
                      <a:r>
                        <a:rPr sz="1200" b="1" spc="5" dirty="0">
                          <a:latin typeface="Cambria"/>
                          <a:cs typeface="Cambria"/>
                        </a:rPr>
                        <a:t>C203.5</a:t>
                      </a:r>
                      <a:endParaRPr sz="1200" dirty="0">
                        <a:latin typeface="Cambria"/>
                        <a:cs typeface="Cambria"/>
                      </a:endParaRPr>
                    </a:p>
                  </a:txBody>
                  <a:tcPr marL="0" marR="0" marT="921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1</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6"/>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5"/>
                        </a:spcBef>
                      </a:pPr>
                      <a:endParaRPr sz="1400" dirty="0">
                        <a:latin typeface="Times New Roman"/>
                        <a:cs typeface="Times New Roman"/>
                      </a:endParaRPr>
                    </a:p>
                    <a:p>
                      <a:pPr marL="25400">
                        <a:lnSpc>
                          <a:spcPct val="100000"/>
                        </a:lnSpc>
                        <a:spcBef>
                          <a:spcPts val="5"/>
                        </a:spcBef>
                      </a:pPr>
                      <a:r>
                        <a:rPr sz="1200" b="1" spc="5" dirty="0">
                          <a:latin typeface="Cambria"/>
                          <a:cs typeface="Cambria"/>
                        </a:rPr>
                        <a:t>C203.6</a:t>
                      </a:r>
                      <a:endParaRPr sz="1200" dirty="0">
                        <a:latin typeface="Cambria"/>
                        <a:cs typeface="Cambria"/>
                      </a:endParaRPr>
                    </a:p>
                  </a:txBody>
                  <a:tcPr marL="0" marR="0" marT="57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7"/>
                  </a:ext>
                </a:extLst>
              </a:tr>
            </a:tbl>
          </a:graphicData>
        </a:graphic>
      </p:graphicFrame>
      <p:sp>
        <p:nvSpPr>
          <p:cNvPr id="5" name="object 5"/>
          <p:cNvSpPr txBox="1"/>
          <p:nvPr/>
        </p:nvSpPr>
        <p:spPr>
          <a:xfrm>
            <a:off x="2962010" y="863423"/>
            <a:ext cx="7802972" cy="257026"/>
          </a:xfrm>
          <a:prstGeom prst="rect">
            <a:avLst/>
          </a:prstGeom>
        </p:spPr>
        <p:txBody>
          <a:bodyPr vert="horz" wrap="square" lIns="0" tIns="12668" rIns="0" bIns="0" rtlCol="0">
            <a:spAutoFit/>
          </a:bodyPr>
          <a:lstStyle/>
          <a:p>
            <a:pPr marL="11516">
              <a:spcBef>
                <a:spcPts val="100"/>
              </a:spcBef>
              <a:tabLst>
                <a:tab pos="1391176" algn="l"/>
                <a:tab pos="3468728" algn="l"/>
                <a:tab pos="5465664" algn="l"/>
              </a:tabLst>
            </a:pPr>
            <a:r>
              <a:rPr sz="1587" i="1" spc="5" dirty="0">
                <a:latin typeface="Cambria"/>
                <a:cs typeface="Cambria"/>
              </a:rPr>
              <a:t>1:</a:t>
            </a:r>
            <a:r>
              <a:rPr sz="1587" i="1" dirty="0">
                <a:latin typeface="Cambria"/>
                <a:cs typeface="Cambria"/>
              </a:rPr>
              <a:t> Slight</a:t>
            </a:r>
            <a:r>
              <a:rPr sz="1587" i="1" spc="18" dirty="0">
                <a:latin typeface="Cambria"/>
                <a:cs typeface="Cambria"/>
              </a:rPr>
              <a:t> </a:t>
            </a:r>
            <a:r>
              <a:rPr sz="1587" i="1" dirty="0">
                <a:latin typeface="Cambria"/>
                <a:cs typeface="Cambria"/>
              </a:rPr>
              <a:t>(Low)	</a:t>
            </a:r>
            <a:r>
              <a:rPr sz="1587" i="1" spc="5" dirty="0">
                <a:latin typeface="Cambria"/>
                <a:cs typeface="Cambria"/>
              </a:rPr>
              <a:t>2:</a:t>
            </a:r>
            <a:r>
              <a:rPr sz="1587" i="1" dirty="0">
                <a:latin typeface="Cambria"/>
                <a:cs typeface="Cambria"/>
              </a:rPr>
              <a:t> Moderate</a:t>
            </a:r>
            <a:r>
              <a:rPr sz="1587" i="1" spc="14" dirty="0">
                <a:latin typeface="Cambria"/>
                <a:cs typeface="Cambria"/>
              </a:rPr>
              <a:t> </a:t>
            </a:r>
            <a:r>
              <a:rPr sz="1587" i="1" dirty="0">
                <a:latin typeface="Cambria"/>
                <a:cs typeface="Cambria"/>
              </a:rPr>
              <a:t>(Medium)	</a:t>
            </a:r>
            <a:r>
              <a:rPr sz="1587" i="1" spc="5" dirty="0">
                <a:latin typeface="Cambria"/>
                <a:cs typeface="Cambria"/>
              </a:rPr>
              <a:t>3: </a:t>
            </a:r>
            <a:r>
              <a:rPr sz="1587" i="1" dirty="0">
                <a:latin typeface="Cambria"/>
                <a:cs typeface="Cambria"/>
              </a:rPr>
              <a:t>Substantial</a:t>
            </a:r>
            <a:r>
              <a:rPr sz="1587" i="1" spc="9" dirty="0">
                <a:latin typeface="Cambria"/>
                <a:cs typeface="Cambria"/>
              </a:rPr>
              <a:t> </a:t>
            </a:r>
            <a:r>
              <a:rPr sz="1587" i="1" dirty="0">
                <a:latin typeface="Cambria"/>
                <a:cs typeface="Cambria"/>
              </a:rPr>
              <a:t>(High) : </a:t>
            </a:r>
            <a:r>
              <a:rPr lang="en-US" sz="1587" i="1" dirty="0">
                <a:latin typeface="Cambria"/>
                <a:cs typeface="Cambria"/>
              </a:rPr>
              <a:t>blank: </a:t>
            </a:r>
            <a:r>
              <a:rPr sz="1587" i="1" spc="5" dirty="0">
                <a:latin typeface="Cambria"/>
                <a:cs typeface="Cambria"/>
              </a:rPr>
              <a:t>no</a:t>
            </a:r>
            <a:r>
              <a:rPr sz="1587" i="1" spc="-59" dirty="0">
                <a:latin typeface="Cambria"/>
                <a:cs typeface="Cambria"/>
              </a:rPr>
              <a:t> </a:t>
            </a:r>
            <a:r>
              <a:rPr sz="1587" i="1" dirty="0">
                <a:latin typeface="Cambria"/>
                <a:cs typeface="Cambria"/>
              </a:rPr>
              <a:t>correlation</a:t>
            </a:r>
            <a:endParaRPr sz="1587" dirty="0">
              <a:latin typeface="Cambria"/>
              <a:cs typeface="Cambria"/>
            </a:endParaRPr>
          </a:p>
        </p:txBody>
      </p:sp>
      <p:sp>
        <p:nvSpPr>
          <p:cNvPr id="6" name="Slide Number Placeholder 5">
            <a:extLst>
              <a:ext uri="{FF2B5EF4-FFF2-40B4-BE49-F238E27FC236}">
                <a16:creationId xmlns:a16="http://schemas.microsoft.com/office/drawing/2014/main" id="{763821A2-5823-487A-88E8-B8AD90DBBA3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87</a:t>
            </a:fld>
            <a:endParaRPr lang="en-IN" dirty="0"/>
          </a:p>
        </p:txBody>
      </p:sp>
    </p:spTree>
    <p:extLst>
      <p:ext uri="{BB962C8B-B14F-4D97-AF65-F5344CB8AC3E}">
        <p14:creationId xmlns:p14="http://schemas.microsoft.com/office/powerpoint/2010/main" val="19232054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extLst>
              <p:ext uri="{D42A27DB-BD31-4B8C-83A1-F6EECF244321}">
                <p14:modId xmlns:p14="http://schemas.microsoft.com/office/powerpoint/2010/main" val="1930281014"/>
              </p:ext>
            </p:extLst>
          </p:nvPr>
        </p:nvGraphicFramePr>
        <p:xfrm>
          <a:off x="1211877" y="1455147"/>
          <a:ext cx="9391382" cy="4407997"/>
        </p:xfrm>
        <a:graphic>
          <a:graphicData uri="http://schemas.openxmlformats.org/drawingml/2006/table">
            <a:tbl>
              <a:tblPr firstRow="1" bandRow="1">
                <a:tableStyleId>{2D5ABB26-0587-4C30-8999-92F81FD0307C}</a:tableStyleId>
              </a:tblPr>
              <a:tblGrid>
                <a:gridCol w="753536">
                  <a:extLst>
                    <a:ext uri="{9D8B030D-6E8A-4147-A177-3AD203B41FA5}">
                      <a16:colId xmlns:a16="http://schemas.microsoft.com/office/drawing/2014/main" val="20000"/>
                    </a:ext>
                  </a:extLst>
                </a:gridCol>
                <a:gridCol w="459092">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790223">
                  <a:extLst>
                    <a:ext uri="{9D8B030D-6E8A-4147-A177-3AD203B41FA5}">
                      <a16:colId xmlns:a16="http://schemas.microsoft.com/office/drawing/2014/main" val="20003"/>
                    </a:ext>
                  </a:extLst>
                </a:gridCol>
                <a:gridCol w="383822">
                  <a:extLst>
                    <a:ext uri="{9D8B030D-6E8A-4147-A177-3AD203B41FA5}">
                      <a16:colId xmlns:a16="http://schemas.microsoft.com/office/drawing/2014/main" val="20004"/>
                    </a:ext>
                  </a:extLst>
                </a:gridCol>
                <a:gridCol w="383822">
                  <a:extLst>
                    <a:ext uri="{9D8B030D-6E8A-4147-A177-3AD203B41FA5}">
                      <a16:colId xmlns:a16="http://schemas.microsoft.com/office/drawing/2014/main" val="20005"/>
                    </a:ext>
                  </a:extLst>
                </a:gridCol>
                <a:gridCol w="337816">
                  <a:extLst>
                    <a:ext uri="{9D8B030D-6E8A-4147-A177-3AD203B41FA5}">
                      <a16:colId xmlns:a16="http://schemas.microsoft.com/office/drawing/2014/main" val="20006"/>
                    </a:ext>
                  </a:extLst>
                </a:gridCol>
                <a:gridCol w="497506">
                  <a:extLst>
                    <a:ext uri="{9D8B030D-6E8A-4147-A177-3AD203B41FA5}">
                      <a16:colId xmlns:a16="http://schemas.microsoft.com/office/drawing/2014/main" val="20007"/>
                    </a:ext>
                  </a:extLst>
                </a:gridCol>
                <a:gridCol w="497506">
                  <a:extLst>
                    <a:ext uri="{9D8B030D-6E8A-4147-A177-3AD203B41FA5}">
                      <a16:colId xmlns:a16="http://schemas.microsoft.com/office/drawing/2014/main" val="20008"/>
                    </a:ext>
                  </a:extLst>
                </a:gridCol>
                <a:gridCol w="497506">
                  <a:extLst>
                    <a:ext uri="{9D8B030D-6E8A-4147-A177-3AD203B41FA5}">
                      <a16:colId xmlns:a16="http://schemas.microsoft.com/office/drawing/2014/main" val="20009"/>
                    </a:ext>
                  </a:extLst>
                </a:gridCol>
                <a:gridCol w="497506">
                  <a:extLst>
                    <a:ext uri="{9D8B030D-6E8A-4147-A177-3AD203B41FA5}">
                      <a16:colId xmlns:a16="http://schemas.microsoft.com/office/drawing/2014/main" val="20010"/>
                    </a:ext>
                  </a:extLst>
                </a:gridCol>
                <a:gridCol w="497507">
                  <a:extLst>
                    <a:ext uri="{9D8B030D-6E8A-4147-A177-3AD203B41FA5}">
                      <a16:colId xmlns:a16="http://schemas.microsoft.com/office/drawing/2014/main" val="20011"/>
                    </a:ext>
                  </a:extLst>
                </a:gridCol>
                <a:gridCol w="496356">
                  <a:extLst>
                    <a:ext uri="{9D8B030D-6E8A-4147-A177-3AD203B41FA5}">
                      <a16:colId xmlns:a16="http://schemas.microsoft.com/office/drawing/2014/main" val="20012"/>
                    </a:ext>
                  </a:extLst>
                </a:gridCol>
                <a:gridCol w="497507">
                  <a:extLst>
                    <a:ext uri="{9D8B030D-6E8A-4147-A177-3AD203B41FA5}">
                      <a16:colId xmlns:a16="http://schemas.microsoft.com/office/drawing/2014/main" val="20013"/>
                    </a:ext>
                  </a:extLst>
                </a:gridCol>
                <a:gridCol w="497507">
                  <a:extLst>
                    <a:ext uri="{9D8B030D-6E8A-4147-A177-3AD203B41FA5}">
                      <a16:colId xmlns:a16="http://schemas.microsoft.com/office/drawing/2014/main" val="20014"/>
                    </a:ext>
                  </a:extLst>
                </a:gridCol>
                <a:gridCol w="497507">
                  <a:extLst>
                    <a:ext uri="{9D8B030D-6E8A-4147-A177-3AD203B41FA5}">
                      <a16:colId xmlns:a16="http://schemas.microsoft.com/office/drawing/2014/main" val="20015"/>
                    </a:ext>
                  </a:extLst>
                </a:gridCol>
                <a:gridCol w="497507">
                  <a:extLst>
                    <a:ext uri="{9D8B030D-6E8A-4147-A177-3AD203B41FA5}">
                      <a16:colId xmlns:a16="http://schemas.microsoft.com/office/drawing/2014/main" val="20016"/>
                    </a:ext>
                  </a:extLst>
                </a:gridCol>
                <a:gridCol w="496356">
                  <a:extLst>
                    <a:ext uri="{9D8B030D-6E8A-4147-A177-3AD203B41FA5}">
                      <a16:colId xmlns:a16="http://schemas.microsoft.com/office/drawing/2014/main" val="20017"/>
                    </a:ext>
                  </a:extLst>
                </a:gridCol>
              </a:tblGrid>
              <a:tr h="534819">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lang="en-US" sz="1000" b="1" dirty="0">
                          <a:latin typeface="Century Gothic"/>
                          <a:cs typeface="Century Gothic"/>
                        </a:rPr>
                        <a:t>COs</a:t>
                      </a:r>
                      <a:endParaRPr sz="1000" b="1" dirty="0">
                        <a:latin typeface="Century Gothic"/>
                        <a:cs typeface="Century Gothic"/>
                      </a:endParaRP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spc="-5" dirty="0">
                          <a:latin typeface="Century Gothic"/>
                          <a:cs typeface="Century Gothic"/>
                        </a:rPr>
                        <a:t> B</a:t>
                      </a:r>
                      <a:endParaRPr sz="1000" b="1" dirty="0">
                        <a:latin typeface="Century Gothic"/>
                        <a:cs typeface="Century Gothic"/>
                      </a:endParaRP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0"/>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5"/>
                        </a:spcBef>
                      </a:pPr>
                      <a:endParaRPr sz="1600" dirty="0">
                        <a:latin typeface="Times New Roman"/>
                        <a:cs typeface="Times New Roman"/>
                      </a:endParaRPr>
                    </a:p>
                    <a:p>
                      <a:pPr marL="4445" marR="80010">
                        <a:lnSpc>
                          <a:spcPts val="1370"/>
                        </a:lnSpc>
                      </a:pPr>
                      <a:r>
                        <a:rPr sz="1000" spc="-5" dirty="0">
                          <a:latin typeface="Century Gothic"/>
                          <a:cs typeface="Century Gothic"/>
                        </a:rPr>
                        <a:t>C3  01</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6"/>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0"/>
                        </a:spcBef>
                      </a:pPr>
                      <a:endParaRPr sz="1600" dirty="0">
                        <a:latin typeface="Times New Roman"/>
                        <a:cs typeface="Times New Roman"/>
                      </a:endParaRPr>
                    </a:p>
                    <a:p>
                      <a:pPr marL="4445" marR="80010">
                        <a:lnSpc>
                          <a:spcPts val="1370"/>
                        </a:lnSpc>
                        <a:spcBef>
                          <a:spcPts val="5"/>
                        </a:spcBef>
                      </a:pPr>
                      <a:r>
                        <a:rPr sz="1000" spc="-5" dirty="0">
                          <a:latin typeface="Century Gothic"/>
                          <a:cs typeface="Century Gothic"/>
                        </a:rPr>
                        <a:t>C3  02</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2"/>
                  </a:ext>
                </a:extLst>
              </a:tr>
              <a:tr h="793247">
                <a:tc>
                  <a:txBody>
                    <a:bodyPr/>
                    <a:lstStyle/>
                    <a:p>
                      <a:pPr>
                        <a:lnSpc>
                          <a:spcPct val="100000"/>
                        </a:lnSpc>
                      </a:pPr>
                      <a:endParaRPr sz="13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r>
              <a:rPr lang="en-US" sz="1406" b="1" spc="-5" dirty="0">
                <a:latin typeface="Century Gothic"/>
                <a:cs typeface="Century Gothic"/>
              </a:rPr>
              <a:t> or spread-sheet tool</a:t>
            </a:r>
            <a:endParaRPr sz="1406" dirty="0">
              <a:latin typeface="Century Gothic"/>
              <a:cs typeface="Century Gothic"/>
            </a:endParaRPr>
          </a:p>
        </p:txBody>
      </p:sp>
      <p:sp>
        <p:nvSpPr>
          <p:cNvPr id="5" name="Slide Number Placeholder 4">
            <a:extLst>
              <a:ext uri="{FF2B5EF4-FFF2-40B4-BE49-F238E27FC236}">
                <a16:creationId xmlns:a16="http://schemas.microsoft.com/office/drawing/2014/main" id="{3960CCCA-B2F4-415D-89FC-51FBD0EFAED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88</a:t>
            </a:fld>
            <a:endParaRPr lang="en-IN" dirty="0"/>
          </a:p>
        </p:txBody>
      </p:sp>
    </p:spTree>
    <p:extLst>
      <p:ext uri="{BB962C8B-B14F-4D97-AF65-F5344CB8AC3E}">
        <p14:creationId xmlns:p14="http://schemas.microsoft.com/office/powerpoint/2010/main" val="27191320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028A-EEF7-4D23-A46C-25E46E54B38D}"/>
              </a:ext>
            </a:extLst>
          </p:cNvPr>
          <p:cNvSpPr>
            <a:spLocks noGrp="1"/>
          </p:cNvSpPr>
          <p:nvPr>
            <p:ph type="title"/>
          </p:nvPr>
        </p:nvSpPr>
        <p:spPr>
          <a:xfrm>
            <a:off x="838200" y="110836"/>
            <a:ext cx="10515600" cy="748146"/>
          </a:xfrm>
        </p:spPr>
        <p:txBody>
          <a:bodyPr>
            <a:noAutofit/>
          </a:bodyPr>
          <a:lstStyle/>
          <a:p>
            <a:r>
              <a:rPr lang="en-US" sz="2800" b="1" dirty="0"/>
              <a:t>Using outcome assessment for improvement criterion 7 – an example</a:t>
            </a:r>
            <a:endParaRPr lang="en-IN" sz="2800" b="1" dirty="0"/>
          </a:p>
        </p:txBody>
      </p:sp>
      <p:sp>
        <p:nvSpPr>
          <p:cNvPr id="3" name="Content Placeholder 2">
            <a:extLst>
              <a:ext uri="{FF2B5EF4-FFF2-40B4-BE49-F238E27FC236}">
                <a16:creationId xmlns:a16="http://schemas.microsoft.com/office/drawing/2014/main" id="{A5D71A01-45DC-441C-B06F-6CCD906E208B}"/>
              </a:ext>
            </a:extLst>
          </p:cNvPr>
          <p:cNvSpPr>
            <a:spLocks noGrp="1"/>
          </p:cNvSpPr>
          <p:nvPr>
            <p:ph idx="1"/>
          </p:nvPr>
        </p:nvSpPr>
        <p:spPr>
          <a:xfrm>
            <a:off x="658091" y="858982"/>
            <a:ext cx="10515600" cy="5735782"/>
          </a:xfrm>
        </p:spPr>
        <p:txBody>
          <a:bodyPr/>
          <a:lstStyle/>
          <a:p>
            <a:pPr marL="0" indent="0">
              <a:buNone/>
            </a:pPr>
            <a:r>
              <a:rPr lang="en-US" dirty="0"/>
              <a:t>From an SAR of civil Engineering program (accreditation completed)</a:t>
            </a:r>
          </a:p>
          <a:p>
            <a:pPr marL="0" indent="0">
              <a:buNone/>
            </a:pPr>
            <a:r>
              <a:rPr lang="en-IN" dirty="0"/>
              <a:t>PO1: Engineering knowledge: Apply knowledge of mathematics, science, engineering fundamentals, and an engineering specialization for the solution of complex engineering problems. </a:t>
            </a:r>
          </a:p>
          <a:p>
            <a:pPr marL="0" indent="0">
              <a:buNone/>
            </a:pPr>
            <a:r>
              <a:rPr lang="en-IN" dirty="0"/>
              <a:t>Target: 2.5  </a:t>
            </a:r>
            <a:r>
              <a:rPr lang="en-IN" dirty="0">
                <a:solidFill>
                  <a:srgbClr val="C00000"/>
                </a:solidFill>
              </a:rPr>
              <a:t>Set by Department;</a:t>
            </a:r>
            <a:r>
              <a:rPr lang="en-IN" dirty="0"/>
              <a:t>	 Calculated attainment:	2.3</a:t>
            </a:r>
          </a:p>
          <a:p>
            <a:pPr marL="0" indent="0">
              <a:buNone/>
            </a:pPr>
            <a:r>
              <a:rPr lang="en-IN" dirty="0"/>
              <a:t>The overall attainment of PO1 is near but below the target value; </a:t>
            </a:r>
          </a:p>
          <a:p>
            <a:pPr marL="0" indent="0">
              <a:buNone/>
            </a:pPr>
            <a:r>
              <a:rPr lang="en-IN" dirty="0"/>
              <a:t>The foundation course Mechanics of Materials (CVC202) has CO attainment below the target. Mathematical courses - Statistics and Integral Transforms (MAC209) and Numerical Methods and Partial Differential Equations (MAC213) have attainment below the target value.  These are impacting the PO attainment. </a:t>
            </a:r>
          </a:p>
          <a:p>
            <a:pPr marL="0" indent="0">
              <a:buNone/>
            </a:pPr>
            <a:r>
              <a:rPr lang="en-IN" dirty="0"/>
              <a:t>Actions identified are – </a:t>
            </a:r>
            <a:r>
              <a:rPr lang="en-IN" dirty="0">
                <a:solidFill>
                  <a:srgbClr val="C00000"/>
                </a:solidFill>
              </a:rPr>
              <a:t>continued on the next slide</a:t>
            </a:r>
          </a:p>
          <a:p>
            <a:pPr marL="0" indent="0">
              <a:buNone/>
            </a:pPr>
            <a:endParaRPr lang="en-US" dirty="0"/>
          </a:p>
          <a:p>
            <a:pPr marL="0" indent="0">
              <a:buNone/>
            </a:pPr>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F101885E-4D37-41B5-8A49-F305D3068AB1}"/>
              </a:ext>
            </a:extLst>
          </p:cNvPr>
          <p:cNvSpPr>
            <a:spLocks noGrp="1"/>
          </p:cNvSpPr>
          <p:nvPr>
            <p:ph type="sldNum" sz="quarter" idx="12"/>
          </p:nvPr>
        </p:nvSpPr>
        <p:spPr/>
        <p:txBody>
          <a:bodyPr/>
          <a:lstStyle/>
          <a:p>
            <a:fld id="{71EC9CE2-5AEF-428F-9B76-4FE97200EC74}" type="slidenum">
              <a:rPr lang="en-IN" smtClean="0"/>
              <a:t>89</a:t>
            </a:fld>
            <a:endParaRPr lang="en-IN" dirty="0"/>
          </a:p>
        </p:txBody>
      </p:sp>
      <p:sp>
        <p:nvSpPr>
          <p:cNvPr id="5" name="Rectangle 4">
            <a:extLst>
              <a:ext uri="{FF2B5EF4-FFF2-40B4-BE49-F238E27FC236}">
                <a16:creationId xmlns:a16="http://schemas.microsoft.com/office/drawing/2014/main" id="{14E3BE79-D383-B25E-DE9B-0C578093FAD0}"/>
              </a:ext>
            </a:extLst>
          </p:cNvPr>
          <p:cNvSpPr/>
          <p:nvPr/>
        </p:nvSpPr>
        <p:spPr>
          <a:xfrm>
            <a:off x="658091" y="110836"/>
            <a:ext cx="10875818" cy="68882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9640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F99E797-8773-FE6E-E02C-6C8CD7EED39F}"/>
              </a:ext>
            </a:extLst>
          </p:cNvPr>
          <p:cNvSpPr>
            <a:spLocks noGrp="1" noRot="1" noChangeArrowheads="1"/>
          </p:cNvSpPr>
          <p:nvPr>
            <p:ph type="title"/>
          </p:nvPr>
        </p:nvSpPr>
        <p:spPr>
          <a:xfrm>
            <a:off x="1089870" y="386534"/>
            <a:ext cx="10515600" cy="1325563"/>
          </a:xfrm>
        </p:spPr>
        <p:txBody>
          <a:bodyPr/>
          <a:lstStyle/>
          <a:p>
            <a:pPr algn="ctr" eaLnBrk="1" hangingPunct="1">
              <a:defRPr/>
            </a:pPr>
            <a:r>
              <a:rPr lang="en-US" sz="4000" dirty="0"/>
              <a:t>Programme </a:t>
            </a:r>
            <a:r>
              <a:rPr lang="en-US" sz="4000" dirty="0" err="1"/>
              <a:t>Educatioanl</a:t>
            </a:r>
            <a:r>
              <a:rPr lang="en-US" sz="4000" dirty="0"/>
              <a:t> Objectives (PEO):</a:t>
            </a:r>
            <a:br>
              <a:rPr lang="en-US" sz="4000" dirty="0"/>
            </a:br>
            <a:r>
              <a:rPr lang="en-US" sz="4000" dirty="0"/>
              <a:t>(Telecommunications)</a:t>
            </a:r>
          </a:p>
        </p:txBody>
      </p:sp>
      <p:sp>
        <p:nvSpPr>
          <p:cNvPr id="8195" name="Rectangle 3">
            <a:extLst>
              <a:ext uri="{FF2B5EF4-FFF2-40B4-BE49-F238E27FC236}">
                <a16:creationId xmlns:a16="http://schemas.microsoft.com/office/drawing/2014/main" id="{72836D62-B5B0-A7C5-9DAB-1D4053A8B904}"/>
              </a:ext>
            </a:extLst>
          </p:cNvPr>
          <p:cNvSpPr>
            <a:spLocks noGrp="1" noChangeArrowheads="1"/>
          </p:cNvSpPr>
          <p:nvPr>
            <p:ph idx="1"/>
          </p:nvPr>
        </p:nvSpPr>
        <p:spPr>
          <a:xfrm>
            <a:off x="1992313" y="1773238"/>
            <a:ext cx="8229600" cy="4525962"/>
          </a:xfrm>
        </p:spPr>
        <p:txBody>
          <a:bodyPr/>
          <a:lstStyle/>
          <a:p>
            <a:pPr eaLnBrk="1" hangingPunct="1">
              <a:defRPr/>
            </a:pPr>
            <a:r>
              <a:rPr lang="en-US" dirty="0"/>
              <a:t>To produce all-rounded engineers in the telecommunications technologies in support of the emerging ICT industry.</a:t>
            </a:r>
          </a:p>
          <a:p>
            <a:pPr eaLnBrk="1" hangingPunct="1">
              <a:buFont typeface="Wingdings" panose="05000000000000000000" pitchFamily="2" charset="2"/>
              <a:buNone/>
              <a:defRPr/>
            </a:pPr>
            <a:r>
              <a:rPr lang="en-US" dirty="0"/>
              <a:t> </a:t>
            </a:r>
          </a:p>
          <a:p>
            <a:pPr eaLnBrk="1" hangingPunct="1">
              <a:defRPr/>
            </a:pPr>
            <a:r>
              <a:rPr lang="en-US" dirty="0"/>
              <a:t>To develop capable technical leaders who are able to spearhead the advancement of telecommunications in the country </a:t>
            </a:r>
          </a:p>
          <a:p>
            <a:pPr eaLnBrk="1" hangingPunct="1">
              <a:defRPr/>
            </a:pPr>
            <a:endParaRPr lang="en-US" dirty="0">
              <a:solidFill>
                <a:srgbClr val="66FFFF"/>
              </a:solidFill>
            </a:endParaRPr>
          </a:p>
        </p:txBody>
      </p:sp>
      <p:sp>
        <p:nvSpPr>
          <p:cNvPr id="13314" name="Slide Number Placeholder 4">
            <a:extLst>
              <a:ext uri="{FF2B5EF4-FFF2-40B4-BE49-F238E27FC236}">
                <a16:creationId xmlns:a16="http://schemas.microsoft.com/office/drawing/2014/main" id="{8966BAFD-DE61-8AA5-98EE-88183FE73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E4628-6C23-4AAE-8A4D-CF686DEE4247}" type="slidenum">
              <a:rPr lang="en-US" altLang="en-US">
                <a:latin typeface="Arial" panose="020B0604020202020204" pitchFamily="34" charset="0"/>
              </a:rPr>
              <a:pPr/>
              <a:t>9</a:t>
            </a:fld>
            <a:endParaRPr lang="en-US" altLang="en-US" dirty="0">
              <a:latin typeface="Arial" panose="020B0604020202020204" pitchFamily="34" charset="0"/>
            </a:endParaRPr>
          </a:p>
        </p:txBody>
      </p:sp>
      <p:sp>
        <p:nvSpPr>
          <p:cNvPr id="3" name="Rectangle 2">
            <a:extLst>
              <a:ext uri="{FF2B5EF4-FFF2-40B4-BE49-F238E27FC236}">
                <a16:creationId xmlns:a16="http://schemas.microsoft.com/office/drawing/2014/main" id="{446DB684-A5DA-67C2-24B2-6D85E988799D}"/>
              </a:ext>
            </a:extLst>
          </p:cNvPr>
          <p:cNvSpPr/>
          <p:nvPr/>
        </p:nvSpPr>
        <p:spPr>
          <a:xfrm>
            <a:off x="687897" y="234892"/>
            <a:ext cx="11132191" cy="59310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26D9-FA4F-408F-B717-F4FEE98CF90C}"/>
              </a:ext>
            </a:extLst>
          </p:cNvPr>
          <p:cNvSpPr>
            <a:spLocks noGrp="1"/>
          </p:cNvSpPr>
          <p:nvPr>
            <p:ph type="title"/>
          </p:nvPr>
        </p:nvSpPr>
        <p:spPr>
          <a:xfrm>
            <a:off x="838200" y="365126"/>
            <a:ext cx="10515600" cy="315912"/>
          </a:xfrm>
        </p:spPr>
        <p:txBody>
          <a:bodyPr>
            <a:noAutofit/>
          </a:bodyPr>
          <a:lstStyle/>
          <a:p>
            <a:r>
              <a:rPr lang="en-US" sz="3200" b="1" dirty="0"/>
              <a:t>outcome assessment </a:t>
            </a:r>
            <a:r>
              <a:rPr lang="en-US" sz="3200" b="1" dirty="0">
                <a:sym typeface="Wingdings" panose="05000000000000000000" pitchFamily="2" charset="2"/>
              </a:rPr>
              <a:t></a:t>
            </a:r>
            <a:r>
              <a:rPr lang="en-US" sz="3200" b="1" dirty="0"/>
              <a:t> improvement – example  contd..</a:t>
            </a:r>
            <a:endParaRPr lang="en-IN" sz="3200" dirty="0"/>
          </a:p>
        </p:txBody>
      </p:sp>
      <p:sp>
        <p:nvSpPr>
          <p:cNvPr id="3" name="Content Placeholder 2">
            <a:extLst>
              <a:ext uri="{FF2B5EF4-FFF2-40B4-BE49-F238E27FC236}">
                <a16:creationId xmlns:a16="http://schemas.microsoft.com/office/drawing/2014/main" id="{7F320D66-3878-4682-9D57-B2323288387E}"/>
              </a:ext>
            </a:extLst>
          </p:cNvPr>
          <p:cNvSpPr>
            <a:spLocks noGrp="1"/>
          </p:cNvSpPr>
          <p:nvPr>
            <p:ph idx="1"/>
          </p:nvPr>
        </p:nvSpPr>
        <p:spPr>
          <a:xfrm>
            <a:off x="838200" y="831273"/>
            <a:ext cx="10515600" cy="5846618"/>
          </a:xfrm>
        </p:spPr>
        <p:txBody>
          <a:bodyPr>
            <a:normAutofit/>
          </a:bodyPr>
          <a:lstStyle/>
          <a:p>
            <a:pPr marL="0" indent="0">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This </a:t>
            </a:r>
            <a:r>
              <a:rPr lang="en-IN" sz="2400" b="1" dirty="0">
                <a:latin typeface="Calibri Light" panose="020F0302020204030204" pitchFamily="34" charset="0"/>
                <a:ea typeface="Calibri" panose="020F0502020204030204" pitchFamily="34" charset="0"/>
                <a:cs typeface="Calibri Light" panose="020F0302020204030204" pitchFamily="34" charset="0"/>
              </a:rPr>
              <a:t>diagnosis indicates insufficient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connectivity between the theoretical concepts and their mathematical applications.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Action 1: Contextual learning pedagogy is used in Mechanics of Materials (15ECVF202) to associate classroom teaching to real-world experiences and improve the grasp of fundamental concepts.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Action 2: Mathematical courses in the third semester, i.e., Statistics and Integral Transforms (15EMAB202), and in the fourth semester, i.e., Numerical Methods and Partial Differential Equations (15EMAB207) introduced contextual problems of civil engineering.</a:t>
            </a:r>
          </a:p>
          <a:p>
            <a:pPr marL="0" indent="0">
              <a:buNone/>
            </a:pPr>
            <a:r>
              <a:rPr lang="en-US" sz="2400" b="1" dirty="0">
                <a:latin typeface="Calibri Light" panose="020F0302020204030204" pitchFamily="34" charset="0"/>
                <a:cs typeface="Calibri Light" panose="020F0302020204030204" pitchFamily="34" charset="0"/>
              </a:rPr>
              <a:t>When targets are achieved then outcomes are attained; subsequently,  </a:t>
            </a:r>
          </a:p>
          <a:p>
            <a:pPr marL="0" indent="0">
              <a:buNone/>
            </a:pPr>
            <a:r>
              <a:rPr lang="en-US" sz="2400" b="1" dirty="0">
                <a:latin typeface="Calibri Light" panose="020F0302020204030204" pitchFamily="34" charset="0"/>
                <a:cs typeface="Calibri Light" panose="020F0302020204030204" pitchFamily="34" charset="0"/>
              </a:rPr>
              <a:t>We revise and set higher targets as a part of continuous improvement</a:t>
            </a:r>
          </a:p>
          <a:p>
            <a:pPr marL="0" indent="0">
              <a:buNone/>
            </a:pPr>
            <a:r>
              <a:rPr lang="en-US" sz="2400" b="1" dirty="0">
                <a:latin typeface="Calibri Light" panose="020F0302020204030204" pitchFamily="34" charset="0"/>
                <a:cs typeface="Calibri Light" panose="020F0302020204030204" pitchFamily="34" charset="0"/>
              </a:rPr>
              <a:t>Target setting and CI are go together in OBE</a:t>
            </a:r>
            <a:endParaRPr lang="en-IN" sz="24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8A74904A-774B-4334-B607-1F3C796D7A15}"/>
              </a:ext>
            </a:extLst>
          </p:cNvPr>
          <p:cNvSpPr>
            <a:spLocks noGrp="1"/>
          </p:cNvSpPr>
          <p:nvPr>
            <p:ph type="sldNum" sz="quarter" idx="12"/>
          </p:nvPr>
        </p:nvSpPr>
        <p:spPr/>
        <p:txBody>
          <a:bodyPr/>
          <a:lstStyle/>
          <a:p>
            <a:fld id="{71EC9CE2-5AEF-428F-9B76-4FE97200EC74}" type="slidenum">
              <a:rPr lang="en-IN" smtClean="0"/>
              <a:t>90</a:t>
            </a:fld>
            <a:endParaRPr lang="en-IN" dirty="0"/>
          </a:p>
        </p:txBody>
      </p:sp>
      <p:sp>
        <p:nvSpPr>
          <p:cNvPr id="5" name="Rectangle 4">
            <a:extLst>
              <a:ext uri="{FF2B5EF4-FFF2-40B4-BE49-F238E27FC236}">
                <a16:creationId xmlns:a16="http://schemas.microsoft.com/office/drawing/2014/main" id="{44DE5BBF-B5C8-DD37-5829-60289F7FA4FA}"/>
              </a:ext>
            </a:extLst>
          </p:cNvPr>
          <p:cNvSpPr/>
          <p:nvPr/>
        </p:nvSpPr>
        <p:spPr>
          <a:xfrm>
            <a:off x="838200" y="214489"/>
            <a:ext cx="11060289" cy="63669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703969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2E3-0276-4D4F-A91D-7E4FB15675E4}"/>
              </a:ext>
            </a:extLst>
          </p:cNvPr>
          <p:cNvSpPr>
            <a:spLocks noGrp="1"/>
          </p:cNvSpPr>
          <p:nvPr>
            <p:ph type="title"/>
          </p:nvPr>
        </p:nvSpPr>
        <p:spPr/>
        <p:txBody>
          <a:bodyPr/>
          <a:lstStyle/>
          <a:p>
            <a:pPr algn="ctr"/>
            <a:r>
              <a:rPr lang="en-US" dirty="0"/>
              <a:t>Recap</a:t>
            </a:r>
            <a:endParaRPr lang="en-IN" dirty="0"/>
          </a:p>
        </p:txBody>
      </p:sp>
      <p:sp>
        <p:nvSpPr>
          <p:cNvPr id="3" name="Content Placeholder 2">
            <a:extLst>
              <a:ext uri="{FF2B5EF4-FFF2-40B4-BE49-F238E27FC236}">
                <a16:creationId xmlns:a16="http://schemas.microsoft.com/office/drawing/2014/main" id="{2DBDCBDE-911D-4D59-8170-4F7321B89A8C}"/>
              </a:ext>
            </a:extLst>
          </p:cNvPr>
          <p:cNvSpPr>
            <a:spLocks noGrp="1"/>
          </p:cNvSpPr>
          <p:nvPr>
            <p:ph idx="1"/>
          </p:nvPr>
        </p:nvSpPr>
        <p:spPr>
          <a:xfrm>
            <a:off x="838200" y="1302327"/>
            <a:ext cx="10515600" cy="4874636"/>
          </a:xfrm>
        </p:spPr>
        <p:txBody>
          <a:bodyPr>
            <a:normAutofit lnSpcReduction="10000"/>
          </a:bodyPr>
          <a:lstStyle/>
          <a:p>
            <a:pPr marL="0" indent="0">
              <a:buNone/>
            </a:pPr>
            <a:r>
              <a:rPr lang="en-US" dirty="0"/>
              <a:t>  </a:t>
            </a:r>
          </a:p>
          <a:p>
            <a:pPr marL="0" indent="0">
              <a:buNone/>
            </a:pPr>
            <a:endParaRPr lang="en-US" dirty="0"/>
          </a:p>
          <a:p>
            <a:pPr marL="514350" indent="-514350">
              <a:buFont typeface="+mj-lt"/>
              <a:buAutoNum type="arabicPeriod"/>
            </a:pPr>
            <a:r>
              <a:rPr lang="en-US" sz="3200" dirty="0"/>
              <a:t>What is CO and PO/PSO?</a:t>
            </a:r>
          </a:p>
          <a:p>
            <a:pPr marL="514350" indent="-514350">
              <a:buFont typeface="+mj-lt"/>
              <a:buAutoNum type="arabicPeriod"/>
            </a:pPr>
            <a:r>
              <a:rPr lang="en-US" sz="3200" dirty="0"/>
              <a:t>CO-&gt;PO mapping and justification for entries in the map</a:t>
            </a:r>
          </a:p>
          <a:p>
            <a:pPr marL="514350" indent="-514350">
              <a:buFont typeface="+mj-lt"/>
              <a:buAutoNum type="arabicPeriod"/>
            </a:pPr>
            <a:r>
              <a:rPr lang="en-US" sz="3200" dirty="0"/>
              <a:t>PO </a:t>
            </a:r>
            <a:r>
              <a:rPr lang="en-US" sz="3200" dirty="0">
                <a:sym typeface="Wingdings" panose="05000000000000000000" pitchFamily="2" charset="2"/>
              </a:rPr>
              <a:t> Competency  Performance Indicators (PIs)</a:t>
            </a:r>
          </a:p>
          <a:p>
            <a:pPr marL="514350" indent="-514350">
              <a:buFont typeface="+mj-lt"/>
              <a:buAutoNum type="arabicPeriod"/>
            </a:pPr>
            <a:r>
              <a:rPr lang="en-US" sz="3200" dirty="0"/>
              <a:t>BLOOM LEVELS, Question tagging with [CO PI BL] /Rubrics</a:t>
            </a:r>
          </a:p>
          <a:p>
            <a:pPr marL="514350" indent="-514350">
              <a:buFont typeface="+mj-lt"/>
              <a:buAutoNum type="arabicPeriod"/>
            </a:pPr>
            <a:r>
              <a:rPr lang="en-US" sz="3200" dirty="0"/>
              <a:t>How to calculate CO attainment?  Choice of thresholds</a:t>
            </a:r>
          </a:p>
          <a:p>
            <a:pPr marL="514350" indent="-514350">
              <a:buFont typeface="+mj-lt"/>
              <a:buAutoNum type="arabicPeriod"/>
            </a:pPr>
            <a:r>
              <a:rPr lang="en-US" sz="3200" dirty="0"/>
              <a:t>How to calculate PO attainment?</a:t>
            </a:r>
          </a:p>
          <a:p>
            <a:pPr marL="514350" indent="-514350">
              <a:buFont typeface="+mj-lt"/>
              <a:buAutoNum type="arabicPeriod"/>
            </a:pPr>
            <a:r>
              <a:rPr lang="en-US" sz="3200" dirty="0"/>
              <a:t>Close the loop – continuous improvement.</a:t>
            </a:r>
          </a:p>
          <a:p>
            <a:pPr marL="0" indent="0">
              <a:buNone/>
            </a:pPr>
            <a:endParaRPr lang="en-US" sz="3200" dirty="0"/>
          </a:p>
          <a:p>
            <a:pPr marL="0" indent="0">
              <a:buNone/>
            </a:pPr>
            <a:endParaRPr lang="en-IN" dirty="0"/>
          </a:p>
        </p:txBody>
      </p:sp>
      <p:sp>
        <p:nvSpPr>
          <p:cNvPr id="4" name="Slide Number Placeholder 3">
            <a:extLst>
              <a:ext uri="{FF2B5EF4-FFF2-40B4-BE49-F238E27FC236}">
                <a16:creationId xmlns:a16="http://schemas.microsoft.com/office/drawing/2014/main" id="{C6C50114-26C3-470A-B800-CE268FAD86AB}"/>
              </a:ext>
            </a:extLst>
          </p:cNvPr>
          <p:cNvSpPr>
            <a:spLocks noGrp="1"/>
          </p:cNvSpPr>
          <p:nvPr>
            <p:ph type="sldNum" sz="quarter" idx="12"/>
          </p:nvPr>
        </p:nvSpPr>
        <p:spPr/>
        <p:txBody>
          <a:bodyPr/>
          <a:lstStyle/>
          <a:p>
            <a:fld id="{71EC9CE2-5AEF-428F-9B76-4FE97200EC74}" type="slidenum">
              <a:rPr lang="en-IN" smtClean="0"/>
              <a:t>91</a:t>
            </a:fld>
            <a:endParaRPr lang="en-IN" dirty="0"/>
          </a:p>
        </p:txBody>
      </p:sp>
    </p:spTree>
    <p:extLst>
      <p:ext uri="{BB962C8B-B14F-4D97-AF65-F5344CB8AC3E}">
        <p14:creationId xmlns:p14="http://schemas.microsoft.com/office/powerpoint/2010/main" val="26172647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4D2-350A-4627-8E01-866C9E51EF4C}"/>
              </a:ext>
            </a:extLst>
          </p:cNvPr>
          <p:cNvSpPr>
            <a:spLocks noGrp="1"/>
          </p:cNvSpPr>
          <p:nvPr>
            <p:ph type="title"/>
          </p:nvPr>
        </p:nvSpPr>
        <p:spPr>
          <a:xfrm>
            <a:off x="838200" y="365126"/>
            <a:ext cx="10515600" cy="481542"/>
          </a:xfrm>
        </p:spPr>
        <p:txBody>
          <a:bodyPr>
            <a:normAutofit fontScale="90000"/>
          </a:bodyPr>
          <a:lstStyle/>
          <a:p>
            <a:r>
              <a:rPr lang="en-US" dirty="0"/>
              <a:t>			PRACTICE OF OBE</a:t>
            </a:r>
            <a:endParaRPr lang="en-IN" dirty="0"/>
          </a:p>
        </p:txBody>
      </p:sp>
      <p:sp>
        <p:nvSpPr>
          <p:cNvPr id="3" name="Content Placeholder 2">
            <a:extLst>
              <a:ext uri="{FF2B5EF4-FFF2-40B4-BE49-F238E27FC236}">
                <a16:creationId xmlns:a16="http://schemas.microsoft.com/office/drawing/2014/main" id="{678C4DB0-7EF9-42D9-9FD0-CCBF799F0CD2}"/>
              </a:ext>
            </a:extLst>
          </p:cNvPr>
          <p:cNvSpPr>
            <a:spLocks noGrp="1"/>
          </p:cNvSpPr>
          <p:nvPr>
            <p:ph idx="1"/>
          </p:nvPr>
        </p:nvSpPr>
        <p:spPr>
          <a:xfrm>
            <a:off x="838200" y="846668"/>
            <a:ext cx="10515600" cy="5646206"/>
          </a:xfrm>
        </p:spPr>
        <p:txBody>
          <a:bodyPr/>
          <a:lstStyle/>
          <a:p>
            <a:pPr marL="0" indent="0">
              <a:buNone/>
            </a:pPr>
            <a:r>
              <a:rPr lang="en-US" dirty="0"/>
              <a:t>				OVERVIEW</a:t>
            </a:r>
          </a:p>
          <a:p>
            <a:pPr marL="514350" indent="-514350">
              <a:buFont typeface="+mj-lt"/>
              <a:buAutoNum type="arabicPeriod"/>
            </a:pPr>
            <a:r>
              <a:rPr lang="en-US" dirty="0"/>
              <a:t>AS-IS:  some observations on how we are doing it at present</a:t>
            </a:r>
          </a:p>
          <a:p>
            <a:pPr marL="514350" indent="-514350">
              <a:buFont typeface="+mj-lt"/>
              <a:buAutoNum type="arabicPeriod"/>
            </a:pPr>
            <a:endParaRPr lang="en-US" dirty="0"/>
          </a:p>
          <a:p>
            <a:pPr marL="514350" indent="-514350">
              <a:buFont typeface="+mj-lt"/>
              <a:buAutoNum type="arabicPeriod"/>
            </a:pPr>
            <a:r>
              <a:rPr lang="en-US" dirty="0"/>
              <a:t>SAR STRUCTURE:  criteria and Marks</a:t>
            </a:r>
          </a:p>
          <a:p>
            <a:pPr marL="514350" indent="-514350">
              <a:buFont typeface="+mj-lt"/>
              <a:buAutoNum type="arabicPeriod"/>
            </a:pPr>
            <a:endParaRPr lang="en-US" dirty="0"/>
          </a:p>
          <a:p>
            <a:pPr marL="514350" indent="-514350">
              <a:buFont typeface="+mj-lt"/>
              <a:buAutoNum type="arabicPeriod"/>
            </a:pPr>
            <a:r>
              <a:rPr lang="en-US" dirty="0"/>
              <a:t>SAR CONTENTS:  Data and its use, process description and application, Continuous Improvement (CI)</a:t>
            </a:r>
          </a:p>
          <a:p>
            <a:pPr marL="514350" indent="-514350">
              <a:buFont typeface="+mj-lt"/>
              <a:buAutoNum type="arabicPeriod"/>
            </a:pPr>
            <a:endParaRPr lang="en-US" dirty="0"/>
          </a:p>
          <a:p>
            <a:pPr marL="514350" indent="-514350">
              <a:buFont typeface="+mj-lt"/>
              <a:buAutoNum type="arabicPeriod"/>
            </a:pPr>
            <a:r>
              <a:rPr lang="en-US" dirty="0"/>
              <a:t>TO-BE  some guidelines for making SAR and for the visit </a:t>
            </a:r>
            <a:endParaRPr lang="en-IN" dirty="0"/>
          </a:p>
        </p:txBody>
      </p:sp>
      <p:sp>
        <p:nvSpPr>
          <p:cNvPr id="4" name="Slide Number Placeholder 3">
            <a:extLst>
              <a:ext uri="{FF2B5EF4-FFF2-40B4-BE49-F238E27FC236}">
                <a16:creationId xmlns:a16="http://schemas.microsoft.com/office/drawing/2014/main" id="{BBA81DED-EE5C-4BCA-9CD7-4CA84B098E91}"/>
              </a:ext>
            </a:extLst>
          </p:cNvPr>
          <p:cNvSpPr>
            <a:spLocks noGrp="1"/>
          </p:cNvSpPr>
          <p:nvPr>
            <p:ph type="sldNum" sz="quarter" idx="12"/>
          </p:nvPr>
        </p:nvSpPr>
        <p:spPr/>
        <p:txBody>
          <a:bodyPr/>
          <a:lstStyle/>
          <a:p>
            <a:fld id="{71EC9CE2-5AEF-428F-9B76-4FE97200EC74}" type="slidenum">
              <a:rPr lang="en-IN" smtClean="0"/>
              <a:t>92</a:t>
            </a:fld>
            <a:endParaRPr lang="en-IN" dirty="0"/>
          </a:p>
        </p:txBody>
      </p:sp>
    </p:spTree>
    <p:extLst>
      <p:ext uri="{BB962C8B-B14F-4D97-AF65-F5344CB8AC3E}">
        <p14:creationId xmlns:p14="http://schemas.microsoft.com/office/powerpoint/2010/main" val="18312591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7C7F-A7C8-4E96-9CB0-A85D6C71E16E}"/>
              </a:ext>
            </a:extLst>
          </p:cNvPr>
          <p:cNvSpPr>
            <a:spLocks noGrp="1"/>
          </p:cNvSpPr>
          <p:nvPr>
            <p:ph type="title"/>
          </p:nvPr>
        </p:nvSpPr>
        <p:spPr>
          <a:xfrm>
            <a:off x="838200" y="365125"/>
            <a:ext cx="10515600" cy="402519"/>
          </a:xfrm>
        </p:spPr>
        <p:txBody>
          <a:bodyPr>
            <a:normAutofit fontScale="90000"/>
          </a:bodyPr>
          <a:lstStyle/>
          <a:p>
            <a:r>
              <a:rPr lang="en-US" dirty="0"/>
              <a:t>		OBE PRACTICE: AS-IS</a:t>
            </a:r>
            <a:endParaRPr lang="en-IN" dirty="0"/>
          </a:p>
        </p:txBody>
      </p:sp>
      <p:sp>
        <p:nvSpPr>
          <p:cNvPr id="3" name="Content Placeholder 2">
            <a:extLst>
              <a:ext uri="{FF2B5EF4-FFF2-40B4-BE49-F238E27FC236}">
                <a16:creationId xmlns:a16="http://schemas.microsoft.com/office/drawing/2014/main" id="{4E6D6671-CA01-4D8C-A891-6A3CE5D019EF}"/>
              </a:ext>
            </a:extLst>
          </p:cNvPr>
          <p:cNvSpPr>
            <a:spLocks noGrp="1"/>
          </p:cNvSpPr>
          <p:nvPr>
            <p:ph idx="1"/>
          </p:nvPr>
        </p:nvSpPr>
        <p:spPr>
          <a:xfrm>
            <a:off x="1018822" y="922513"/>
            <a:ext cx="10515600" cy="5570361"/>
          </a:xfrm>
        </p:spPr>
        <p:txBody>
          <a:bodyPr>
            <a:normAutofit/>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Working in spurts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a:t>
            </a:r>
            <a:r>
              <a:rPr lang="en-IN" sz="2400" b="1" dirty="0">
                <a:latin typeface="Calibri Light" panose="020F0302020204030204" pitchFamily="34" charset="0"/>
                <a:ea typeface="Calibri" panose="020F0502020204030204" pitchFamily="34" charset="0"/>
                <a:cs typeface="Calibri Light" panose="020F0302020204030204" pitchFamily="34" charset="0"/>
              </a:rPr>
              <a:t>being systematic in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data discipline</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cohesion in team work</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Few do and that too in parts, only prior to submission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Everyone does not go through SAR</a:t>
            </a:r>
          </a:p>
          <a:p>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Too much printing prior to the NBA team visit</a:t>
            </a:r>
          </a:p>
          <a:p>
            <a:r>
              <a:rPr lang="en-IN" sz="2400" b="1" dirty="0">
                <a:latin typeface="Calibri Light" panose="020F0302020204030204" pitchFamily="34" charset="0"/>
                <a:cs typeface="Calibri Light" panose="020F0302020204030204" pitchFamily="34" charset="0"/>
              </a:rPr>
              <a:t>	In brief, OBE is not fully integrated into the Academic System</a:t>
            </a:r>
            <a:endParaRPr lang="en-IN" sz="36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51D7B848-B939-45AE-B0E4-BC7372968D4F}"/>
              </a:ext>
            </a:extLst>
          </p:cNvPr>
          <p:cNvSpPr>
            <a:spLocks noGrp="1"/>
          </p:cNvSpPr>
          <p:nvPr>
            <p:ph type="sldNum" sz="quarter" idx="12"/>
          </p:nvPr>
        </p:nvSpPr>
        <p:spPr/>
        <p:txBody>
          <a:bodyPr/>
          <a:lstStyle/>
          <a:p>
            <a:fld id="{71EC9CE2-5AEF-428F-9B76-4FE97200EC74}" type="slidenum">
              <a:rPr lang="en-IN" smtClean="0"/>
              <a:t>93</a:t>
            </a:fld>
            <a:endParaRPr lang="en-IN" dirty="0"/>
          </a:p>
        </p:txBody>
      </p:sp>
    </p:spTree>
    <p:extLst>
      <p:ext uri="{BB962C8B-B14F-4D97-AF65-F5344CB8AC3E}">
        <p14:creationId xmlns:p14="http://schemas.microsoft.com/office/powerpoint/2010/main" val="26298204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BD3C-6331-43C8-821E-94FCD0F677E7}"/>
              </a:ext>
            </a:extLst>
          </p:cNvPr>
          <p:cNvSpPr>
            <a:spLocks noGrp="1"/>
          </p:cNvSpPr>
          <p:nvPr>
            <p:ph type="title"/>
          </p:nvPr>
        </p:nvSpPr>
        <p:spPr>
          <a:xfrm>
            <a:off x="838200" y="365125"/>
            <a:ext cx="10515600" cy="402519"/>
          </a:xfrm>
        </p:spPr>
        <p:txBody>
          <a:bodyPr>
            <a:normAutofit fontScale="90000"/>
          </a:bodyPr>
          <a:lstStyle/>
          <a:p>
            <a:r>
              <a:rPr lang="en-US" dirty="0"/>
              <a:t>				SAR Structure</a:t>
            </a:r>
            <a:endParaRPr lang="en-IN" dirty="0"/>
          </a:p>
        </p:txBody>
      </p:sp>
      <p:sp>
        <p:nvSpPr>
          <p:cNvPr id="3" name="Content Placeholder 2">
            <a:extLst>
              <a:ext uri="{FF2B5EF4-FFF2-40B4-BE49-F238E27FC236}">
                <a16:creationId xmlns:a16="http://schemas.microsoft.com/office/drawing/2014/main" id="{156E4540-A3B9-4A13-9925-B64EB8F7F86D}"/>
              </a:ext>
            </a:extLst>
          </p:cNvPr>
          <p:cNvSpPr>
            <a:spLocks noGrp="1"/>
          </p:cNvSpPr>
          <p:nvPr>
            <p:ph idx="1"/>
          </p:nvPr>
        </p:nvSpPr>
        <p:spPr>
          <a:xfrm>
            <a:off x="838200" y="767644"/>
            <a:ext cx="10515600" cy="5409319"/>
          </a:xfrm>
        </p:spPr>
        <p:txBody>
          <a:bodyPr>
            <a:normAutofit/>
          </a:bodyPr>
          <a:lstStyle/>
          <a:p>
            <a:pPr marL="0" indent="0">
              <a:lnSpc>
                <a:spcPct val="107000"/>
              </a:lnSpc>
              <a:spcAft>
                <a:spcPts val="800"/>
              </a:spcAft>
              <a:buNone/>
            </a:pPr>
            <a:r>
              <a:rPr lang="en-IN" sz="2900" b="1" dirty="0">
                <a:effectLst/>
                <a:latin typeface="Corbel Light" panose="020B0303020204020204" pitchFamily="34" charset="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SAR structure:</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PART-A (Institutional Information) and</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PART-B (Program Specific Information)</a:t>
            </a:r>
            <a:endParaRPr lang="en-IN" sz="29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10 criteria with marks.</a:t>
            </a: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Criteria have sub and sub-sub criteria</a:t>
            </a:r>
          </a:p>
          <a:p>
            <a:endParaRPr lang="en-IN" dirty="0"/>
          </a:p>
        </p:txBody>
      </p:sp>
      <p:sp>
        <p:nvSpPr>
          <p:cNvPr id="4" name="Slide Number Placeholder 3">
            <a:extLst>
              <a:ext uri="{FF2B5EF4-FFF2-40B4-BE49-F238E27FC236}">
                <a16:creationId xmlns:a16="http://schemas.microsoft.com/office/drawing/2014/main" id="{12B1E162-BEAB-485D-9FCD-EA47889E0352}"/>
              </a:ext>
            </a:extLst>
          </p:cNvPr>
          <p:cNvSpPr>
            <a:spLocks noGrp="1"/>
          </p:cNvSpPr>
          <p:nvPr>
            <p:ph type="sldNum" sz="quarter" idx="12"/>
          </p:nvPr>
        </p:nvSpPr>
        <p:spPr/>
        <p:txBody>
          <a:bodyPr/>
          <a:lstStyle/>
          <a:p>
            <a:fld id="{71EC9CE2-5AEF-428F-9B76-4FE97200EC74}" type="slidenum">
              <a:rPr lang="en-IN" smtClean="0"/>
              <a:t>94</a:t>
            </a:fld>
            <a:endParaRPr lang="en-IN" dirty="0"/>
          </a:p>
        </p:txBody>
      </p:sp>
      <p:sp>
        <p:nvSpPr>
          <p:cNvPr id="6" name="Rectangle 5">
            <a:extLst>
              <a:ext uri="{FF2B5EF4-FFF2-40B4-BE49-F238E27FC236}">
                <a16:creationId xmlns:a16="http://schemas.microsoft.com/office/drawing/2014/main" id="{4DC2A007-7BE5-4F46-9D2E-A88D5BB1561C}"/>
              </a:ext>
            </a:extLst>
          </p:cNvPr>
          <p:cNvSpPr/>
          <p:nvPr/>
        </p:nvSpPr>
        <p:spPr>
          <a:xfrm>
            <a:off x="838200" y="767644"/>
            <a:ext cx="7772400" cy="5322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320448815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4AF5-89D0-4336-80A8-77A55DCDF87E}"/>
              </a:ext>
            </a:extLst>
          </p:cNvPr>
          <p:cNvSpPr>
            <a:spLocks noGrp="1"/>
          </p:cNvSpPr>
          <p:nvPr>
            <p:ph type="title"/>
          </p:nvPr>
        </p:nvSpPr>
        <p:spPr>
          <a:xfrm>
            <a:off x="838200" y="365125"/>
            <a:ext cx="10515600" cy="450421"/>
          </a:xfrm>
        </p:spPr>
        <p:txBody>
          <a:bodyPr>
            <a:normAutofit fontScale="90000"/>
          </a:bodyPr>
          <a:lstStyle/>
          <a:p>
            <a:pPr algn="ctr"/>
            <a:r>
              <a:rPr lang="en-US" dirty="0"/>
              <a:t>Preparation for the visit</a:t>
            </a:r>
            <a:endParaRPr lang="en-IN" dirty="0"/>
          </a:p>
        </p:txBody>
      </p:sp>
      <p:sp>
        <p:nvSpPr>
          <p:cNvPr id="3" name="Content Placeholder 2">
            <a:extLst>
              <a:ext uri="{FF2B5EF4-FFF2-40B4-BE49-F238E27FC236}">
                <a16:creationId xmlns:a16="http://schemas.microsoft.com/office/drawing/2014/main" id="{64EBBDE7-9DFE-4E48-ACFE-00CB803632EA}"/>
              </a:ext>
            </a:extLst>
          </p:cNvPr>
          <p:cNvSpPr>
            <a:spLocks noGrp="1"/>
          </p:cNvSpPr>
          <p:nvPr>
            <p:ph idx="1"/>
          </p:nvPr>
        </p:nvSpPr>
        <p:spPr>
          <a:xfrm>
            <a:off x="838200" y="873210"/>
            <a:ext cx="10515600" cy="5483139"/>
          </a:xfrm>
        </p:spPr>
        <p:txBody>
          <a:bodyPr/>
          <a:lstStyle/>
          <a:p>
            <a:endParaRPr lang="en-US" dirty="0"/>
          </a:p>
          <a:p>
            <a:r>
              <a:rPr lang="en-US" dirty="0"/>
              <a:t>Study SAR critically. Look through the website and the evaluation guidelines. Note CAY, CAYm1and CAYm2 as applicable.</a:t>
            </a:r>
          </a:p>
          <a:p>
            <a:r>
              <a:rPr lang="en-US" dirty="0"/>
              <a:t>Prepare the pre-visit report, highlighting critical issues in the criteria to go into detail during the visit.</a:t>
            </a:r>
          </a:p>
          <a:p>
            <a:r>
              <a:rPr lang="en-US" dirty="0"/>
              <a:t>Have questions on which to seek clarifications and/or obtain details ready, preferably written down.</a:t>
            </a:r>
          </a:p>
          <a:p>
            <a:r>
              <a:rPr lang="en-US" dirty="0"/>
              <a:t>Look through data in PQ and correspond in SAR with the applicable years</a:t>
            </a:r>
          </a:p>
          <a:p>
            <a:endParaRPr lang="en-US" dirty="0"/>
          </a:p>
          <a:p>
            <a:pPr marL="0" indent="0">
              <a:buNone/>
            </a:pPr>
            <a:r>
              <a:rPr lang="en-US" dirty="0"/>
              <a:t> </a:t>
            </a:r>
            <a:endParaRPr lang="en-IN" dirty="0"/>
          </a:p>
        </p:txBody>
      </p:sp>
      <p:sp>
        <p:nvSpPr>
          <p:cNvPr id="4" name="Slide Number Placeholder 3">
            <a:extLst>
              <a:ext uri="{FF2B5EF4-FFF2-40B4-BE49-F238E27FC236}">
                <a16:creationId xmlns:a16="http://schemas.microsoft.com/office/drawing/2014/main" id="{E15E840E-EDBF-46FF-A4A6-7DE137AB5A56}"/>
              </a:ext>
            </a:extLst>
          </p:cNvPr>
          <p:cNvSpPr>
            <a:spLocks noGrp="1"/>
          </p:cNvSpPr>
          <p:nvPr>
            <p:ph type="sldNum" sz="quarter" idx="12"/>
          </p:nvPr>
        </p:nvSpPr>
        <p:spPr/>
        <p:txBody>
          <a:bodyPr/>
          <a:lstStyle/>
          <a:p>
            <a:fld id="{71EC9CE2-5AEF-428F-9B76-4FE97200EC74}" type="slidenum">
              <a:rPr lang="en-IN" smtClean="0"/>
              <a:t>95</a:t>
            </a:fld>
            <a:endParaRPr lang="en-IN" dirty="0"/>
          </a:p>
        </p:txBody>
      </p:sp>
      <p:sp>
        <p:nvSpPr>
          <p:cNvPr id="5" name="Rectangle 4">
            <a:extLst>
              <a:ext uri="{FF2B5EF4-FFF2-40B4-BE49-F238E27FC236}">
                <a16:creationId xmlns:a16="http://schemas.microsoft.com/office/drawing/2014/main" id="{807A0B85-2377-4ABA-93D9-9DFB6F416785}"/>
              </a:ext>
            </a:extLst>
          </p:cNvPr>
          <p:cNvSpPr/>
          <p:nvPr/>
        </p:nvSpPr>
        <p:spPr>
          <a:xfrm>
            <a:off x="838200" y="1120346"/>
            <a:ext cx="10389973" cy="4687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1461090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15279538"/>
              </p:ext>
            </p:extLst>
          </p:nvPr>
        </p:nvGraphicFramePr>
        <p:xfrm>
          <a:off x="2279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Vision, Mission and Program Educational Objectives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dirty="0">
                          <a:solidFill>
                            <a:schemeClr val="tx1"/>
                          </a:solidFill>
                          <a:effectLst/>
                        </a:rPr>
                        <a:t>2.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Program Curriculum and Teaching –Learning Processes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dirty="0">
                          <a:solidFill>
                            <a:schemeClr val="tx1"/>
                          </a:solidFill>
                          <a:effectLst/>
                        </a:rPr>
                        <a:t>3.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Course Outcomes and Program Outcomes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Continuous Improvement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endParaRPr lang="en-IN" dirty="0"/>
          </a:p>
        </p:txBody>
      </p:sp>
    </p:spTree>
    <p:extLst>
      <p:ext uri="{BB962C8B-B14F-4D97-AF65-F5344CB8AC3E}">
        <p14:creationId xmlns:p14="http://schemas.microsoft.com/office/powerpoint/2010/main" val="23346940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7569" y="260649"/>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2135560"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Ciii Year of Study: YYYY – YY; for ex. C202 Year of study 2013-14</a:t>
            </a:r>
            <a:endParaRPr lang="en-IN" dirty="0"/>
          </a:p>
        </p:txBody>
      </p:sp>
      <p:graphicFrame>
        <p:nvGraphicFramePr>
          <p:cNvPr id="5" name="Table 4"/>
          <p:cNvGraphicFramePr>
            <a:graphicFrameLocks noGrp="1"/>
          </p:cNvGraphicFramePr>
          <p:nvPr/>
        </p:nvGraphicFramePr>
        <p:xfrm>
          <a:off x="2279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dirty="0">
                          <a:solidFill>
                            <a:sysClr val="windowText" lastClr="000000"/>
                          </a:solidFill>
                          <a:effectLst/>
                        </a:rPr>
                        <a:t>…</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C202.N</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2162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97</a:t>
            </a:fld>
            <a:endParaRPr lang="en-IN" dirty="0"/>
          </a:p>
        </p:txBody>
      </p:sp>
    </p:spTree>
    <p:extLst>
      <p:ext uri="{BB962C8B-B14F-4D97-AF65-F5344CB8AC3E}">
        <p14:creationId xmlns:p14="http://schemas.microsoft.com/office/powerpoint/2010/main" val="33675275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552" y="260649"/>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nvGraphicFramePr>
        <p:xfrm>
          <a:off x="2711625"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PO4</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PO5</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PO6</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PO7</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PO8</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PO9</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PO10</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C202.N</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2689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98</a:t>
            </a:fld>
            <a:endParaRPr lang="en-IN" dirty="0"/>
          </a:p>
        </p:txBody>
      </p:sp>
    </p:spTree>
    <p:extLst>
      <p:ext uri="{BB962C8B-B14F-4D97-AF65-F5344CB8AC3E}">
        <p14:creationId xmlns:p14="http://schemas.microsoft.com/office/powerpoint/2010/main" val="15530284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5560" y="260649"/>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nvGraphicFramePr>
        <p:xfrm>
          <a:off x="3215680" y="908721"/>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PO5</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PO6</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PO7</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PO8</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PO9</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PO10</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dirty="0">
                          <a:solidFill>
                            <a:sysClr val="windowText" lastClr="000000"/>
                          </a:solidFill>
                          <a:effectLst/>
                        </a:rPr>
                        <a:t>C101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dirty="0">
                          <a:solidFill>
                            <a:sysClr val="windowText" lastClr="000000"/>
                          </a:solidFill>
                          <a:effectLst/>
                        </a:rPr>
                        <a:t>C202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dirty="0">
                          <a:solidFill>
                            <a:sysClr val="windowText" lastClr="000000"/>
                          </a:solidFill>
                          <a:effectLst/>
                        </a:rPr>
                        <a:t>C303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dirty="0">
                          <a:solidFill>
                            <a:sysClr val="windowText" lastClr="000000"/>
                          </a:solidFill>
                          <a:effectLst/>
                        </a:rPr>
                        <a:t>C4…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2938039" y="4725145"/>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99</a:t>
            </a:fld>
            <a:endParaRPr lang="en-IN" dirty="0"/>
          </a:p>
        </p:txBody>
      </p:sp>
    </p:spTree>
    <p:extLst>
      <p:ext uri="{BB962C8B-B14F-4D97-AF65-F5344CB8AC3E}">
        <p14:creationId xmlns:p14="http://schemas.microsoft.com/office/powerpoint/2010/main" val="569874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TotalTime>
  <Words>20037</Words>
  <Application>Microsoft Office PowerPoint</Application>
  <PresentationFormat>Widescreen</PresentationFormat>
  <Paragraphs>3052</Paragraphs>
  <Slides>126</Slides>
  <Notes>57</Notes>
  <HiddenSlides>11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126</vt:i4>
      </vt:variant>
    </vt:vector>
  </HeadingPairs>
  <TitlesOfParts>
    <vt:vector size="140" baseType="lpstr">
      <vt:lpstr>Arial</vt:lpstr>
      <vt:lpstr>Arial</vt:lpstr>
      <vt:lpstr>Arial Narrow</vt:lpstr>
      <vt:lpstr>Calibri</vt:lpstr>
      <vt:lpstr>Calibri Light</vt:lpstr>
      <vt:lpstr>Cambria</vt:lpstr>
      <vt:lpstr>Century Gothic</vt:lpstr>
      <vt:lpstr>Corbel Light</vt:lpstr>
      <vt:lpstr>gotham_light</vt:lpstr>
      <vt:lpstr>Poppins</vt:lpstr>
      <vt:lpstr>Symbol</vt:lpstr>
      <vt:lpstr>Times New Roman</vt:lpstr>
      <vt:lpstr>Wingdings</vt:lpstr>
      <vt:lpstr>Office Theme</vt:lpstr>
      <vt:lpstr>WELCOME</vt:lpstr>
      <vt:lpstr>NBA documents for PEVs</vt:lpstr>
      <vt:lpstr>About OBE</vt:lpstr>
      <vt:lpstr>What is Quality</vt:lpstr>
      <vt:lpstr>   OBE  overview/model</vt:lpstr>
      <vt:lpstr>  What is an OUTCOME?</vt:lpstr>
      <vt:lpstr> PEO Example – Aeronautical Engineering</vt:lpstr>
      <vt:lpstr>Programme Educatioanl Objectives (PEO): (Mechanical)</vt:lpstr>
      <vt:lpstr>Programme Educatioanl Objectives (PEO): (Telecommunications)</vt:lpstr>
      <vt:lpstr>Programme Educational Objectives (PEO): (Bio-Instrumentation)</vt:lpstr>
      <vt:lpstr>PowerPoint Presentation</vt:lpstr>
      <vt:lpstr>PowerPoint Presentation</vt:lpstr>
      <vt:lpstr>PowerPoint Presentation</vt:lpstr>
      <vt:lpstr>  PSOs –  Example (Civil Engineering)</vt:lpstr>
      <vt:lpstr>About complexity (Complex Problems)</vt:lpstr>
      <vt:lpstr>Some characteristics of complex engineering problems</vt:lpstr>
      <vt:lpstr>Assessment of attainment of Outcomes – COs, POs</vt:lpstr>
      <vt:lpstr>  Example of Course Outcomes COs</vt:lpstr>
      <vt:lpstr>CO-PO mapping (connecting COs with POs)</vt:lpstr>
      <vt:lpstr> An Example CO-PO mapping (contd ..)</vt:lpstr>
      <vt:lpstr>PowerPoint Presentation</vt:lpstr>
      <vt:lpstr>PowerPoint Presentation</vt:lpstr>
      <vt:lpstr>PowerPoint Presentation</vt:lpstr>
      <vt:lpstr>      Engineering Mathematics I </vt:lpstr>
      <vt:lpstr>     Engineering Mathematics II  </vt:lpstr>
      <vt:lpstr>      Engineering Physics  </vt:lpstr>
      <vt:lpstr>     Engineering Chemistry </vt:lpstr>
      <vt:lpstr>     Basic Electrical Engineering </vt:lpstr>
      <vt:lpstr>     Basic Electronics Engineering </vt:lpstr>
      <vt:lpstr>     Engineering Graphics </vt:lpstr>
      <vt:lpstr>    Programming And Problem Solving </vt:lpstr>
      <vt:lpstr> Engineering Mechanics</vt:lpstr>
      <vt:lpstr>      Workshop Practice </vt:lpstr>
      <vt:lpstr>     Project Based Learning </vt:lpstr>
      <vt:lpstr>    Systems In Mechanical Engineering  </vt:lpstr>
      <vt:lpstr>    Writing COs</vt:lpstr>
      <vt:lpstr>Two useful study resources</vt:lpstr>
      <vt:lpstr>PowerPoint Presentation</vt:lpstr>
      <vt:lpstr>PowerPoint Presentation</vt:lpstr>
      <vt:lpstr>PowerPoint Presentation</vt:lpstr>
      <vt:lpstr>PowerPoint Presentation</vt:lpstr>
      <vt:lpstr>PowerPoint Presentation</vt:lpstr>
      <vt:lpstr>PowerPoint Presentation</vt:lpstr>
      <vt:lpstr>APPENDIX-A</vt:lpstr>
      <vt:lpstr>PowerPoint Presentation</vt:lpstr>
      <vt:lpstr>APPENDIX-B Sample questions for Bloom’s Taxonomy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APPENDIX-C Model Question Papers</vt:lpstr>
      <vt:lpstr>PowerPoint Presentation</vt:lpstr>
      <vt:lpstr>PowerPoint Presentation</vt:lpstr>
      <vt:lpstr>PowerPoint Presentation</vt:lpstr>
      <vt:lpstr>Examination Reform  Policy</vt:lpstr>
      <vt:lpstr>TABLE OF CONTENTS</vt:lpstr>
      <vt:lpstr>TABLE OF CONTENTS</vt:lpstr>
      <vt:lpstr>ASSESSMENT STRATEGY FOR OUTCOME-BASED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APPENDIX-D Sample Scoring Rubrics</vt:lpstr>
      <vt:lpstr>PowerPoint Presentation</vt:lpstr>
      <vt:lpstr>PowerPoint Presentation</vt:lpstr>
      <vt:lpstr>PowerPoint Presentation</vt:lpstr>
      <vt:lpstr>PowerPoint Presentation</vt:lpstr>
      <vt:lpstr> Procedure for CO attainment calculation</vt:lpstr>
      <vt:lpstr>   CO attainment calculation</vt:lpstr>
      <vt:lpstr> Procedure for PO attainment calculation</vt:lpstr>
      <vt:lpstr>CO-PO mapping (example)</vt:lpstr>
      <vt:lpstr>PO Attainment -  Calculation</vt:lpstr>
      <vt:lpstr>Using outcome assessment for improvement criterion 7 – an example</vt:lpstr>
      <vt:lpstr>outcome assessment  improvement – example  contd..</vt:lpstr>
      <vt:lpstr>Recap</vt:lpstr>
      <vt:lpstr>   PRACTICE OF OBE</vt:lpstr>
      <vt:lpstr>  OBE PRACTICE: AS-IS</vt:lpstr>
      <vt:lpstr>    SAR Structure</vt:lpstr>
      <vt:lpstr>Preparation for the visit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Capsule view of SAR contents</vt:lpstr>
      <vt:lpstr> what to look for in SAR/website and during the visit</vt:lpstr>
      <vt:lpstr>what to look for in SAR/website and during the visit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 &amp;A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Chinnamanur Rajamani Muthukrishnan</dc:creator>
  <cp:lastModifiedBy>Chinnamanur Rajamani Muthukrishnan</cp:lastModifiedBy>
  <cp:revision>136</cp:revision>
  <dcterms:created xsi:type="dcterms:W3CDTF">2020-10-23T09:28:27Z</dcterms:created>
  <dcterms:modified xsi:type="dcterms:W3CDTF">2023-08-06T04:25:29Z</dcterms:modified>
</cp:coreProperties>
</file>